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57" r:id="rId3"/>
    <p:sldId id="264" r:id="rId4"/>
    <p:sldId id="265" r:id="rId5"/>
    <p:sldId id="270" r:id="rId6"/>
    <p:sldId id="269" r:id="rId7"/>
    <p:sldId id="266" r:id="rId8"/>
    <p:sldId id="268" r:id="rId9"/>
    <p:sldId id="258" r:id="rId10"/>
    <p:sldId id="271" r:id="rId11"/>
    <p:sldId id="272" r:id="rId12"/>
    <p:sldId id="273" r:id="rId13"/>
    <p:sldId id="274" r:id="rId14"/>
    <p:sldId id="275" r:id="rId15"/>
    <p:sldId id="276" r:id="rId16"/>
    <p:sldId id="277" r:id="rId17"/>
    <p:sldId id="278" r:id="rId18"/>
    <p:sldId id="279" r:id="rId19"/>
    <p:sldId id="280" r:id="rId20"/>
    <p:sldId id="293" r:id="rId21"/>
    <p:sldId id="295" r:id="rId22"/>
    <p:sldId id="294" r:id="rId23"/>
    <p:sldId id="296" r:id="rId24"/>
    <p:sldId id="297" r:id="rId25"/>
    <p:sldId id="281" r:id="rId26"/>
    <p:sldId id="282" r:id="rId27"/>
    <p:sldId id="283" r:id="rId28"/>
    <p:sldId id="284" r:id="rId29"/>
    <p:sldId id="285" r:id="rId30"/>
    <p:sldId id="286" r:id="rId31"/>
    <p:sldId id="287" r:id="rId32"/>
    <p:sldId id="288" r:id="rId33"/>
    <p:sldId id="289" r:id="rId34"/>
    <p:sldId id="290" r:id="rId35"/>
    <p:sldId id="292" r:id="rId36"/>
    <p:sldId id="260" r:id="rId37"/>
    <p:sldId id="261" r:id="rId38"/>
    <p:sldId id="262" r:id="rId39"/>
    <p:sldId id="299" r:id="rId40"/>
    <p:sldId id="300" r:id="rId41"/>
    <p:sldId id="298" r:id="rId42"/>
    <p:sldId id="301" r:id="rId43"/>
    <p:sldId id="302" r:id="rId44"/>
    <p:sldId id="30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7" d="100"/>
          <a:sy n="107" d="100"/>
        </p:scale>
        <p:origin x="-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8A880-F149-DF44-8690-14729F2532C4}"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A60E-38F5-FA47-B36E-26882880E9FA}" type="slidenum">
              <a:rPr lang="en-US" smtClean="0"/>
              <a:t>‹#›</a:t>
            </a:fld>
            <a:endParaRPr lang="en-US"/>
          </a:p>
        </p:txBody>
      </p:sp>
    </p:spTree>
    <p:extLst>
      <p:ext uri="{BB962C8B-B14F-4D97-AF65-F5344CB8AC3E}">
        <p14:creationId xmlns:p14="http://schemas.microsoft.com/office/powerpoint/2010/main" val="29871761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TOPIC 2: CELLS</a:t>
            </a:r>
            <a:endParaRPr lang="en-US"/>
          </a:p>
        </p:txBody>
      </p:sp>
      <p:sp>
        <p:nvSpPr>
          <p:cNvPr id="5" name="Slide Number Placeholder 4"/>
          <p:cNvSpPr>
            <a:spLocks noGrp="1"/>
          </p:cNvSpPr>
          <p:nvPr>
            <p:ph type="sldNum" sz="quarter" idx="11"/>
          </p:nvPr>
        </p:nvSpPr>
        <p:spPr/>
        <p:txBody>
          <a:bodyPr/>
          <a:lstStyle/>
          <a:p>
            <a:pPr>
              <a:defRPr/>
            </a:pPr>
            <a:fld id="{B74FB37E-6116-4CDA-8D5A-6D083AC6807D}"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E3D25E9-6147-7C49-BFAA-5F3E9C8E3D2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D25E9-6147-7C49-BFAA-5F3E9C8E3D25}"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AAFD3-2C7C-9F41-91C4-1EE0FF32FF4A}"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E3D25E9-6147-7C49-BFAA-5F3E9C8E3D2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E3D25E9-6147-7C49-BFAA-5F3E9C8E3D2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E3D25E9-6147-7C49-BFAA-5F3E9C8E3D2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E3D25E9-6147-7C49-BFAA-5F3E9C8E3D2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AAFD3-2C7C-9F41-91C4-1EE0FF32FF4A}"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D25E9-6147-7C49-BFAA-5F3E9C8E3D2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E3D25E9-6147-7C49-BFAA-5F3E9C8E3D25}"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E3D25E9-6147-7C49-BFAA-5F3E9C8E3D25}"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E3D25E9-6147-7C49-BFAA-5F3E9C8E3D25}"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D25E9-6147-7C49-BFAA-5F3E9C8E3D25}"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D25E9-6147-7C49-BFAA-5F3E9C8E3D25}"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AAFD3-2C7C-9F41-91C4-1EE0FF32FF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E3D25E9-6147-7C49-BFAA-5F3E9C8E3D25}" type="datetimeFigureOut">
              <a:rPr lang="en-US" smtClean="0"/>
              <a:t>1/23/2015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62AAFD3-2C7C-9F41-91C4-1EE0FF32FF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ZK6YP1Smbxk" TargetMode="External"/><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hyperlink" Target="http://learn.genetics.utah.edu/content/begin/cells/scale/"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TRtlkcQ6brE"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8JTw2RpDo9o" TargetMode="External"/><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7990" y="250674"/>
            <a:ext cx="5263335" cy="646331"/>
          </a:xfrm>
          <a:prstGeom prst="rect">
            <a:avLst/>
          </a:prstGeom>
          <a:noFill/>
        </p:spPr>
        <p:txBody>
          <a:bodyPr wrap="square" rtlCol="0">
            <a:spAutoFit/>
          </a:bodyPr>
          <a:lstStyle/>
          <a:p>
            <a:pPr algn="ctr"/>
            <a:r>
              <a:rPr lang="en-US" sz="3600" b="1" dirty="0" smtClean="0"/>
              <a:t>Topic 2 Cells</a:t>
            </a:r>
            <a:endParaRPr lang="en-US" sz="3600" b="1" dirty="0"/>
          </a:p>
        </p:txBody>
      </p:sp>
      <p:pic>
        <p:nvPicPr>
          <p:cNvPr id="5" name="Picture 4" descr="cell.gif"/>
          <p:cNvPicPr>
            <a:picLocks noChangeAspect="1"/>
          </p:cNvPicPr>
          <p:nvPr/>
        </p:nvPicPr>
        <p:blipFill>
          <a:blip r:embed="rId2"/>
          <a:stretch>
            <a:fillRect/>
          </a:stretch>
        </p:blipFill>
        <p:spPr>
          <a:xfrm>
            <a:off x="2076128" y="1030697"/>
            <a:ext cx="4774562" cy="5245871"/>
          </a:xfrm>
          <a:prstGeom prst="rect">
            <a:avLst/>
          </a:prstGeom>
        </p:spPr>
      </p:pic>
      <p:sp>
        <p:nvSpPr>
          <p:cNvPr id="6" name="Rectangle 5"/>
          <p:cNvSpPr/>
          <p:nvPr/>
        </p:nvSpPr>
        <p:spPr>
          <a:xfrm>
            <a:off x="1717894" y="6257344"/>
            <a:ext cx="6436098" cy="369332"/>
          </a:xfrm>
          <a:prstGeom prst="rect">
            <a:avLst/>
          </a:prstGeom>
        </p:spPr>
        <p:txBody>
          <a:bodyPr wrap="square">
            <a:spAutoFit/>
          </a:bodyPr>
          <a:lstStyle/>
          <a:p>
            <a:r>
              <a:rPr lang="en-US" dirty="0" smtClean="0">
                <a:hlinkClick r:id="rId3"/>
              </a:rPr>
              <a:t>http://www.youtube.com/watch?v=ZK6YP1Smbxk</a:t>
            </a:r>
            <a:r>
              <a:rPr lang="en-US" dirty="0" smtClean="0"/>
              <a:t> </a:t>
            </a:r>
            <a:endParaRPr lang="en-US" dirty="0"/>
          </a:p>
        </p:txBody>
      </p:sp>
    </p:spTree>
    <p:extLst>
      <p:ext uri="{BB962C8B-B14F-4D97-AF65-F5344CB8AC3E}">
        <p14:creationId xmlns:p14="http://schemas.microsoft.com/office/powerpoint/2010/main" val="1664943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srcRect l="16501" t="32567" r="40058" b="52107"/>
          <a:stretch>
            <a:fillRect/>
          </a:stretch>
        </p:blipFill>
        <p:spPr bwMode="auto">
          <a:xfrm>
            <a:off x="746580" y="1295400"/>
            <a:ext cx="7257032" cy="2902813"/>
          </a:xfrm>
          <a:prstGeom prst="rect">
            <a:avLst/>
          </a:prstGeom>
          <a:noFill/>
          <a:ln w="9525">
            <a:noFill/>
            <a:miter lim="800000"/>
            <a:headEnd/>
            <a:tailEnd/>
          </a:ln>
          <a:effectLst/>
        </p:spPr>
      </p:pic>
      <p:pic>
        <p:nvPicPr>
          <p:cNvPr id="73732" name="Picture 4" descr="http://3.bp.blogspot.com/-XE78KyqP8Lw/TgiR7fy8zUI/AAAAAAAAAeM/bM5532BVqBQ/s1600/ruler.jpg"/>
          <p:cNvPicPr>
            <a:picLocks noChangeAspect="1" noChangeArrowheads="1"/>
          </p:cNvPicPr>
          <p:nvPr/>
        </p:nvPicPr>
        <p:blipFill>
          <a:blip r:embed="rId3"/>
          <a:srcRect b="45513"/>
          <a:stretch>
            <a:fillRect/>
          </a:stretch>
        </p:blipFill>
        <p:spPr bwMode="auto">
          <a:xfrm>
            <a:off x="0" y="0"/>
            <a:ext cx="9144000" cy="1295400"/>
          </a:xfrm>
          <a:prstGeom prst="rect">
            <a:avLst/>
          </a:prstGeom>
          <a:noFill/>
        </p:spPr>
      </p:pic>
      <p:pic>
        <p:nvPicPr>
          <p:cNvPr id="1026" name="Picture 2" descr="image001"/>
          <p:cNvPicPr>
            <a:picLocks noChangeAspect="1" noChangeArrowheads="1"/>
          </p:cNvPicPr>
          <p:nvPr/>
        </p:nvPicPr>
        <p:blipFill>
          <a:blip r:embed="rId4"/>
          <a:srcRect/>
          <a:stretch>
            <a:fillRect/>
          </a:stretch>
        </p:blipFill>
        <p:spPr bwMode="auto">
          <a:xfrm>
            <a:off x="228600" y="3733800"/>
            <a:ext cx="4591050" cy="3124200"/>
          </a:xfrm>
          <a:prstGeom prst="rect">
            <a:avLst/>
          </a:prstGeom>
          <a:noFill/>
          <a:ln w="9525">
            <a:noFill/>
            <a:miter lim="800000"/>
            <a:headEnd/>
            <a:tailEnd/>
          </a:ln>
        </p:spPr>
      </p:pic>
      <p:sp>
        <p:nvSpPr>
          <p:cNvPr id="2" name="Rectangle 1"/>
          <p:cNvSpPr/>
          <p:nvPr/>
        </p:nvSpPr>
        <p:spPr>
          <a:xfrm>
            <a:off x="5039851" y="4373880"/>
            <a:ext cx="3765791" cy="1200329"/>
          </a:xfrm>
          <a:prstGeom prst="rect">
            <a:avLst/>
          </a:prstGeom>
        </p:spPr>
        <p:txBody>
          <a:bodyPr wrap="square">
            <a:spAutoFit/>
          </a:bodyPr>
          <a:lstStyle/>
          <a:p>
            <a:r>
              <a:rPr lang="en-US" dirty="0" smtClean="0"/>
              <a:t>1 meter (m)= 1m</a:t>
            </a:r>
          </a:p>
          <a:p>
            <a:r>
              <a:rPr lang="en-US" dirty="0" smtClean="0"/>
              <a:t>1 millimeter (mm)=10</a:t>
            </a:r>
            <a:r>
              <a:rPr lang="en-US" baseline="30000" dirty="0" smtClean="0"/>
              <a:t>-3</a:t>
            </a:r>
            <a:r>
              <a:rPr lang="en-US" dirty="0" smtClean="0"/>
              <a:t>m</a:t>
            </a:r>
          </a:p>
          <a:p>
            <a:r>
              <a:rPr lang="en-US" dirty="0" smtClean="0"/>
              <a:t>1 micrometer (um)=10</a:t>
            </a:r>
            <a:r>
              <a:rPr lang="en-US" baseline="30000" dirty="0" smtClean="0"/>
              <a:t>-6</a:t>
            </a:r>
            <a:r>
              <a:rPr lang="en-US" dirty="0" smtClean="0"/>
              <a:t>m</a:t>
            </a:r>
          </a:p>
          <a:p>
            <a:r>
              <a:rPr lang="en-US" dirty="0" smtClean="0"/>
              <a:t>1 nanometer (nm)= 10</a:t>
            </a:r>
            <a:r>
              <a:rPr lang="en-US" baseline="30000" dirty="0" smtClean="0"/>
              <a:t>-9</a:t>
            </a:r>
            <a:r>
              <a:rPr lang="en-US" dirty="0" smtClean="0"/>
              <a:t>m</a:t>
            </a:r>
            <a:endParaRPr lang="en-US" dirty="0"/>
          </a:p>
        </p:txBody>
      </p:sp>
    </p:spTree>
    <p:extLst>
      <p:ext uri="{BB962C8B-B14F-4D97-AF65-F5344CB8AC3E}">
        <p14:creationId xmlns:p14="http://schemas.microsoft.com/office/powerpoint/2010/main" val="4255535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09600" y="1407646"/>
            <a:ext cx="7315200" cy="3939541"/>
          </a:xfrm>
          <a:prstGeom prst="rect">
            <a:avLst/>
          </a:prstGeom>
          <a:noFill/>
          <a:ln w="9525">
            <a:noFill/>
            <a:miter lim="800000"/>
            <a:headEnd/>
            <a:tailEnd/>
          </a:ln>
        </p:spPr>
        <p:txBody>
          <a:bodyPr>
            <a:spAutoFit/>
          </a:bodyPr>
          <a:lstStyle/>
          <a:p>
            <a:r>
              <a:rPr lang="en-US" dirty="0">
                <a:solidFill>
                  <a:srgbClr val="0070C0"/>
                </a:solidFill>
              </a:rPr>
              <a:t>                     </a:t>
            </a:r>
            <a:r>
              <a:rPr lang="en-US" sz="2800" dirty="0" smtClean="0">
                <a:solidFill>
                  <a:srgbClr val="0070C0"/>
                </a:solidFill>
              </a:rPr>
              <a:t>1 </a:t>
            </a:r>
            <a:r>
              <a:rPr lang="en-US" sz="2800" dirty="0">
                <a:solidFill>
                  <a:srgbClr val="0070C0"/>
                </a:solidFill>
              </a:rPr>
              <a:t>nm	</a:t>
            </a:r>
            <a:r>
              <a:rPr lang="en-US" sz="2800" dirty="0" smtClean="0">
                <a:solidFill>
                  <a:srgbClr val="0070C0"/>
                </a:solidFill>
              </a:rPr>
              <a:t>    molecules</a:t>
            </a:r>
            <a:endParaRPr lang="en-US" sz="2800" dirty="0">
              <a:solidFill>
                <a:srgbClr val="0070C0"/>
              </a:solidFill>
            </a:endParaRPr>
          </a:p>
          <a:p>
            <a:r>
              <a:rPr lang="en-US" sz="2800" dirty="0">
                <a:solidFill>
                  <a:srgbClr val="0070C0"/>
                </a:solidFill>
              </a:rPr>
              <a:t>             </a:t>
            </a:r>
            <a:r>
              <a:rPr lang="en-US" sz="2800" dirty="0" smtClean="0">
                <a:solidFill>
                  <a:srgbClr val="0070C0"/>
                </a:solidFill>
              </a:rPr>
              <a:t>10 </a:t>
            </a:r>
            <a:r>
              <a:rPr lang="en-US" sz="2800" dirty="0">
                <a:solidFill>
                  <a:srgbClr val="0070C0"/>
                </a:solidFill>
              </a:rPr>
              <a:t>nm	</a:t>
            </a:r>
            <a:r>
              <a:rPr lang="en-US" sz="2800" dirty="0" smtClean="0">
                <a:solidFill>
                  <a:srgbClr val="0070C0"/>
                </a:solidFill>
              </a:rPr>
              <a:t>    membrane </a:t>
            </a:r>
            <a:r>
              <a:rPr lang="en-US" sz="2800" dirty="0">
                <a:solidFill>
                  <a:srgbClr val="0070C0"/>
                </a:solidFill>
              </a:rPr>
              <a:t>thickness	</a:t>
            </a:r>
          </a:p>
          <a:p>
            <a:r>
              <a:rPr lang="en-US" sz="2800" dirty="0">
                <a:solidFill>
                  <a:srgbClr val="0070C0"/>
                </a:solidFill>
              </a:rPr>
              <a:t>             100 nm	</a:t>
            </a:r>
            <a:r>
              <a:rPr lang="en-US" sz="2800" dirty="0" smtClean="0">
                <a:solidFill>
                  <a:srgbClr val="0070C0"/>
                </a:solidFill>
              </a:rPr>
              <a:t>virus</a:t>
            </a:r>
            <a:endParaRPr lang="en-US" sz="2800" dirty="0">
              <a:solidFill>
                <a:srgbClr val="0070C0"/>
              </a:solidFill>
            </a:endParaRPr>
          </a:p>
          <a:p>
            <a:r>
              <a:rPr lang="en-US" sz="2800" dirty="0">
                <a:solidFill>
                  <a:srgbClr val="0070C0"/>
                </a:solidFill>
              </a:rPr>
              <a:t>    	      </a:t>
            </a:r>
            <a:r>
              <a:rPr lang="en-US" sz="2800" dirty="0" smtClean="0">
                <a:solidFill>
                  <a:srgbClr val="0070C0"/>
                </a:solidFill>
              </a:rPr>
              <a:t>   1 </a:t>
            </a:r>
            <a:r>
              <a:rPr lang="en-US" sz="2800" dirty="0">
                <a:solidFill>
                  <a:srgbClr val="0070C0"/>
                </a:solidFill>
              </a:rPr>
              <a:t>µm	</a:t>
            </a:r>
            <a:r>
              <a:rPr lang="en-US" sz="2800" dirty="0" smtClean="0">
                <a:solidFill>
                  <a:srgbClr val="0070C0"/>
                </a:solidFill>
              </a:rPr>
              <a:t>    bacteria</a:t>
            </a:r>
            <a:endParaRPr lang="en-US" sz="2800" dirty="0">
              <a:solidFill>
                <a:srgbClr val="0070C0"/>
              </a:solidFill>
            </a:endParaRPr>
          </a:p>
          <a:p>
            <a:r>
              <a:rPr lang="en-US" sz="2800" dirty="0">
                <a:solidFill>
                  <a:srgbClr val="0070C0"/>
                </a:solidFill>
              </a:rPr>
              <a:t>(up to)   </a:t>
            </a:r>
            <a:r>
              <a:rPr lang="en-US" sz="2800" dirty="0" smtClean="0">
                <a:solidFill>
                  <a:srgbClr val="0070C0"/>
                </a:solidFill>
              </a:rPr>
              <a:t>10 </a:t>
            </a:r>
            <a:r>
              <a:rPr lang="en-US" sz="2800" dirty="0">
                <a:solidFill>
                  <a:srgbClr val="0070C0"/>
                </a:solidFill>
              </a:rPr>
              <a:t>µm </a:t>
            </a:r>
            <a:r>
              <a:rPr lang="en-US" sz="2800" dirty="0" smtClean="0">
                <a:solidFill>
                  <a:srgbClr val="0070C0"/>
                </a:solidFill>
              </a:rPr>
              <a:t>  </a:t>
            </a:r>
            <a:r>
              <a:rPr lang="en-US" sz="2800" dirty="0">
                <a:solidFill>
                  <a:srgbClr val="0070C0"/>
                </a:solidFill>
              </a:rPr>
              <a:t>	organelles		</a:t>
            </a:r>
          </a:p>
          <a:p>
            <a:r>
              <a:rPr lang="en-US" sz="2800" dirty="0">
                <a:solidFill>
                  <a:srgbClr val="0070C0"/>
                </a:solidFill>
              </a:rPr>
              <a:t>(up to)  </a:t>
            </a:r>
            <a:r>
              <a:rPr lang="en-US" sz="2800" dirty="0" smtClean="0">
                <a:solidFill>
                  <a:srgbClr val="0070C0"/>
                </a:solidFill>
              </a:rPr>
              <a:t> 100 </a:t>
            </a:r>
            <a:r>
              <a:rPr lang="en-US" sz="2800" dirty="0">
                <a:solidFill>
                  <a:srgbClr val="0070C0"/>
                </a:solidFill>
              </a:rPr>
              <a:t>µm 	cells</a:t>
            </a:r>
          </a:p>
          <a:p>
            <a:endParaRPr lang="en-US" sz="2800"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p:txBody>
      </p:sp>
      <p:sp>
        <p:nvSpPr>
          <p:cNvPr id="7171" name="TextBox 2"/>
          <p:cNvSpPr txBox="1">
            <a:spLocks noChangeArrowheads="1"/>
          </p:cNvSpPr>
          <p:nvPr/>
        </p:nvSpPr>
        <p:spPr bwMode="auto">
          <a:xfrm>
            <a:off x="914400" y="304800"/>
            <a:ext cx="7010400" cy="646113"/>
          </a:xfrm>
          <a:prstGeom prst="rect">
            <a:avLst/>
          </a:prstGeom>
          <a:noFill/>
          <a:ln w="9525">
            <a:noFill/>
            <a:miter lim="800000"/>
            <a:headEnd/>
            <a:tailEnd/>
          </a:ln>
        </p:spPr>
        <p:txBody>
          <a:bodyPr>
            <a:spAutoFit/>
          </a:bodyPr>
          <a:lstStyle/>
          <a:p>
            <a:r>
              <a:rPr lang="en-US">
                <a:solidFill>
                  <a:srgbClr val="00B050"/>
                </a:solidFill>
              </a:rPr>
              <a:t>1mm = 1,000 µm</a:t>
            </a:r>
          </a:p>
          <a:p>
            <a:r>
              <a:rPr lang="en-US">
                <a:solidFill>
                  <a:srgbClr val="00B050"/>
                </a:solidFill>
              </a:rPr>
              <a:t>1 µm = 1,000 nm</a:t>
            </a:r>
          </a:p>
        </p:txBody>
      </p:sp>
      <p:sp>
        <p:nvSpPr>
          <p:cNvPr id="4" name="TextBox 3"/>
          <p:cNvSpPr txBox="1"/>
          <p:nvPr/>
        </p:nvSpPr>
        <p:spPr>
          <a:xfrm>
            <a:off x="1447800" y="4695146"/>
            <a:ext cx="5867400" cy="646331"/>
          </a:xfrm>
          <a:prstGeom prst="rect">
            <a:avLst/>
          </a:prstGeom>
          <a:noFill/>
        </p:spPr>
        <p:txBody>
          <a:bodyPr wrap="square" rtlCol="0">
            <a:spAutoFit/>
          </a:bodyPr>
          <a:lstStyle/>
          <a:p>
            <a:r>
              <a:rPr lang="en-US" dirty="0" smtClean="0">
                <a:hlinkClick r:id="rId2"/>
              </a:rPr>
              <a:t>http://learn.genetics.utah.edu/content/begin/cells/scale/</a:t>
            </a:r>
            <a:endParaRPr lang="en-US" dirty="0" smtClean="0"/>
          </a:p>
          <a:p>
            <a:endParaRPr lang="en-US" dirty="0"/>
          </a:p>
        </p:txBody>
      </p:sp>
    </p:spTree>
    <p:extLst>
      <p:ext uri="{BB962C8B-B14F-4D97-AF65-F5344CB8AC3E}">
        <p14:creationId xmlns:p14="http://schemas.microsoft.com/office/powerpoint/2010/main" val="3319508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t>Size Matters!</a:t>
            </a:r>
            <a:endParaRPr lang="en-US" sz="9600" dirty="0"/>
          </a:p>
        </p:txBody>
      </p:sp>
      <p:sp>
        <p:nvSpPr>
          <p:cNvPr id="4" name="Title 1"/>
          <p:cNvSpPr txBox="1">
            <a:spLocks/>
          </p:cNvSpPr>
          <p:nvPr/>
        </p:nvSpPr>
        <p:spPr>
          <a:xfrm>
            <a:off x="762000" y="45720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j-lt"/>
                <a:ea typeface="+mj-ea"/>
                <a:cs typeface="+mj-cs"/>
              </a:rPr>
              <a:t>Size Matters!</a:t>
            </a:r>
            <a:endParaRPr kumimoji="0" lang="en-US" sz="1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838200" y="37338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Size Matters!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7703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68362"/>
          </a:xfrm>
        </p:spPr>
        <p:txBody>
          <a:bodyPr>
            <a:noAutofit/>
          </a:bodyPr>
          <a:lstStyle/>
          <a:p>
            <a:r>
              <a:rPr lang="en-US" sz="1800" dirty="0" smtClean="0"/>
              <a:t>Compare the relative sizes of molecules, cell membrane thickness, viruses, bacteria, organelles and cells, using the appropriate SI unit.</a:t>
            </a:r>
            <a:endParaRPr lang="en-US" sz="1800" dirty="0"/>
          </a:p>
        </p:txBody>
      </p:sp>
      <p:pic>
        <p:nvPicPr>
          <p:cNvPr id="1026" name="Picture 2" descr="http://mendosa.com/glucose_molecule.jpg"/>
          <p:cNvPicPr>
            <a:picLocks noChangeAspect="1" noChangeArrowheads="1"/>
          </p:cNvPicPr>
          <p:nvPr/>
        </p:nvPicPr>
        <p:blipFill>
          <a:blip r:embed="rId2"/>
          <a:srcRect/>
          <a:stretch>
            <a:fillRect/>
          </a:stretch>
        </p:blipFill>
        <p:spPr bwMode="auto">
          <a:xfrm>
            <a:off x="1447800" y="1038109"/>
            <a:ext cx="5867400" cy="5542892"/>
          </a:xfrm>
          <a:prstGeom prst="rect">
            <a:avLst/>
          </a:prstGeom>
          <a:noFill/>
        </p:spPr>
      </p:pic>
      <p:cxnSp>
        <p:nvCxnSpPr>
          <p:cNvPr id="6" name="Straight Arrow Connector 5"/>
          <p:cNvCxnSpPr/>
          <p:nvPr/>
        </p:nvCxnSpPr>
        <p:spPr>
          <a:xfrm>
            <a:off x="2286000" y="5867400"/>
            <a:ext cx="40386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09999" y="5943600"/>
            <a:ext cx="1553589" cy="646331"/>
          </a:xfrm>
          <a:prstGeom prst="rect">
            <a:avLst/>
          </a:prstGeom>
          <a:noFill/>
        </p:spPr>
        <p:txBody>
          <a:bodyPr wrap="square" rtlCol="0">
            <a:spAutoFit/>
          </a:bodyPr>
          <a:lstStyle/>
          <a:p>
            <a:r>
              <a:rPr lang="en-US" sz="3600" dirty="0" smtClean="0"/>
              <a:t>1nm</a:t>
            </a:r>
            <a:endParaRPr lang="en-US" sz="3600" dirty="0"/>
          </a:p>
        </p:txBody>
      </p:sp>
      <p:sp>
        <p:nvSpPr>
          <p:cNvPr id="8" name="TextBox 7"/>
          <p:cNvSpPr txBox="1"/>
          <p:nvPr/>
        </p:nvSpPr>
        <p:spPr>
          <a:xfrm>
            <a:off x="6553200" y="2362200"/>
            <a:ext cx="2286000" cy="646331"/>
          </a:xfrm>
          <a:prstGeom prst="rect">
            <a:avLst/>
          </a:prstGeom>
          <a:noFill/>
        </p:spPr>
        <p:txBody>
          <a:bodyPr wrap="square" rtlCol="0">
            <a:spAutoFit/>
          </a:bodyPr>
          <a:lstStyle/>
          <a:p>
            <a:r>
              <a:rPr lang="en-US" sz="3600" dirty="0" smtClean="0"/>
              <a:t>A molecule</a:t>
            </a:r>
            <a:endParaRPr lang="en-US" sz="3600" dirty="0"/>
          </a:p>
        </p:txBody>
      </p:sp>
      <p:sp>
        <p:nvSpPr>
          <p:cNvPr id="9" name="Rectangle 8"/>
          <p:cNvSpPr/>
          <p:nvPr/>
        </p:nvSpPr>
        <p:spPr>
          <a:xfrm>
            <a:off x="0" y="6581001"/>
            <a:ext cx="2897781" cy="276999"/>
          </a:xfrm>
          <a:prstGeom prst="rect">
            <a:avLst/>
          </a:prstGeom>
        </p:spPr>
        <p:txBody>
          <a:bodyPr wrap="none">
            <a:spAutoFit/>
          </a:bodyPr>
          <a:lstStyle/>
          <a:p>
            <a:r>
              <a:rPr lang="en-US" sz="1200" dirty="0" smtClean="0"/>
              <a:t>http://mendosa.com/glucose_molecule.jpg</a:t>
            </a:r>
            <a:endParaRPr lang="en-US" sz="1200" dirty="0"/>
          </a:p>
        </p:txBody>
      </p:sp>
    </p:spTree>
    <p:extLst>
      <p:ext uri="{BB962C8B-B14F-4D97-AF65-F5344CB8AC3E}">
        <p14:creationId xmlns:p14="http://schemas.microsoft.com/office/powerpoint/2010/main" val="2554230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ndosa.com/glucose_molecule.jpg"/>
          <p:cNvPicPr>
            <a:picLocks noChangeAspect="1" noChangeArrowheads="1"/>
          </p:cNvPicPr>
          <p:nvPr/>
        </p:nvPicPr>
        <p:blipFill>
          <a:blip r:embed="rId2" cstate="print"/>
          <a:srcRect/>
          <a:stretch>
            <a:fillRect/>
          </a:stretch>
        </p:blipFill>
        <p:spPr bwMode="auto">
          <a:xfrm>
            <a:off x="304800" y="762000"/>
            <a:ext cx="152400" cy="154998"/>
          </a:xfrm>
          <a:prstGeom prst="rect">
            <a:avLst/>
          </a:prstGeom>
          <a:noFill/>
        </p:spPr>
      </p:pic>
      <p:cxnSp>
        <p:nvCxnSpPr>
          <p:cNvPr id="5" name="Straight Arrow Connector 4"/>
          <p:cNvCxnSpPr/>
          <p:nvPr/>
        </p:nvCxnSpPr>
        <p:spPr>
          <a:xfrm rot="5400000">
            <a:off x="723900" y="3390900"/>
            <a:ext cx="1448594" cy="794"/>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2368" y="3048000"/>
            <a:ext cx="1483063" cy="646331"/>
          </a:xfrm>
          <a:prstGeom prst="rect">
            <a:avLst/>
          </a:prstGeom>
          <a:noFill/>
        </p:spPr>
        <p:txBody>
          <a:bodyPr wrap="square" rtlCol="0">
            <a:spAutoFit/>
          </a:bodyPr>
          <a:lstStyle/>
          <a:p>
            <a:r>
              <a:rPr lang="en-US" sz="3600" dirty="0" smtClean="0"/>
              <a:t>10nm</a:t>
            </a:r>
            <a:endParaRPr lang="en-US" sz="3600" dirty="0"/>
          </a:p>
        </p:txBody>
      </p:sp>
      <p:sp>
        <p:nvSpPr>
          <p:cNvPr id="7" name="TextBox 6"/>
          <p:cNvSpPr txBox="1"/>
          <p:nvPr/>
        </p:nvSpPr>
        <p:spPr>
          <a:xfrm>
            <a:off x="6553200" y="2428226"/>
            <a:ext cx="2286000" cy="646331"/>
          </a:xfrm>
          <a:prstGeom prst="rect">
            <a:avLst/>
          </a:prstGeom>
          <a:noFill/>
        </p:spPr>
        <p:txBody>
          <a:bodyPr wrap="square" rtlCol="0">
            <a:spAutoFit/>
          </a:bodyPr>
          <a:lstStyle/>
          <a:p>
            <a:r>
              <a:rPr lang="en-US" sz="3600" dirty="0" smtClean="0"/>
              <a:t>A molecule</a:t>
            </a:r>
            <a:endParaRPr lang="en-US" sz="3600" dirty="0"/>
          </a:p>
        </p:txBody>
      </p:sp>
      <p:pic>
        <p:nvPicPr>
          <p:cNvPr id="15366" name="Picture 6" descr="http://www.biolibogy.com/images/structure_of_plasma_membrane.JPG"/>
          <p:cNvPicPr>
            <a:picLocks noChangeAspect="1" noChangeArrowheads="1"/>
          </p:cNvPicPr>
          <p:nvPr/>
        </p:nvPicPr>
        <p:blipFill>
          <a:blip r:embed="rId3"/>
          <a:srcRect/>
          <a:stretch>
            <a:fillRect/>
          </a:stretch>
        </p:blipFill>
        <p:spPr bwMode="auto">
          <a:xfrm>
            <a:off x="1600200" y="990600"/>
            <a:ext cx="7772400" cy="5664201"/>
          </a:xfrm>
          <a:prstGeom prst="rect">
            <a:avLst/>
          </a:prstGeom>
          <a:noFill/>
        </p:spPr>
      </p:pic>
      <p:sp>
        <p:nvSpPr>
          <p:cNvPr id="12" name="Rectangle 11"/>
          <p:cNvSpPr/>
          <p:nvPr/>
        </p:nvSpPr>
        <p:spPr>
          <a:xfrm>
            <a:off x="0" y="6581001"/>
            <a:ext cx="4724400" cy="276999"/>
          </a:xfrm>
          <a:prstGeom prst="rect">
            <a:avLst/>
          </a:prstGeom>
        </p:spPr>
        <p:txBody>
          <a:bodyPr wrap="square">
            <a:spAutoFit/>
          </a:bodyPr>
          <a:lstStyle/>
          <a:p>
            <a:r>
              <a:rPr lang="en-US" sz="1200" dirty="0" smtClean="0"/>
              <a:t>http://www.biolibogy.com/images/structure_of_plasma_membrane.JPG</a:t>
            </a:r>
            <a:endParaRPr lang="en-US" sz="1200" dirty="0"/>
          </a:p>
        </p:txBody>
      </p:sp>
      <p:cxnSp>
        <p:nvCxnSpPr>
          <p:cNvPr id="16" name="Straight Arrow Connector 15"/>
          <p:cNvCxnSpPr>
            <a:stCxn id="20" idx="1"/>
            <a:endCxn id="4" idx="3"/>
          </p:cNvCxnSpPr>
          <p:nvPr/>
        </p:nvCxnSpPr>
        <p:spPr>
          <a:xfrm rot="10800000" flipV="1">
            <a:off x="457200" y="718065"/>
            <a:ext cx="457200" cy="12143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14400" y="533400"/>
            <a:ext cx="1828800" cy="369332"/>
          </a:xfrm>
          <a:prstGeom prst="rect">
            <a:avLst/>
          </a:prstGeom>
          <a:noFill/>
        </p:spPr>
        <p:txBody>
          <a:bodyPr wrap="square" rtlCol="0">
            <a:spAutoFit/>
          </a:bodyPr>
          <a:lstStyle/>
          <a:p>
            <a:r>
              <a:rPr lang="en-US" dirty="0" smtClean="0"/>
              <a:t>Glucose (1nm)</a:t>
            </a:r>
            <a:endParaRPr lang="en-US" dirty="0"/>
          </a:p>
        </p:txBody>
      </p:sp>
    </p:spTree>
    <p:extLst>
      <p:ext uri="{BB962C8B-B14F-4D97-AF65-F5344CB8AC3E}">
        <p14:creationId xmlns:p14="http://schemas.microsoft.com/office/powerpoint/2010/main" val="3940861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oceanworld.tamu.edu/resources/oceanography-book/Images/BacteriophageCartoon.jpg"/>
          <p:cNvPicPr>
            <a:picLocks noChangeAspect="1" noChangeArrowheads="1"/>
          </p:cNvPicPr>
          <p:nvPr/>
        </p:nvPicPr>
        <p:blipFill>
          <a:blip r:embed="rId2"/>
          <a:srcRect/>
          <a:stretch>
            <a:fillRect/>
          </a:stretch>
        </p:blipFill>
        <p:spPr bwMode="auto">
          <a:xfrm>
            <a:off x="1219200" y="228600"/>
            <a:ext cx="6336798" cy="6096000"/>
          </a:xfrm>
          <a:prstGeom prst="rect">
            <a:avLst/>
          </a:prstGeom>
          <a:noFill/>
        </p:spPr>
      </p:pic>
      <p:sp>
        <p:nvSpPr>
          <p:cNvPr id="5" name="TextBox 4"/>
          <p:cNvSpPr txBox="1"/>
          <p:nvPr/>
        </p:nvSpPr>
        <p:spPr>
          <a:xfrm>
            <a:off x="533400" y="381000"/>
            <a:ext cx="2743200" cy="646331"/>
          </a:xfrm>
          <a:prstGeom prst="rect">
            <a:avLst/>
          </a:prstGeom>
          <a:noFill/>
        </p:spPr>
        <p:txBody>
          <a:bodyPr wrap="square" rtlCol="0">
            <a:spAutoFit/>
          </a:bodyPr>
          <a:lstStyle/>
          <a:p>
            <a:r>
              <a:rPr lang="en-US" dirty="0" smtClean="0"/>
              <a:t>A virus – the T </a:t>
            </a:r>
            <a:r>
              <a:rPr lang="en-US" dirty="0" err="1" smtClean="0"/>
              <a:t>bacteriophage</a:t>
            </a:r>
            <a:endParaRPr lang="en-US" dirty="0"/>
          </a:p>
        </p:txBody>
      </p:sp>
      <p:sp>
        <p:nvSpPr>
          <p:cNvPr id="6" name="Rectangle 5"/>
          <p:cNvSpPr/>
          <p:nvPr/>
        </p:nvSpPr>
        <p:spPr>
          <a:xfrm>
            <a:off x="0" y="6581001"/>
            <a:ext cx="6553200" cy="276999"/>
          </a:xfrm>
          <a:prstGeom prst="rect">
            <a:avLst/>
          </a:prstGeom>
        </p:spPr>
        <p:txBody>
          <a:bodyPr wrap="square">
            <a:spAutoFit/>
          </a:bodyPr>
          <a:lstStyle/>
          <a:p>
            <a:r>
              <a:rPr lang="en-US" sz="1200" dirty="0" smtClean="0"/>
              <a:t>http://oceanworld.tamu.edu/resources/oceanography-book/Images/BacteriophageCartoon.jpg</a:t>
            </a:r>
            <a:endParaRPr lang="en-US" sz="1200" dirty="0"/>
          </a:p>
        </p:txBody>
      </p:sp>
      <p:cxnSp>
        <p:nvCxnSpPr>
          <p:cNvPr id="8" name="Straight Arrow Connector 7"/>
          <p:cNvCxnSpPr/>
          <p:nvPr/>
        </p:nvCxnSpPr>
        <p:spPr>
          <a:xfrm rot="5400000">
            <a:off x="1029494" y="4456906"/>
            <a:ext cx="38100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5562600" y="2514600"/>
            <a:ext cx="4495800" cy="762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759" y="3805535"/>
            <a:ext cx="1201029" cy="461665"/>
          </a:xfrm>
          <a:prstGeom prst="rect">
            <a:avLst/>
          </a:prstGeom>
          <a:noFill/>
        </p:spPr>
        <p:txBody>
          <a:bodyPr wrap="square" rtlCol="0">
            <a:spAutoFit/>
          </a:bodyPr>
          <a:lstStyle/>
          <a:p>
            <a:r>
              <a:rPr lang="en-US" sz="2400" dirty="0" smtClean="0"/>
              <a:t>10nm</a:t>
            </a:r>
            <a:endParaRPr lang="en-US" sz="2400" dirty="0"/>
          </a:p>
        </p:txBody>
      </p:sp>
      <p:sp>
        <p:nvSpPr>
          <p:cNvPr id="14" name="TextBox 13"/>
          <p:cNvSpPr txBox="1"/>
          <p:nvPr/>
        </p:nvSpPr>
        <p:spPr>
          <a:xfrm>
            <a:off x="7848600" y="2590800"/>
            <a:ext cx="1295400" cy="461665"/>
          </a:xfrm>
          <a:prstGeom prst="rect">
            <a:avLst/>
          </a:prstGeom>
          <a:noFill/>
        </p:spPr>
        <p:txBody>
          <a:bodyPr wrap="square" rtlCol="0">
            <a:spAutoFit/>
          </a:bodyPr>
          <a:lstStyle/>
          <a:p>
            <a:r>
              <a:rPr lang="en-US" sz="2400" dirty="0" smtClean="0"/>
              <a:t>100nm</a:t>
            </a:r>
            <a:endParaRPr lang="en-US" sz="2400" dirty="0"/>
          </a:p>
        </p:txBody>
      </p:sp>
    </p:spTree>
    <p:extLst>
      <p:ext uri="{BB962C8B-B14F-4D97-AF65-F5344CB8AC3E}">
        <p14:creationId xmlns:p14="http://schemas.microsoft.com/office/powerpoint/2010/main" val="1759350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bio1903.nicerweb.com/doc/class/bio1903/Locked/media/ch18/18_01T4PhageEColi_LP.jpg"/>
          <p:cNvPicPr>
            <a:picLocks noChangeAspect="1" noChangeArrowheads="1"/>
          </p:cNvPicPr>
          <p:nvPr/>
        </p:nvPicPr>
        <p:blipFill>
          <a:blip r:embed="rId2"/>
          <a:srcRect l="3000" t="25092" r="18000" b="18819"/>
          <a:stretch>
            <a:fillRect/>
          </a:stretch>
        </p:blipFill>
        <p:spPr bwMode="auto">
          <a:xfrm>
            <a:off x="228600" y="1676400"/>
            <a:ext cx="7603958" cy="3657600"/>
          </a:xfrm>
          <a:prstGeom prst="rect">
            <a:avLst/>
          </a:prstGeom>
          <a:noFill/>
        </p:spPr>
      </p:pic>
      <p:sp>
        <p:nvSpPr>
          <p:cNvPr id="5" name="TextBox 4"/>
          <p:cNvSpPr txBox="1"/>
          <p:nvPr/>
        </p:nvSpPr>
        <p:spPr>
          <a:xfrm>
            <a:off x="5334000" y="519311"/>
            <a:ext cx="3810000" cy="646331"/>
          </a:xfrm>
          <a:prstGeom prst="rect">
            <a:avLst/>
          </a:prstGeom>
          <a:noFill/>
        </p:spPr>
        <p:txBody>
          <a:bodyPr wrap="square" rtlCol="0">
            <a:spAutoFit/>
          </a:bodyPr>
          <a:lstStyle/>
          <a:p>
            <a:r>
              <a:rPr lang="en-US" sz="3600" dirty="0" err="1" smtClean="0"/>
              <a:t>E.coli</a:t>
            </a:r>
            <a:r>
              <a:rPr lang="en-US" sz="3600" dirty="0" smtClean="0"/>
              <a:t> (bacteria cell)</a:t>
            </a:r>
            <a:endParaRPr lang="en-US" sz="3600" dirty="0"/>
          </a:p>
        </p:txBody>
      </p:sp>
      <p:sp>
        <p:nvSpPr>
          <p:cNvPr id="6" name="TextBox 5"/>
          <p:cNvSpPr txBox="1"/>
          <p:nvPr/>
        </p:nvSpPr>
        <p:spPr>
          <a:xfrm>
            <a:off x="152400" y="518684"/>
            <a:ext cx="4191000" cy="646331"/>
          </a:xfrm>
          <a:prstGeom prst="rect">
            <a:avLst/>
          </a:prstGeom>
          <a:noFill/>
        </p:spPr>
        <p:txBody>
          <a:bodyPr wrap="square" rtlCol="0">
            <a:spAutoFit/>
          </a:bodyPr>
          <a:lstStyle/>
          <a:p>
            <a:r>
              <a:rPr lang="en-US" sz="3600" dirty="0" err="1" smtClean="0"/>
              <a:t>Bacteriophage</a:t>
            </a:r>
            <a:r>
              <a:rPr lang="en-US" sz="3600" dirty="0" smtClean="0"/>
              <a:t> (virus)</a:t>
            </a:r>
            <a:endParaRPr lang="en-US" sz="3600" dirty="0"/>
          </a:p>
        </p:txBody>
      </p:sp>
      <p:cxnSp>
        <p:nvCxnSpPr>
          <p:cNvPr id="7" name="Straight Arrow Connector 6"/>
          <p:cNvCxnSpPr/>
          <p:nvPr/>
        </p:nvCxnSpPr>
        <p:spPr>
          <a:xfrm rot="5400000">
            <a:off x="4460129" y="1165245"/>
            <a:ext cx="532606" cy="794"/>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2733" y="749515"/>
            <a:ext cx="1305913" cy="830997"/>
          </a:xfrm>
          <a:prstGeom prst="rect">
            <a:avLst/>
          </a:prstGeom>
          <a:noFill/>
        </p:spPr>
        <p:txBody>
          <a:bodyPr wrap="square" rtlCol="0">
            <a:spAutoFit/>
          </a:bodyPr>
          <a:lstStyle/>
          <a:p>
            <a:r>
              <a:rPr lang="en-US" sz="2400" dirty="0" smtClean="0"/>
              <a:t>100nm</a:t>
            </a:r>
          </a:p>
          <a:p>
            <a:r>
              <a:rPr lang="en-US" sz="2400" dirty="0" smtClean="0"/>
              <a:t>0.1µm</a:t>
            </a:r>
            <a:endParaRPr lang="en-US" sz="2400" dirty="0"/>
          </a:p>
        </p:txBody>
      </p:sp>
      <p:cxnSp>
        <p:nvCxnSpPr>
          <p:cNvPr id="12" name="Straight Arrow Connector 11"/>
          <p:cNvCxnSpPr/>
          <p:nvPr/>
        </p:nvCxnSpPr>
        <p:spPr>
          <a:xfrm flipV="1">
            <a:off x="838200" y="5410200"/>
            <a:ext cx="5638800" cy="7620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200" y="5486400"/>
            <a:ext cx="1295400" cy="830997"/>
          </a:xfrm>
          <a:prstGeom prst="rect">
            <a:avLst/>
          </a:prstGeom>
          <a:noFill/>
        </p:spPr>
        <p:txBody>
          <a:bodyPr wrap="square" rtlCol="0">
            <a:spAutoFit/>
          </a:bodyPr>
          <a:lstStyle/>
          <a:p>
            <a:r>
              <a:rPr lang="en-US" sz="2400" dirty="0" smtClean="0"/>
              <a:t>1000nm1µm</a:t>
            </a:r>
            <a:endParaRPr lang="en-US" sz="2400" dirty="0"/>
          </a:p>
        </p:txBody>
      </p:sp>
      <p:cxnSp>
        <p:nvCxnSpPr>
          <p:cNvPr id="22" name="Straight Arrow Connector 21"/>
          <p:cNvCxnSpPr>
            <a:stCxn id="6" idx="2"/>
          </p:cNvCxnSpPr>
          <p:nvPr/>
        </p:nvCxnSpPr>
        <p:spPr>
          <a:xfrm rot="16200000" flipH="1">
            <a:off x="2323416" y="1089499"/>
            <a:ext cx="725269" cy="8763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2"/>
          </p:cNvCxnSpPr>
          <p:nvPr/>
        </p:nvCxnSpPr>
        <p:spPr>
          <a:xfrm rot="5400000">
            <a:off x="5809565" y="1223477"/>
            <a:ext cx="1487271" cy="1371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0" y="6581001"/>
            <a:ext cx="6553200" cy="276999"/>
          </a:xfrm>
          <a:prstGeom prst="rect">
            <a:avLst/>
          </a:prstGeom>
        </p:spPr>
        <p:txBody>
          <a:bodyPr wrap="square">
            <a:spAutoFit/>
          </a:bodyPr>
          <a:lstStyle/>
          <a:p>
            <a:r>
              <a:rPr lang="en-US" sz="1200" dirty="0" smtClean="0"/>
              <a:t>http://bio1903.nicerweb.com/doc/class/bio1903/Locked/media/ch18/18_01T4PhageEColi_LP.jpg</a:t>
            </a:r>
            <a:endParaRPr lang="en-US" sz="1200" dirty="0"/>
          </a:p>
        </p:txBody>
      </p:sp>
    </p:spTree>
    <p:extLst>
      <p:ext uri="{BB962C8B-B14F-4D97-AF65-F5344CB8AC3E}">
        <p14:creationId xmlns:p14="http://schemas.microsoft.com/office/powerpoint/2010/main" val="45456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ic-caracas.org/departments/science/images/08eukaryote.jpg"/>
          <p:cNvPicPr>
            <a:picLocks noChangeAspect="1" noChangeArrowheads="1"/>
          </p:cNvPicPr>
          <p:nvPr/>
        </p:nvPicPr>
        <p:blipFill>
          <a:blip r:embed="rId2"/>
          <a:srcRect/>
          <a:stretch>
            <a:fillRect/>
          </a:stretch>
        </p:blipFill>
        <p:spPr bwMode="auto">
          <a:xfrm>
            <a:off x="1524000" y="990600"/>
            <a:ext cx="6434008" cy="4724400"/>
          </a:xfrm>
          <a:prstGeom prst="rect">
            <a:avLst/>
          </a:prstGeom>
          <a:noFill/>
        </p:spPr>
      </p:pic>
      <p:pic>
        <p:nvPicPr>
          <p:cNvPr id="5" name="Picture 2" descr="http://bio1903.nicerweb.com/doc/class/bio1903/Locked/media/ch18/18_01T4PhageEColi_LP.jpg"/>
          <p:cNvPicPr>
            <a:picLocks noChangeAspect="1" noChangeArrowheads="1"/>
          </p:cNvPicPr>
          <p:nvPr/>
        </p:nvPicPr>
        <p:blipFill>
          <a:blip r:embed="rId3" cstate="print"/>
          <a:srcRect l="3000" t="25092" r="18000" b="18819"/>
          <a:stretch>
            <a:fillRect/>
          </a:stretch>
        </p:blipFill>
        <p:spPr bwMode="auto">
          <a:xfrm>
            <a:off x="533400" y="609600"/>
            <a:ext cx="381000" cy="183266"/>
          </a:xfrm>
          <a:prstGeom prst="rect">
            <a:avLst/>
          </a:prstGeom>
          <a:noFill/>
        </p:spPr>
      </p:pic>
      <p:sp>
        <p:nvSpPr>
          <p:cNvPr id="6" name="Rectangle 5"/>
          <p:cNvSpPr/>
          <p:nvPr/>
        </p:nvSpPr>
        <p:spPr>
          <a:xfrm>
            <a:off x="0" y="6581001"/>
            <a:ext cx="6629400" cy="276999"/>
          </a:xfrm>
          <a:prstGeom prst="rect">
            <a:avLst/>
          </a:prstGeom>
        </p:spPr>
        <p:txBody>
          <a:bodyPr wrap="square">
            <a:spAutoFit/>
          </a:bodyPr>
          <a:lstStyle/>
          <a:p>
            <a:r>
              <a:rPr lang="en-US" sz="1200" dirty="0" smtClean="0"/>
              <a:t>http://www.cic-caracas.org/departments/science/images/08eukaryote.jpg</a:t>
            </a:r>
            <a:endParaRPr lang="en-US" sz="1200" dirty="0"/>
          </a:p>
        </p:txBody>
      </p:sp>
      <p:cxnSp>
        <p:nvCxnSpPr>
          <p:cNvPr id="7" name="Straight Arrow Connector 6"/>
          <p:cNvCxnSpPr>
            <a:stCxn id="8" idx="1"/>
          </p:cNvCxnSpPr>
          <p:nvPr/>
        </p:nvCxnSpPr>
        <p:spPr>
          <a:xfrm rot="10800000" flipV="1">
            <a:off x="914400" y="565665"/>
            <a:ext cx="457200" cy="1214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71600" y="381000"/>
            <a:ext cx="1828800" cy="369332"/>
          </a:xfrm>
          <a:prstGeom prst="rect">
            <a:avLst/>
          </a:prstGeom>
          <a:noFill/>
        </p:spPr>
        <p:txBody>
          <a:bodyPr wrap="square" rtlCol="0">
            <a:spAutoFit/>
          </a:bodyPr>
          <a:lstStyle/>
          <a:p>
            <a:r>
              <a:rPr lang="en-US" dirty="0" smtClean="0"/>
              <a:t>Bacteria (1µm)</a:t>
            </a:r>
            <a:endParaRPr lang="en-US" dirty="0"/>
          </a:p>
        </p:txBody>
      </p:sp>
      <p:cxnSp>
        <p:nvCxnSpPr>
          <p:cNvPr id="9" name="Straight Arrow Connector 8"/>
          <p:cNvCxnSpPr>
            <a:stCxn id="10" idx="1"/>
          </p:cNvCxnSpPr>
          <p:nvPr/>
        </p:nvCxnSpPr>
        <p:spPr>
          <a:xfrm rot="10800000" flipV="1">
            <a:off x="3886200" y="641866"/>
            <a:ext cx="1371600" cy="1567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57800" y="457200"/>
            <a:ext cx="1828800" cy="369332"/>
          </a:xfrm>
          <a:prstGeom prst="rect">
            <a:avLst/>
          </a:prstGeom>
          <a:noFill/>
        </p:spPr>
        <p:txBody>
          <a:bodyPr wrap="square" rtlCol="0">
            <a:spAutoFit/>
          </a:bodyPr>
          <a:lstStyle/>
          <a:p>
            <a:r>
              <a:rPr lang="en-US" dirty="0" smtClean="0"/>
              <a:t>Organelle (10µm)</a:t>
            </a:r>
            <a:endParaRPr lang="en-US" dirty="0"/>
          </a:p>
        </p:txBody>
      </p:sp>
      <p:cxnSp>
        <p:nvCxnSpPr>
          <p:cNvPr id="13" name="Straight Arrow Connector 12"/>
          <p:cNvCxnSpPr/>
          <p:nvPr/>
        </p:nvCxnSpPr>
        <p:spPr>
          <a:xfrm>
            <a:off x="228600" y="3657600"/>
            <a:ext cx="3505200" cy="28956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3400" y="4876800"/>
            <a:ext cx="1447800" cy="646331"/>
          </a:xfrm>
          <a:prstGeom prst="rect">
            <a:avLst/>
          </a:prstGeom>
          <a:noFill/>
        </p:spPr>
        <p:txBody>
          <a:bodyPr wrap="square" rtlCol="0">
            <a:spAutoFit/>
          </a:bodyPr>
          <a:lstStyle/>
          <a:p>
            <a:r>
              <a:rPr lang="en-US" dirty="0" smtClean="0"/>
              <a:t>Eukaryote Cell (100µm)</a:t>
            </a:r>
            <a:endParaRPr lang="en-US" dirty="0"/>
          </a:p>
        </p:txBody>
      </p:sp>
    </p:spTree>
    <p:extLst>
      <p:ext uri="{BB962C8B-B14F-4D97-AF65-F5344CB8AC3E}">
        <p14:creationId xmlns:p14="http://schemas.microsoft.com/office/powerpoint/2010/main" val="3697447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2.1.4: Relative sizes</a:t>
            </a:r>
          </a:p>
        </p:txBody>
      </p:sp>
      <p:sp>
        <p:nvSpPr>
          <p:cNvPr id="6147" name="Rectangle 3"/>
          <p:cNvSpPr>
            <a:spLocks noGrp="1" noChangeArrowheads="1"/>
          </p:cNvSpPr>
          <p:nvPr>
            <p:ph idx="1"/>
          </p:nvPr>
        </p:nvSpPr>
        <p:spPr/>
        <p:txBody>
          <a:bodyPr/>
          <a:lstStyle/>
          <a:p>
            <a:pPr eaLnBrk="1" hangingPunct="1"/>
            <a:endParaRPr lang="en-US" smtClean="0"/>
          </a:p>
        </p:txBody>
      </p:sp>
      <p:pic>
        <p:nvPicPr>
          <p:cNvPr id="6148" name="Picture 5" descr="sizescale"/>
          <p:cNvPicPr>
            <a:picLocks noChangeAspect="1" noChangeArrowheads="1"/>
          </p:cNvPicPr>
          <p:nvPr/>
        </p:nvPicPr>
        <p:blipFill>
          <a:blip r:embed="rId2"/>
          <a:srcRect/>
          <a:stretch>
            <a:fillRect/>
          </a:stretch>
        </p:blipFill>
        <p:spPr bwMode="auto">
          <a:xfrm>
            <a:off x="0" y="1676400"/>
            <a:ext cx="9144000" cy="4194175"/>
          </a:xfrm>
          <a:prstGeom prst="rect">
            <a:avLst/>
          </a:prstGeom>
          <a:noFill/>
          <a:ln w="9525">
            <a:noFill/>
            <a:miter lim="800000"/>
            <a:headEnd/>
            <a:tailEnd/>
          </a:ln>
        </p:spPr>
      </p:pic>
    </p:spTree>
    <p:extLst>
      <p:ext uri="{BB962C8B-B14F-4D97-AF65-F5344CB8AC3E}">
        <p14:creationId xmlns:p14="http://schemas.microsoft.com/office/powerpoint/2010/main" val="3181087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r>
              <a:rPr lang="en-US" dirty="0" smtClean="0"/>
              <a:t>In the last sequence of slides every thing increased by a magnitude of 10x each time. The IB requires you to remember the sizes. </a:t>
            </a:r>
          </a:p>
          <a:p>
            <a:r>
              <a:rPr lang="en-US" dirty="0" smtClean="0"/>
              <a:t>Make up a mnemonic to help you to remember the order!</a:t>
            </a:r>
          </a:p>
          <a:p>
            <a:r>
              <a:rPr lang="en-US" dirty="0" smtClean="0">
                <a:solidFill>
                  <a:srgbClr val="FF0000"/>
                </a:solidFill>
              </a:rPr>
              <a:t>M</a:t>
            </a:r>
            <a:r>
              <a:rPr lang="en-US" dirty="0" smtClean="0"/>
              <a:t>y </a:t>
            </a:r>
            <a:r>
              <a:rPr lang="en-US" dirty="0" smtClean="0">
                <a:solidFill>
                  <a:srgbClr val="FF0000"/>
                </a:solidFill>
              </a:rPr>
              <a:t>M</a:t>
            </a:r>
            <a:r>
              <a:rPr lang="en-US" dirty="0" smtClean="0"/>
              <a:t>om </a:t>
            </a:r>
            <a:r>
              <a:rPr lang="en-US" dirty="0" smtClean="0">
                <a:solidFill>
                  <a:srgbClr val="FF0000"/>
                </a:solidFill>
              </a:rPr>
              <a:t>V</a:t>
            </a:r>
            <a:r>
              <a:rPr lang="en-US" dirty="0" smtClean="0"/>
              <a:t>isits </a:t>
            </a:r>
            <a:r>
              <a:rPr lang="en-US" dirty="0" err="1" smtClean="0">
                <a:solidFill>
                  <a:srgbClr val="FF0000"/>
                </a:solidFill>
              </a:rPr>
              <a:t>B</a:t>
            </a:r>
            <a:r>
              <a:rPr lang="en-US" dirty="0" err="1" smtClean="0"/>
              <a:t>ieber</a:t>
            </a:r>
            <a:r>
              <a:rPr lang="en-US" dirty="0" smtClean="0"/>
              <a:t> </a:t>
            </a:r>
            <a:r>
              <a:rPr lang="en-US" dirty="0" smtClean="0">
                <a:solidFill>
                  <a:srgbClr val="FF0000"/>
                </a:solidFill>
              </a:rPr>
              <a:t>O</a:t>
            </a:r>
            <a:r>
              <a:rPr lang="en-US" dirty="0" smtClean="0"/>
              <a:t>utside </a:t>
            </a:r>
            <a:r>
              <a:rPr lang="en-US" dirty="0" smtClean="0">
                <a:solidFill>
                  <a:srgbClr val="FF0000"/>
                </a:solidFill>
              </a:rPr>
              <a:t>C</a:t>
            </a:r>
            <a:r>
              <a:rPr lang="en-US" dirty="0" smtClean="0"/>
              <a:t>oncerts.</a:t>
            </a:r>
          </a:p>
          <a:p>
            <a:r>
              <a:rPr lang="en-US" dirty="0" smtClean="0">
                <a:solidFill>
                  <a:srgbClr val="FF0000"/>
                </a:solidFill>
              </a:rPr>
              <a:t>M</a:t>
            </a:r>
            <a:r>
              <a:rPr lang="en-US" dirty="0" smtClean="0"/>
              <a:t>y </a:t>
            </a:r>
            <a:r>
              <a:rPr lang="en-US" dirty="0" smtClean="0">
                <a:solidFill>
                  <a:srgbClr val="FF0000"/>
                </a:solidFill>
              </a:rPr>
              <a:t>M</a:t>
            </a:r>
            <a:r>
              <a:rPr lang="en-US" dirty="0" smtClean="0"/>
              <a:t>oney </a:t>
            </a:r>
            <a:r>
              <a:rPr lang="en-US" dirty="0" smtClean="0">
                <a:solidFill>
                  <a:srgbClr val="FF0000"/>
                </a:solidFill>
              </a:rPr>
              <a:t>V</a:t>
            </a:r>
            <a:r>
              <a:rPr lang="en-US" dirty="0" smtClean="0"/>
              <a:t>anishes </a:t>
            </a:r>
            <a:r>
              <a:rPr lang="en-US" dirty="0" smtClean="0">
                <a:solidFill>
                  <a:srgbClr val="FF0000"/>
                </a:solidFill>
              </a:rPr>
              <a:t>B</a:t>
            </a:r>
            <a:r>
              <a:rPr lang="en-US" dirty="0" smtClean="0"/>
              <a:t>eautifully </a:t>
            </a:r>
            <a:r>
              <a:rPr lang="en-US" dirty="0" smtClean="0">
                <a:solidFill>
                  <a:srgbClr val="FF0000"/>
                </a:solidFill>
              </a:rPr>
              <a:t>O</a:t>
            </a:r>
            <a:r>
              <a:rPr lang="en-US" dirty="0" smtClean="0"/>
              <a:t>n </a:t>
            </a:r>
            <a:r>
              <a:rPr lang="en-US" dirty="0" smtClean="0">
                <a:solidFill>
                  <a:srgbClr val="FF0000"/>
                </a:solidFill>
              </a:rPr>
              <a:t>C</a:t>
            </a:r>
            <a:r>
              <a:rPr lang="en-US" dirty="0" smtClean="0"/>
              <a:t>ars.</a:t>
            </a:r>
          </a:p>
          <a:p>
            <a:r>
              <a:rPr lang="en-US" dirty="0" smtClean="0">
                <a:solidFill>
                  <a:srgbClr val="FF0000"/>
                </a:solidFill>
              </a:rPr>
              <a:t>M</a:t>
            </a:r>
            <a:r>
              <a:rPr lang="en-US" dirty="0" smtClean="0"/>
              <a:t>y </a:t>
            </a:r>
            <a:r>
              <a:rPr lang="en-US" dirty="0" smtClean="0">
                <a:solidFill>
                  <a:srgbClr val="FF0000"/>
                </a:solidFill>
              </a:rPr>
              <a:t>M</a:t>
            </a:r>
            <a:r>
              <a:rPr lang="en-US" dirty="0" smtClean="0"/>
              <a:t>ost </a:t>
            </a:r>
            <a:r>
              <a:rPr lang="en-US" dirty="0" smtClean="0">
                <a:solidFill>
                  <a:srgbClr val="FF0000"/>
                </a:solidFill>
              </a:rPr>
              <a:t>V</a:t>
            </a:r>
            <a:r>
              <a:rPr lang="en-US" dirty="0" smtClean="0"/>
              <a:t>alued subject is </a:t>
            </a:r>
            <a:r>
              <a:rPr lang="en-US" dirty="0" smtClean="0">
                <a:solidFill>
                  <a:srgbClr val="FF0000"/>
                </a:solidFill>
              </a:rPr>
              <a:t>B</a:t>
            </a:r>
            <a:r>
              <a:rPr lang="en-US" dirty="0" smtClean="0"/>
              <a:t>io, </a:t>
            </a:r>
            <a:r>
              <a:rPr lang="en-US" dirty="0" smtClean="0">
                <a:solidFill>
                  <a:srgbClr val="FF0000"/>
                </a:solidFill>
              </a:rPr>
              <a:t>O</a:t>
            </a:r>
            <a:r>
              <a:rPr lang="en-US" dirty="0" smtClean="0"/>
              <a:t>bviously! </a:t>
            </a:r>
            <a:r>
              <a:rPr lang="en-US" dirty="0" smtClean="0">
                <a:solidFill>
                  <a:srgbClr val="FF0000"/>
                </a:solidFill>
              </a:rPr>
              <a:t>C</a:t>
            </a:r>
            <a:r>
              <a:rPr lang="en-US" dirty="0" smtClean="0"/>
              <a:t>ool!</a:t>
            </a:r>
          </a:p>
          <a:p>
            <a:endParaRPr lang="en-US" dirty="0"/>
          </a:p>
        </p:txBody>
      </p:sp>
    </p:spTree>
    <p:extLst>
      <p:ext uri="{BB962C8B-B14F-4D97-AF65-F5344CB8AC3E}">
        <p14:creationId xmlns:p14="http://schemas.microsoft.com/office/powerpoint/2010/main" val="24252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355" y="150403"/>
            <a:ext cx="5246626" cy="923330"/>
          </a:xfrm>
          <a:prstGeom prst="rect">
            <a:avLst/>
          </a:prstGeom>
          <a:noFill/>
        </p:spPr>
        <p:txBody>
          <a:bodyPr wrap="square" rtlCol="0">
            <a:spAutoFit/>
          </a:bodyPr>
          <a:lstStyle/>
          <a:p>
            <a:pPr algn="ctr"/>
            <a:r>
              <a:rPr lang="en-US" b="1" dirty="0" smtClean="0"/>
              <a:t>2.1 Cell Theory</a:t>
            </a:r>
          </a:p>
          <a:p>
            <a:pPr algn="ctr"/>
            <a:endParaRPr lang="en-US" b="1" dirty="0"/>
          </a:p>
          <a:p>
            <a:pPr algn="ctr"/>
            <a:r>
              <a:rPr lang="en-US" b="1" dirty="0" smtClean="0"/>
              <a:t>Assessment Statements</a:t>
            </a:r>
            <a:endParaRPr lang="en-US" b="1" dirty="0"/>
          </a:p>
        </p:txBody>
      </p:sp>
      <p:sp>
        <p:nvSpPr>
          <p:cNvPr id="5" name="TextBox 4"/>
          <p:cNvSpPr txBox="1"/>
          <p:nvPr/>
        </p:nvSpPr>
        <p:spPr>
          <a:xfrm>
            <a:off x="167090" y="1286790"/>
            <a:ext cx="8976909" cy="4247317"/>
          </a:xfrm>
          <a:prstGeom prst="rect">
            <a:avLst/>
          </a:prstGeom>
          <a:noFill/>
        </p:spPr>
        <p:txBody>
          <a:bodyPr wrap="square" rtlCol="0">
            <a:spAutoFit/>
          </a:bodyPr>
          <a:lstStyle/>
          <a:p>
            <a:pPr marL="285750" indent="-285750">
              <a:buFont typeface="Arial"/>
              <a:buChar char="•"/>
            </a:pPr>
            <a:r>
              <a:rPr lang="en-US" dirty="0" smtClean="0"/>
              <a:t>Outline the Cell Theory</a:t>
            </a:r>
          </a:p>
          <a:p>
            <a:pPr marL="285750" indent="-285750">
              <a:buFont typeface="Arial"/>
              <a:buChar char="•"/>
            </a:pPr>
            <a:r>
              <a:rPr lang="en-US" dirty="0" smtClean="0"/>
              <a:t>Discuss the evidence for the cell theory</a:t>
            </a:r>
          </a:p>
          <a:p>
            <a:pPr marL="285750" indent="-285750">
              <a:buFont typeface="Arial"/>
              <a:buChar char="•"/>
            </a:pPr>
            <a:r>
              <a:rPr lang="en-US" dirty="0" smtClean="0"/>
              <a:t>State the unicellular organisms carry out all the functions of life.</a:t>
            </a:r>
          </a:p>
          <a:p>
            <a:pPr marL="285750" indent="-285750">
              <a:buFont typeface="Arial"/>
              <a:buChar char="•"/>
            </a:pPr>
            <a:r>
              <a:rPr lang="en-US" dirty="0" smtClean="0"/>
              <a:t>Compare the relative sizes of molecules, cell membrane thickness, viruses, bacteria, organelles and cells, using the appropriate SI unit.</a:t>
            </a:r>
          </a:p>
          <a:p>
            <a:pPr marL="285750" indent="-285750">
              <a:buFont typeface="Arial"/>
              <a:buChar char="•"/>
            </a:pPr>
            <a:r>
              <a:rPr lang="en-US" dirty="0" smtClean="0"/>
              <a:t>Calculate the linear magnification of drawings and the actual size of specimens in images of known magnification.</a:t>
            </a:r>
          </a:p>
          <a:p>
            <a:pPr marL="285750" indent="-285750">
              <a:buFont typeface="Arial"/>
              <a:buChar char="•"/>
            </a:pPr>
            <a:r>
              <a:rPr lang="en-US" dirty="0" smtClean="0"/>
              <a:t>Explain the importance of the surface area to volume ratio as factor limiting cell size.</a:t>
            </a:r>
          </a:p>
          <a:p>
            <a:pPr marL="285750" indent="-285750">
              <a:buFont typeface="Arial"/>
              <a:buChar char="•"/>
            </a:pPr>
            <a:r>
              <a:rPr lang="en-US" dirty="0" smtClean="0"/>
              <a:t>State that multicellular organisms show emergent characteristics.</a:t>
            </a:r>
          </a:p>
          <a:p>
            <a:pPr marL="285750" indent="-285750">
              <a:buFont typeface="Arial"/>
              <a:buChar char="•"/>
            </a:pPr>
            <a:r>
              <a:rPr lang="en-US" dirty="0" smtClean="0"/>
              <a:t>Explain that cells in multicellular organisms differentiate to carry out specialized functions by expressing some of their genes but not others.</a:t>
            </a:r>
          </a:p>
          <a:p>
            <a:pPr marL="285750" indent="-285750">
              <a:buFont typeface="Arial"/>
              <a:buChar char="•"/>
            </a:pPr>
            <a:r>
              <a:rPr lang="en-US" dirty="0" smtClean="0"/>
              <a:t>State that stem cells retain the capacity to divide and have the ability to differentiate along different pathways.</a:t>
            </a:r>
          </a:p>
          <a:p>
            <a:pPr marL="285750" indent="-285750">
              <a:buFont typeface="Arial"/>
              <a:buChar char="•"/>
            </a:pPr>
            <a:r>
              <a:rPr lang="en-US" dirty="0" smtClean="0"/>
              <a:t>Outline one therapeutic use of stem cells.</a:t>
            </a:r>
            <a:endParaRPr lang="en-US" dirty="0"/>
          </a:p>
        </p:txBody>
      </p:sp>
    </p:spTree>
    <p:extLst>
      <p:ext uri="{BB962C8B-B14F-4D97-AF65-F5344CB8AC3E}">
        <p14:creationId xmlns:p14="http://schemas.microsoft.com/office/powerpoint/2010/main" val="1551230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Figure out Cell Size</a:t>
            </a:r>
            <a:endParaRPr lang="en-US" dirty="0"/>
          </a:p>
        </p:txBody>
      </p:sp>
      <p:pic>
        <p:nvPicPr>
          <p:cNvPr id="4" name="Picture 3"/>
          <p:cNvPicPr>
            <a:picLocks noChangeAspect="1"/>
          </p:cNvPicPr>
          <p:nvPr/>
        </p:nvPicPr>
        <p:blipFill>
          <a:blip r:embed="rId2"/>
          <a:stretch>
            <a:fillRect/>
          </a:stretch>
        </p:blipFill>
        <p:spPr>
          <a:xfrm>
            <a:off x="5921963" y="1762052"/>
            <a:ext cx="2669588" cy="4692636"/>
          </a:xfrm>
          <a:prstGeom prst="rect">
            <a:avLst/>
          </a:prstGeom>
        </p:spPr>
      </p:pic>
      <p:sp>
        <p:nvSpPr>
          <p:cNvPr id="5" name="TextBox 4"/>
          <p:cNvSpPr txBox="1"/>
          <p:nvPr/>
        </p:nvSpPr>
        <p:spPr>
          <a:xfrm>
            <a:off x="281931" y="2684912"/>
            <a:ext cx="4430007" cy="2862323"/>
          </a:xfrm>
          <a:prstGeom prst="rect">
            <a:avLst/>
          </a:prstGeom>
          <a:noFill/>
        </p:spPr>
        <p:txBody>
          <a:bodyPr wrap="square" rtlCol="0">
            <a:spAutoFit/>
          </a:bodyPr>
          <a:lstStyle/>
          <a:p>
            <a:r>
              <a:rPr lang="en-US" dirty="0" smtClean="0"/>
              <a:t>Microscopes are used to see these really small cells.</a:t>
            </a:r>
          </a:p>
          <a:p>
            <a:endParaRPr lang="en-US" dirty="0"/>
          </a:p>
          <a:p>
            <a:r>
              <a:rPr lang="en-US" dirty="0" smtClean="0"/>
              <a:t>Our microscopes have 3 lenses on them with magnification of x40, x100, x400.</a:t>
            </a:r>
          </a:p>
          <a:p>
            <a:endParaRPr lang="en-US" dirty="0"/>
          </a:p>
          <a:p>
            <a:r>
              <a:rPr lang="en-US" dirty="0" smtClean="0"/>
              <a:t>In order to figure out the size of a cell we need to first figure out the field of view under the microscope.</a:t>
            </a:r>
            <a:endParaRPr lang="en-US" dirty="0"/>
          </a:p>
        </p:txBody>
      </p:sp>
      <p:sp>
        <p:nvSpPr>
          <p:cNvPr id="6" name="Rectangle 5"/>
          <p:cNvSpPr/>
          <p:nvPr/>
        </p:nvSpPr>
        <p:spPr>
          <a:xfrm>
            <a:off x="139937" y="107576"/>
            <a:ext cx="6359863" cy="369332"/>
          </a:xfrm>
          <a:prstGeom prst="rect">
            <a:avLst/>
          </a:prstGeom>
        </p:spPr>
        <p:txBody>
          <a:bodyPr wrap="square">
            <a:spAutoFit/>
          </a:bodyPr>
          <a:lstStyle/>
          <a:p>
            <a:r>
              <a:rPr lang="en-US" dirty="0">
                <a:solidFill>
                  <a:srgbClr val="FF0000"/>
                </a:solidFill>
              </a:rPr>
              <a:t>2.1.5  Calculate the linear magnification of drawings</a:t>
            </a:r>
          </a:p>
        </p:txBody>
      </p:sp>
    </p:spTree>
    <p:extLst>
      <p:ext uri="{BB962C8B-B14F-4D97-AF65-F5344CB8AC3E}">
        <p14:creationId xmlns:p14="http://schemas.microsoft.com/office/powerpoint/2010/main" val="2745067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Field of View</a:t>
            </a:r>
            <a:endParaRPr lang="en-US" dirty="0"/>
          </a:p>
        </p:txBody>
      </p:sp>
      <p:sp>
        <p:nvSpPr>
          <p:cNvPr id="4" name="TextBox 3"/>
          <p:cNvSpPr txBox="1"/>
          <p:nvPr/>
        </p:nvSpPr>
        <p:spPr>
          <a:xfrm>
            <a:off x="300762" y="4165370"/>
            <a:ext cx="8421336" cy="1754327"/>
          </a:xfrm>
          <a:prstGeom prst="rect">
            <a:avLst/>
          </a:prstGeom>
          <a:noFill/>
        </p:spPr>
        <p:txBody>
          <a:bodyPr wrap="square" rtlCol="0">
            <a:spAutoFit/>
          </a:bodyPr>
          <a:lstStyle/>
          <a:p>
            <a:r>
              <a:rPr lang="en-US" dirty="0" smtClean="0"/>
              <a:t>To work out the field of view, under the x40 lens and using a ruler it’ll be about 40mm. However you need to do calculations under the higher magnifications.</a:t>
            </a:r>
          </a:p>
          <a:p>
            <a:endParaRPr lang="en-US" dirty="0"/>
          </a:p>
          <a:p>
            <a:r>
              <a:rPr lang="en-US" dirty="0" smtClean="0"/>
              <a:t>High power/low power = low magnification/ high magnification</a:t>
            </a:r>
          </a:p>
          <a:p>
            <a:r>
              <a:rPr lang="en-US" dirty="0" smtClean="0"/>
              <a:t>x/4,000um = 40/100   solve for x= 1,600um.</a:t>
            </a:r>
            <a:endParaRPr lang="en-US" dirty="0"/>
          </a:p>
        </p:txBody>
      </p:sp>
      <p:sp>
        <p:nvSpPr>
          <p:cNvPr id="5" name="Oval 4"/>
          <p:cNvSpPr/>
          <p:nvPr/>
        </p:nvSpPr>
        <p:spPr>
          <a:xfrm>
            <a:off x="1721027" y="1862321"/>
            <a:ext cx="1670900" cy="22059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5" idx="2"/>
            <a:endCxn id="5" idx="6"/>
          </p:cNvCxnSpPr>
          <p:nvPr/>
        </p:nvCxnSpPr>
        <p:spPr>
          <a:xfrm>
            <a:off x="1721027" y="2965283"/>
            <a:ext cx="1670900" cy="0"/>
          </a:xfrm>
          <a:prstGeom prst="line">
            <a:avLst/>
          </a:prstGeom>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988371" y="3191905"/>
            <a:ext cx="1152921" cy="369332"/>
          </a:xfrm>
          <a:prstGeom prst="rect">
            <a:avLst/>
          </a:prstGeom>
          <a:noFill/>
        </p:spPr>
        <p:txBody>
          <a:bodyPr wrap="square" rtlCol="0">
            <a:spAutoFit/>
          </a:bodyPr>
          <a:lstStyle/>
          <a:p>
            <a:r>
              <a:rPr lang="en-US" dirty="0" smtClean="0"/>
              <a:t>4mm</a:t>
            </a:r>
            <a:endParaRPr lang="en-US" dirty="0"/>
          </a:p>
        </p:txBody>
      </p:sp>
      <p:sp>
        <p:nvSpPr>
          <p:cNvPr id="9" name="TextBox 8"/>
          <p:cNvSpPr txBox="1"/>
          <p:nvPr/>
        </p:nvSpPr>
        <p:spPr>
          <a:xfrm>
            <a:off x="3508890" y="1862321"/>
            <a:ext cx="868868" cy="369332"/>
          </a:xfrm>
          <a:prstGeom prst="rect">
            <a:avLst/>
          </a:prstGeom>
          <a:noFill/>
        </p:spPr>
        <p:txBody>
          <a:bodyPr wrap="square" rtlCol="0">
            <a:spAutoFit/>
          </a:bodyPr>
          <a:lstStyle/>
          <a:p>
            <a:r>
              <a:rPr lang="en-US" dirty="0" smtClean="0"/>
              <a:t>x40</a:t>
            </a:r>
            <a:endParaRPr lang="en-US" dirty="0"/>
          </a:p>
        </p:txBody>
      </p:sp>
      <p:sp>
        <p:nvSpPr>
          <p:cNvPr id="10" name="TextBox 9"/>
          <p:cNvSpPr txBox="1"/>
          <p:nvPr/>
        </p:nvSpPr>
        <p:spPr>
          <a:xfrm>
            <a:off x="4143832" y="2327970"/>
            <a:ext cx="2305842" cy="646331"/>
          </a:xfrm>
          <a:prstGeom prst="rect">
            <a:avLst/>
          </a:prstGeom>
          <a:noFill/>
        </p:spPr>
        <p:txBody>
          <a:bodyPr wrap="square" rtlCol="0">
            <a:spAutoFit/>
          </a:bodyPr>
          <a:lstStyle/>
          <a:p>
            <a:r>
              <a:rPr lang="en-US" dirty="0" smtClean="0"/>
              <a:t>Field of view is 4mm or 4,000um</a:t>
            </a:r>
            <a:endParaRPr lang="en-US" dirty="0"/>
          </a:p>
        </p:txBody>
      </p:sp>
    </p:spTree>
    <p:extLst>
      <p:ext uri="{BB962C8B-B14F-4D97-AF65-F5344CB8AC3E}">
        <p14:creationId xmlns:p14="http://schemas.microsoft.com/office/powerpoint/2010/main" val="157091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03302" y="584904"/>
            <a:ext cx="2523059" cy="3275463"/>
          </a:xfrm>
          <a:prstGeom prst="ellipse">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54445" y="1754712"/>
            <a:ext cx="918995" cy="31751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673440" y="2556866"/>
            <a:ext cx="985831" cy="384366"/>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18487" y="4045033"/>
            <a:ext cx="7602595" cy="1477328"/>
          </a:xfrm>
          <a:prstGeom prst="rect">
            <a:avLst/>
          </a:prstGeom>
          <a:noFill/>
        </p:spPr>
        <p:txBody>
          <a:bodyPr wrap="square" rtlCol="0">
            <a:spAutoFit/>
          </a:bodyPr>
          <a:lstStyle/>
          <a:p>
            <a:r>
              <a:rPr lang="en-US" dirty="0" smtClean="0"/>
              <a:t>Now that we have our filed of view we can calculate our cell size.</a:t>
            </a:r>
          </a:p>
          <a:p>
            <a:endParaRPr lang="en-US" dirty="0"/>
          </a:p>
          <a:p>
            <a:r>
              <a:rPr lang="en-US" dirty="0" smtClean="0"/>
              <a:t>Field of view/ number of cells across</a:t>
            </a:r>
          </a:p>
          <a:p>
            <a:endParaRPr lang="en-US" dirty="0"/>
          </a:p>
          <a:p>
            <a:r>
              <a:rPr lang="en-US" dirty="0" smtClean="0"/>
              <a:t>4,000um/2= 2,000um</a:t>
            </a:r>
            <a:endParaRPr lang="en-US" dirty="0"/>
          </a:p>
        </p:txBody>
      </p:sp>
      <p:sp>
        <p:nvSpPr>
          <p:cNvPr id="8" name="TextBox 7"/>
          <p:cNvSpPr txBox="1"/>
          <p:nvPr/>
        </p:nvSpPr>
        <p:spPr>
          <a:xfrm>
            <a:off x="4377758" y="584904"/>
            <a:ext cx="1904826" cy="646331"/>
          </a:xfrm>
          <a:prstGeom prst="rect">
            <a:avLst/>
          </a:prstGeom>
          <a:noFill/>
        </p:spPr>
        <p:txBody>
          <a:bodyPr wrap="square" rtlCol="0">
            <a:spAutoFit/>
          </a:bodyPr>
          <a:lstStyle/>
          <a:p>
            <a:r>
              <a:rPr lang="en-US" dirty="0" smtClean="0"/>
              <a:t>Field of View 4mm</a:t>
            </a:r>
            <a:endParaRPr lang="en-US" dirty="0"/>
          </a:p>
        </p:txBody>
      </p:sp>
    </p:spTree>
    <p:extLst>
      <p:ext uri="{BB962C8B-B14F-4D97-AF65-F5344CB8AC3E}">
        <p14:creationId xmlns:p14="http://schemas.microsoft.com/office/powerpoint/2010/main" val="1488993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6212" y="4299062"/>
            <a:ext cx="6850690" cy="2308324"/>
          </a:xfrm>
          <a:prstGeom prst="rect">
            <a:avLst/>
          </a:prstGeom>
          <a:noFill/>
        </p:spPr>
        <p:txBody>
          <a:bodyPr wrap="square" rtlCol="0">
            <a:spAutoFit/>
          </a:bodyPr>
          <a:lstStyle/>
          <a:p>
            <a:r>
              <a:rPr lang="en-US" dirty="0" smtClean="0"/>
              <a:t>To calculate the magnification of a drawing:</a:t>
            </a:r>
          </a:p>
          <a:p>
            <a:endParaRPr lang="en-US" dirty="0"/>
          </a:p>
          <a:p>
            <a:r>
              <a:rPr lang="en-US" dirty="0" smtClean="0"/>
              <a:t>Drawing size/ Real Size</a:t>
            </a:r>
          </a:p>
          <a:p>
            <a:endParaRPr lang="en-US" dirty="0"/>
          </a:p>
          <a:p>
            <a:r>
              <a:rPr lang="en-US" dirty="0" smtClean="0"/>
              <a:t>Using a ruler: 50mm/ 2,000um</a:t>
            </a:r>
          </a:p>
          <a:p>
            <a:endParaRPr lang="en-US" dirty="0"/>
          </a:p>
          <a:p>
            <a:r>
              <a:rPr lang="en-US" dirty="0" smtClean="0"/>
              <a:t>Make sure the units our the same. Most cells should be measured in um.  50,000um/2,000= 25x magnification</a:t>
            </a:r>
            <a:endParaRPr lang="en-US" dirty="0"/>
          </a:p>
        </p:txBody>
      </p:sp>
      <p:sp>
        <p:nvSpPr>
          <p:cNvPr id="5" name="Rectangle 4"/>
          <p:cNvSpPr/>
          <p:nvPr/>
        </p:nvSpPr>
        <p:spPr>
          <a:xfrm>
            <a:off x="1136212" y="651750"/>
            <a:ext cx="3843070" cy="835577"/>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136212" y="1704578"/>
            <a:ext cx="3993451" cy="1671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669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61424"/>
          </a:xfrm>
        </p:spPr>
        <p:txBody>
          <a:bodyPr/>
          <a:lstStyle/>
          <a:p>
            <a:r>
              <a:rPr lang="en-US" sz="4000" dirty="0" smtClean="0"/>
              <a:t>Surface Area to Volume Ratio</a:t>
            </a:r>
            <a:endParaRPr lang="en-US" sz="4000" dirty="0"/>
          </a:p>
        </p:txBody>
      </p:sp>
      <p:pic>
        <p:nvPicPr>
          <p:cNvPr id="4" name="Picture 3"/>
          <p:cNvPicPr>
            <a:picLocks noChangeAspect="1"/>
          </p:cNvPicPr>
          <p:nvPr/>
        </p:nvPicPr>
        <p:blipFill>
          <a:blip r:embed="rId2"/>
          <a:stretch>
            <a:fillRect/>
          </a:stretch>
        </p:blipFill>
        <p:spPr>
          <a:xfrm>
            <a:off x="2212463" y="869000"/>
            <a:ext cx="4238020" cy="3651217"/>
          </a:xfrm>
          <a:prstGeom prst="rect">
            <a:avLst/>
          </a:prstGeom>
        </p:spPr>
      </p:pic>
      <p:sp>
        <p:nvSpPr>
          <p:cNvPr id="5" name="TextBox 4"/>
          <p:cNvSpPr txBox="1"/>
          <p:nvPr/>
        </p:nvSpPr>
        <p:spPr>
          <a:xfrm>
            <a:off x="233926" y="4645809"/>
            <a:ext cx="8705389" cy="1477328"/>
          </a:xfrm>
          <a:prstGeom prst="rect">
            <a:avLst/>
          </a:prstGeom>
          <a:noFill/>
        </p:spPr>
        <p:txBody>
          <a:bodyPr wrap="square" rtlCol="0">
            <a:spAutoFit/>
          </a:bodyPr>
          <a:lstStyle/>
          <a:p>
            <a:r>
              <a:rPr lang="en-US" dirty="0" smtClean="0"/>
              <a:t>Cells are very small, no matter what the size of the organism that they are part of.</a:t>
            </a:r>
          </a:p>
          <a:p>
            <a:endParaRPr lang="en-US" dirty="0"/>
          </a:p>
          <a:p>
            <a:r>
              <a:rPr lang="en-US" dirty="0" smtClean="0"/>
              <a:t>Cells do not and cannot grow to be very large and this is important in the way living organisms are built and function.</a:t>
            </a:r>
            <a:endParaRPr lang="en-US" dirty="0"/>
          </a:p>
        </p:txBody>
      </p:sp>
    </p:spTree>
    <p:extLst>
      <p:ext uri="{BB962C8B-B14F-4D97-AF65-F5344CB8AC3E}">
        <p14:creationId xmlns:p14="http://schemas.microsoft.com/office/powerpoint/2010/main" val="2396234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cells so </a:t>
            </a:r>
            <a:r>
              <a:rPr lang="en-US" sz="2000" dirty="0" smtClean="0"/>
              <a:t>small</a:t>
            </a:r>
            <a:r>
              <a:rPr lang="en-US" dirty="0" smtClean="0"/>
              <a:t>?</a:t>
            </a:r>
            <a:endParaRPr lang="en-US" dirty="0"/>
          </a:p>
        </p:txBody>
      </p:sp>
      <p:sp>
        <p:nvSpPr>
          <p:cNvPr id="3" name="Content Placeholder 2"/>
          <p:cNvSpPr>
            <a:spLocks noGrp="1"/>
          </p:cNvSpPr>
          <p:nvPr>
            <p:ph idx="1"/>
          </p:nvPr>
        </p:nvSpPr>
        <p:spPr>
          <a:xfrm>
            <a:off x="457200" y="4419600"/>
            <a:ext cx="8229600" cy="1706563"/>
          </a:xfrm>
        </p:spPr>
        <p:txBody>
          <a:bodyPr>
            <a:normAutofit lnSpcReduction="10000"/>
          </a:bodyPr>
          <a:lstStyle/>
          <a:p>
            <a:r>
              <a:rPr lang="en-US" dirty="0" smtClean="0"/>
              <a:t>Nutrients and wastes move across a cell surface by diffusion.</a:t>
            </a:r>
          </a:p>
          <a:p>
            <a:r>
              <a:rPr lang="en-US" dirty="0" smtClean="0"/>
              <a:t>The chemical reactions that take place is known as the cell’s metabolism</a:t>
            </a:r>
            <a:endParaRPr lang="en-US" dirty="0"/>
          </a:p>
        </p:txBody>
      </p:sp>
      <p:pic>
        <p:nvPicPr>
          <p:cNvPr id="51202" name="Picture 2" descr="http://library.thinkquest.org/C004535/media/cell_membrane.gif"/>
          <p:cNvPicPr>
            <a:picLocks noChangeAspect="1" noChangeArrowheads="1"/>
          </p:cNvPicPr>
          <p:nvPr/>
        </p:nvPicPr>
        <p:blipFill>
          <a:blip r:embed="rId3"/>
          <a:srcRect/>
          <a:stretch>
            <a:fillRect/>
          </a:stretch>
        </p:blipFill>
        <p:spPr bwMode="auto">
          <a:xfrm>
            <a:off x="2743200" y="1524000"/>
            <a:ext cx="3838575" cy="2924175"/>
          </a:xfrm>
          <a:prstGeom prst="rect">
            <a:avLst/>
          </a:prstGeom>
          <a:noFill/>
        </p:spPr>
      </p:pic>
    </p:spTree>
    <p:extLst>
      <p:ext uri="{BB962C8B-B14F-4D97-AF65-F5344CB8AC3E}">
        <p14:creationId xmlns:p14="http://schemas.microsoft.com/office/powerpoint/2010/main" val="3109211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1"/>
            <a:ext cx="8229600" cy="2133599"/>
          </a:xfrm>
        </p:spPr>
        <p:txBody>
          <a:bodyPr/>
          <a:lstStyle/>
          <a:p>
            <a:r>
              <a:rPr lang="en-US" sz="1800" dirty="0" smtClean="0">
                <a:latin typeface="Arial" pitchFamily="34" charset="0"/>
                <a:cs typeface="Arial" pitchFamily="34" charset="0"/>
              </a:rPr>
              <a:t>Substances must be absorbed by the cell and waste products must be removed.</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The rate at which this occurs is determined by the surface area of the cell</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pic>
        <p:nvPicPr>
          <p:cNvPr id="50178" name="Picture 2" descr="http://www.biologyjunction.com/images/clip01351.jpg"/>
          <p:cNvPicPr>
            <a:picLocks noChangeAspect="1" noChangeArrowheads="1"/>
          </p:cNvPicPr>
          <p:nvPr/>
        </p:nvPicPr>
        <p:blipFill>
          <a:blip r:embed="rId2"/>
          <a:srcRect/>
          <a:stretch>
            <a:fillRect/>
          </a:stretch>
        </p:blipFill>
        <p:spPr bwMode="auto">
          <a:xfrm>
            <a:off x="1143000" y="1905000"/>
            <a:ext cx="6524625" cy="2752725"/>
          </a:xfrm>
          <a:prstGeom prst="rect">
            <a:avLst/>
          </a:prstGeom>
          <a:noFill/>
        </p:spPr>
      </p:pic>
      <p:sp>
        <p:nvSpPr>
          <p:cNvPr id="6" name="TextBox 5"/>
          <p:cNvSpPr txBox="1"/>
          <p:nvPr/>
        </p:nvSpPr>
        <p:spPr>
          <a:xfrm>
            <a:off x="762000" y="4724400"/>
            <a:ext cx="6934200" cy="1477328"/>
          </a:xfrm>
          <a:prstGeom prst="rect">
            <a:avLst/>
          </a:prstGeom>
          <a:noFill/>
        </p:spPr>
        <p:txBody>
          <a:bodyPr wrap="square" rtlCol="0">
            <a:spAutoFit/>
          </a:bodyPr>
          <a:lstStyle/>
          <a:p>
            <a:pPr>
              <a:buFont typeface="Arial" pitchFamily="34" charset="0"/>
              <a:buChar char="•"/>
            </a:pPr>
            <a:r>
              <a:rPr lang="en-US" dirty="0" smtClean="0"/>
              <a:t>As size of an object increases the ratio between the surface area and volume decreases.</a:t>
            </a:r>
          </a:p>
          <a:p>
            <a:pPr>
              <a:buFont typeface="Arial" pitchFamily="34" charset="0"/>
              <a:buChar char="•"/>
            </a:pPr>
            <a:endParaRPr lang="en-US" dirty="0" smtClean="0"/>
          </a:p>
          <a:p>
            <a:pPr>
              <a:buFont typeface="Arial" pitchFamily="34" charset="0"/>
              <a:buChar char="•"/>
            </a:pPr>
            <a:r>
              <a:rPr lang="en-US" dirty="0" smtClean="0"/>
              <a:t>Rate materials enter and leave the cell depends on surface area</a:t>
            </a:r>
          </a:p>
          <a:p>
            <a:pPr>
              <a:buFont typeface="Arial" pitchFamily="34" charset="0"/>
              <a:buChar char="•"/>
            </a:pPr>
            <a:r>
              <a:rPr lang="en-US" dirty="0" smtClean="0"/>
              <a:t>Rate materials are used or produced depends on the volume  </a:t>
            </a:r>
            <a:endParaRPr lang="en-US" dirty="0"/>
          </a:p>
        </p:txBody>
      </p:sp>
    </p:spTree>
    <p:extLst>
      <p:ext uri="{BB962C8B-B14F-4D97-AF65-F5344CB8AC3E}">
        <p14:creationId xmlns:p14="http://schemas.microsoft.com/office/powerpoint/2010/main" val="3112452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solidFill>
                  <a:srgbClr val="0070C0"/>
                </a:solidFill>
              </a:rPr>
              <a:t>surface area </a:t>
            </a:r>
            <a:r>
              <a:rPr lang="en-US" dirty="0" smtClean="0"/>
              <a:t>relates to how much material can enter a cell at a time.</a:t>
            </a:r>
          </a:p>
          <a:p>
            <a:endParaRPr lang="en-US" dirty="0"/>
          </a:p>
        </p:txBody>
      </p:sp>
      <p:sp>
        <p:nvSpPr>
          <p:cNvPr id="4" name="Cube 3"/>
          <p:cNvSpPr/>
          <p:nvPr/>
        </p:nvSpPr>
        <p:spPr>
          <a:xfrm>
            <a:off x="304800" y="2819400"/>
            <a:ext cx="6934200" cy="2514600"/>
          </a:xfrm>
          <a:prstGeom prst="cube">
            <a:avLst>
              <a:gd name="adj" fmla="val 95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371600" y="3505200"/>
            <a:ext cx="304800" cy="1295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791200" y="2133600"/>
            <a:ext cx="304800" cy="1295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572000" y="3352800"/>
            <a:ext cx="304800" cy="1295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819400" y="2590800"/>
            <a:ext cx="304800" cy="1295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5638800"/>
            <a:ext cx="8763000" cy="1077218"/>
          </a:xfrm>
          <a:prstGeom prst="rect">
            <a:avLst/>
          </a:prstGeom>
          <a:noFill/>
        </p:spPr>
        <p:txBody>
          <a:bodyPr wrap="square" rtlCol="0">
            <a:spAutoFit/>
          </a:bodyPr>
          <a:lstStyle/>
          <a:p>
            <a:r>
              <a:rPr lang="en-US" sz="3200" dirty="0" smtClean="0"/>
              <a:t>The bigger the area is the more material can enter in an amount of time</a:t>
            </a:r>
            <a:endParaRPr lang="en-US" sz="3200" dirty="0"/>
          </a:p>
        </p:txBody>
      </p:sp>
    </p:spTree>
    <p:extLst>
      <p:ext uri="{BB962C8B-B14F-4D97-AF65-F5344CB8AC3E}">
        <p14:creationId xmlns:p14="http://schemas.microsoft.com/office/powerpoint/2010/main" val="602542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r>
              <a:rPr lang="en-US" dirty="0" smtClean="0"/>
              <a:t>The volume relates to how much material is needed at a time.</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r>
              <a:rPr lang="en-US" dirty="0" smtClean="0"/>
              <a:t>The bigger the volume is the more material is</a:t>
            </a:r>
          </a:p>
          <a:p>
            <a:pPr>
              <a:buNone/>
            </a:pPr>
            <a:r>
              <a:rPr lang="en-US" dirty="0" smtClean="0"/>
              <a:t>needed to maintain it for an amount of time.</a:t>
            </a:r>
          </a:p>
        </p:txBody>
      </p:sp>
      <p:sp>
        <p:nvSpPr>
          <p:cNvPr id="4" name="Cube 3"/>
          <p:cNvSpPr/>
          <p:nvPr/>
        </p:nvSpPr>
        <p:spPr>
          <a:xfrm>
            <a:off x="2514600" y="1295400"/>
            <a:ext cx="3962400" cy="35052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772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look at Surface areas and volumes………</a:t>
            </a:r>
            <a:endParaRPr lang="en-US" dirty="0"/>
          </a:p>
        </p:txBody>
      </p:sp>
      <p:sp>
        <p:nvSpPr>
          <p:cNvPr id="3" name="Content Placeholder 2"/>
          <p:cNvSpPr>
            <a:spLocks noGrp="1"/>
          </p:cNvSpPr>
          <p:nvPr>
            <p:ph idx="1"/>
          </p:nvPr>
        </p:nvSpPr>
        <p:spPr>
          <a:xfrm>
            <a:off x="4267200" y="1600200"/>
            <a:ext cx="4419600" cy="4525963"/>
          </a:xfrm>
        </p:spPr>
        <p:txBody>
          <a:bodyPr/>
          <a:lstStyle/>
          <a:p>
            <a:r>
              <a:rPr lang="en-US" dirty="0" smtClean="0"/>
              <a:t>Fill in the table below:</a:t>
            </a:r>
            <a:endParaRPr lang="en-US" dirty="0"/>
          </a:p>
        </p:txBody>
      </p:sp>
      <p:sp>
        <p:nvSpPr>
          <p:cNvPr id="4" name="Cube 3"/>
          <p:cNvSpPr/>
          <p:nvPr/>
        </p:nvSpPr>
        <p:spPr>
          <a:xfrm>
            <a:off x="228600" y="1752600"/>
            <a:ext cx="3733800" cy="3810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0" y="2667000"/>
            <a:ext cx="457200"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sp>
        <p:nvSpPr>
          <p:cNvPr id="6" name="TextBox 5"/>
          <p:cNvSpPr txBox="1"/>
          <p:nvPr/>
        </p:nvSpPr>
        <p:spPr>
          <a:xfrm>
            <a:off x="3200400" y="3581400"/>
            <a:ext cx="457200"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sp>
        <p:nvSpPr>
          <p:cNvPr id="7" name="TextBox 6"/>
          <p:cNvSpPr txBox="1"/>
          <p:nvPr/>
        </p:nvSpPr>
        <p:spPr>
          <a:xfrm>
            <a:off x="3352800" y="2057400"/>
            <a:ext cx="457200"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cxnSp>
        <p:nvCxnSpPr>
          <p:cNvPr id="9" name="Straight Arrow Connector 8"/>
          <p:cNvCxnSpPr/>
          <p:nvPr/>
        </p:nvCxnSpPr>
        <p:spPr>
          <a:xfrm>
            <a:off x="228600" y="2743200"/>
            <a:ext cx="27432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639094" y="4152900"/>
            <a:ext cx="2818606" cy="794"/>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2971800" y="1752600"/>
            <a:ext cx="914400" cy="9144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4267200" y="2133600"/>
          <a:ext cx="4724400" cy="4529313"/>
        </p:xfrm>
        <a:graphic>
          <a:graphicData uri="http://schemas.openxmlformats.org/drawingml/2006/table">
            <a:tbl>
              <a:tblPr firstRow="1" bandRow="1">
                <a:tableStyleId>{5C22544A-7EE6-4342-B048-85BDC9FD1C3A}</a:tableStyleId>
              </a:tblPr>
              <a:tblGrid>
                <a:gridCol w="1181100"/>
                <a:gridCol w="1181100"/>
                <a:gridCol w="1181100"/>
                <a:gridCol w="1181100"/>
              </a:tblGrid>
              <a:tr h="1404126">
                <a:tc>
                  <a:txBody>
                    <a:bodyPr/>
                    <a:lstStyle/>
                    <a:p>
                      <a:r>
                        <a:rPr lang="en-US" dirty="0" smtClean="0"/>
                        <a:t>Size of side (a)</a:t>
                      </a:r>
                      <a:endParaRPr lang="en-US" dirty="0"/>
                    </a:p>
                  </a:txBody>
                  <a:tcPr/>
                </a:tc>
                <a:tc>
                  <a:txBody>
                    <a:bodyPr/>
                    <a:lstStyle/>
                    <a:p>
                      <a:r>
                        <a:rPr lang="en-US" dirty="0" smtClean="0"/>
                        <a:t>Surface area of the box </a:t>
                      </a:r>
                    </a:p>
                    <a:p>
                      <a:r>
                        <a:rPr lang="en-US" dirty="0" smtClean="0"/>
                        <a:t>(a x a x 6)</a:t>
                      </a:r>
                      <a:endParaRPr lang="en-US" dirty="0"/>
                    </a:p>
                  </a:txBody>
                  <a:tcPr/>
                </a:tc>
                <a:tc>
                  <a:txBody>
                    <a:bodyPr/>
                    <a:lstStyle/>
                    <a:p>
                      <a:r>
                        <a:rPr lang="en-US" dirty="0" smtClean="0"/>
                        <a:t>Volume of the box</a:t>
                      </a:r>
                    </a:p>
                    <a:p>
                      <a:r>
                        <a:rPr lang="en-US" dirty="0" smtClean="0"/>
                        <a:t>(a x a x a)</a:t>
                      </a:r>
                      <a:endParaRPr lang="en-US" dirty="0"/>
                    </a:p>
                  </a:txBody>
                  <a:tcPr/>
                </a:tc>
                <a:tc>
                  <a:txBody>
                    <a:bodyPr/>
                    <a:lstStyle/>
                    <a:p>
                      <a:r>
                        <a:rPr lang="en-US" dirty="0" smtClean="0"/>
                        <a:t>Surface area to volume ratio</a:t>
                      </a:r>
                      <a:endParaRPr lang="en-US" dirty="0"/>
                    </a:p>
                  </a:txBody>
                  <a:tcPr/>
                </a:tc>
              </a:tr>
              <a:tr h="438039">
                <a:tc>
                  <a:txBody>
                    <a:bodyPr/>
                    <a:lstStyle/>
                    <a:p>
                      <a:pPr algn="ctr"/>
                      <a:r>
                        <a:rPr lang="en-US" dirty="0" smtClean="0"/>
                        <a:t>1</a:t>
                      </a:r>
                      <a:endParaRPr lang="en-US" dirty="0"/>
                    </a:p>
                  </a:txBody>
                  <a:tcPr/>
                </a:tc>
                <a:tc>
                  <a:txBody>
                    <a:bodyPr/>
                    <a:lstStyle/>
                    <a:p>
                      <a:pPr algn="ctr"/>
                      <a:r>
                        <a:rPr lang="en-US" dirty="0" smtClean="0"/>
                        <a:t>6</a:t>
                      </a:r>
                      <a:endParaRPr lang="en-US" dirty="0"/>
                    </a:p>
                  </a:txBody>
                  <a:tcPr/>
                </a:tc>
                <a:tc>
                  <a:txBody>
                    <a:bodyPr/>
                    <a:lstStyle/>
                    <a:p>
                      <a:pPr algn="ctr"/>
                      <a:r>
                        <a:rPr lang="en-US" dirty="0" smtClean="0"/>
                        <a:t>1</a:t>
                      </a:r>
                      <a:endParaRPr lang="en-US" dirty="0"/>
                    </a:p>
                  </a:txBody>
                  <a:tcPr/>
                </a:tc>
                <a:tc>
                  <a:txBody>
                    <a:bodyPr/>
                    <a:lstStyle/>
                    <a:p>
                      <a:pPr algn="ctr"/>
                      <a:r>
                        <a:rPr lang="en-US" dirty="0" smtClean="0"/>
                        <a:t>6 : 1</a:t>
                      </a:r>
                      <a:endParaRPr lang="en-US" dirty="0"/>
                    </a:p>
                  </a:txBody>
                  <a:tcPr/>
                </a:tc>
              </a:tr>
              <a:tr h="438039">
                <a:tc>
                  <a:txBody>
                    <a:bodyPr/>
                    <a:lstStyle/>
                    <a:p>
                      <a:pPr algn="ctr"/>
                      <a:r>
                        <a:rPr lang="en-US" dirty="0" smtClean="0"/>
                        <a:t>2</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38039">
                <a:tc>
                  <a:txBody>
                    <a:bodyPr/>
                    <a:lstStyle/>
                    <a:p>
                      <a:pPr algn="ctr"/>
                      <a:r>
                        <a:rPr lang="en-US" dirty="0" smtClean="0"/>
                        <a:t>3</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38039">
                <a:tc>
                  <a:txBody>
                    <a:bodyPr/>
                    <a:lstStyle/>
                    <a:p>
                      <a:pPr algn="ctr"/>
                      <a:r>
                        <a:rPr lang="en-US" dirty="0" smtClean="0"/>
                        <a:t>4</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38039">
                <a:tc>
                  <a:txBody>
                    <a:bodyPr/>
                    <a:lstStyle/>
                    <a:p>
                      <a:pPr algn="ctr"/>
                      <a:r>
                        <a:rPr lang="en-US" dirty="0" smtClean="0"/>
                        <a:t>5</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38039">
                <a:tc>
                  <a:txBody>
                    <a:bodyPr/>
                    <a:lstStyle/>
                    <a:p>
                      <a:pPr algn="ctr"/>
                      <a:r>
                        <a:rPr lang="en-US" dirty="0" smtClean="0"/>
                        <a:t>6</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38039">
                <a:tc>
                  <a:txBody>
                    <a:bodyPr/>
                    <a:lstStyle/>
                    <a:p>
                      <a:pPr algn="ctr"/>
                      <a:r>
                        <a:rPr lang="en-US" dirty="0" smtClean="0"/>
                        <a:t>7</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graphicFrame>
        <p:nvGraphicFramePr>
          <p:cNvPr id="12" name="Table 11"/>
          <p:cNvGraphicFramePr>
            <a:graphicFrameLocks noGrp="1"/>
          </p:cNvGraphicFramePr>
          <p:nvPr/>
        </p:nvGraphicFramePr>
        <p:xfrm>
          <a:off x="4267200" y="2133600"/>
          <a:ext cx="4724400" cy="4529313"/>
        </p:xfrm>
        <a:graphic>
          <a:graphicData uri="http://schemas.openxmlformats.org/drawingml/2006/table">
            <a:tbl>
              <a:tblPr firstRow="1" bandRow="1">
                <a:tableStyleId>{5C22544A-7EE6-4342-B048-85BDC9FD1C3A}</a:tableStyleId>
              </a:tblPr>
              <a:tblGrid>
                <a:gridCol w="1181100"/>
                <a:gridCol w="1181100"/>
                <a:gridCol w="1181100"/>
                <a:gridCol w="1181100"/>
              </a:tblGrid>
              <a:tr h="1404126">
                <a:tc>
                  <a:txBody>
                    <a:bodyPr/>
                    <a:lstStyle/>
                    <a:p>
                      <a:r>
                        <a:rPr lang="en-US" dirty="0" smtClean="0"/>
                        <a:t>Size of side (a)</a:t>
                      </a:r>
                      <a:endParaRPr lang="en-US" dirty="0"/>
                    </a:p>
                  </a:txBody>
                  <a:tcPr/>
                </a:tc>
                <a:tc>
                  <a:txBody>
                    <a:bodyPr/>
                    <a:lstStyle/>
                    <a:p>
                      <a:r>
                        <a:rPr lang="en-US" dirty="0" smtClean="0"/>
                        <a:t>Surface area of the box </a:t>
                      </a:r>
                    </a:p>
                    <a:p>
                      <a:r>
                        <a:rPr lang="en-US" dirty="0" smtClean="0"/>
                        <a:t>(a x a x 6)</a:t>
                      </a:r>
                      <a:endParaRPr lang="en-US" dirty="0"/>
                    </a:p>
                  </a:txBody>
                  <a:tcPr/>
                </a:tc>
                <a:tc>
                  <a:txBody>
                    <a:bodyPr/>
                    <a:lstStyle/>
                    <a:p>
                      <a:r>
                        <a:rPr lang="en-US" dirty="0" smtClean="0"/>
                        <a:t>Volume of the box</a:t>
                      </a:r>
                    </a:p>
                    <a:p>
                      <a:r>
                        <a:rPr lang="en-US" dirty="0" smtClean="0"/>
                        <a:t>(a x a x a)</a:t>
                      </a:r>
                      <a:endParaRPr lang="en-US" dirty="0"/>
                    </a:p>
                  </a:txBody>
                  <a:tcPr/>
                </a:tc>
                <a:tc>
                  <a:txBody>
                    <a:bodyPr/>
                    <a:lstStyle/>
                    <a:p>
                      <a:r>
                        <a:rPr lang="en-US" dirty="0" smtClean="0"/>
                        <a:t>Surface area to volume ratio</a:t>
                      </a:r>
                      <a:endParaRPr lang="en-US" dirty="0"/>
                    </a:p>
                  </a:txBody>
                  <a:tcPr/>
                </a:tc>
              </a:tr>
              <a:tr h="438039">
                <a:tc>
                  <a:txBody>
                    <a:bodyPr/>
                    <a:lstStyle/>
                    <a:p>
                      <a:pPr algn="ctr"/>
                      <a:r>
                        <a:rPr lang="en-US" dirty="0" smtClean="0"/>
                        <a:t>1</a:t>
                      </a:r>
                      <a:endParaRPr lang="en-US" dirty="0"/>
                    </a:p>
                  </a:txBody>
                  <a:tcPr/>
                </a:tc>
                <a:tc>
                  <a:txBody>
                    <a:bodyPr/>
                    <a:lstStyle/>
                    <a:p>
                      <a:pPr algn="ctr"/>
                      <a:r>
                        <a:rPr lang="en-US" dirty="0" smtClean="0"/>
                        <a:t>6</a:t>
                      </a:r>
                      <a:endParaRPr lang="en-US" dirty="0"/>
                    </a:p>
                  </a:txBody>
                  <a:tcPr/>
                </a:tc>
                <a:tc>
                  <a:txBody>
                    <a:bodyPr/>
                    <a:lstStyle/>
                    <a:p>
                      <a:pPr algn="ctr"/>
                      <a:r>
                        <a:rPr lang="en-US" dirty="0" smtClean="0"/>
                        <a:t>1</a:t>
                      </a:r>
                      <a:endParaRPr lang="en-US" dirty="0"/>
                    </a:p>
                  </a:txBody>
                  <a:tcPr/>
                </a:tc>
                <a:tc>
                  <a:txBody>
                    <a:bodyPr/>
                    <a:lstStyle/>
                    <a:p>
                      <a:pPr algn="ctr"/>
                      <a:r>
                        <a:rPr lang="en-US" dirty="0" smtClean="0"/>
                        <a:t>6 : 1</a:t>
                      </a:r>
                      <a:endParaRPr lang="en-US" dirty="0"/>
                    </a:p>
                  </a:txBody>
                  <a:tcPr/>
                </a:tc>
              </a:tr>
              <a:tr h="438039">
                <a:tc>
                  <a:txBody>
                    <a:bodyPr/>
                    <a:lstStyle/>
                    <a:p>
                      <a:pPr algn="ctr"/>
                      <a:r>
                        <a:rPr lang="en-US" dirty="0" smtClean="0"/>
                        <a:t>2</a:t>
                      </a:r>
                      <a:endParaRPr lang="en-US" dirty="0"/>
                    </a:p>
                  </a:txBody>
                  <a:tcPr/>
                </a:tc>
                <a:tc>
                  <a:txBody>
                    <a:bodyPr/>
                    <a:lstStyle/>
                    <a:p>
                      <a:pPr algn="ctr"/>
                      <a:r>
                        <a:rPr lang="en-US" dirty="0" smtClean="0"/>
                        <a:t>24</a:t>
                      </a:r>
                      <a:endParaRPr lang="en-US" dirty="0"/>
                    </a:p>
                  </a:txBody>
                  <a:tcPr/>
                </a:tc>
                <a:tc>
                  <a:txBody>
                    <a:bodyPr/>
                    <a:lstStyle/>
                    <a:p>
                      <a:pPr algn="ctr"/>
                      <a:r>
                        <a:rPr lang="en-US" dirty="0" smtClean="0"/>
                        <a:t>8</a:t>
                      </a:r>
                      <a:endParaRPr lang="en-US" dirty="0"/>
                    </a:p>
                  </a:txBody>
                  <a:tcPr/>
                </a:tc>
                <a:tc>
                  <a:txBody>
                    <a:bodyPr/>
                    <a:lstStyle/>
                    <a:p>
                      <a:endParaRPr lang="en-US" dirty="0"/>
                    </a:p>
                  </a:txBody>
                  <a:tcPr/>
                </a:tc>
              </a:tr>
              <a:tr h="438039">
                <a:tc>
                  <a:txBody>
                    <a:bodyPr/>
                    <a:lstStyle/>
                    <a:p>
                      <a:pPr algn="ctr"/>
                      <a:r>
                        <a:rPr lang="en-US" dirty="0" smtClean="0"/>
                        <a:t>3</a:t>
                      </a:r>
                      <a:endParaRPr lang="en-US" dirty="0"/>
                    </a:p>
                  </a:txBody>
                  <a:tcPr/>
                </a:tc>
                <a:tc>
                  <a:txBody>
                    <a:bodyPr/>
                    <a:lstStyle/>
                    <a:p>
                      <a:pPr algn="ctr"/>
                      <a:r>
                        <a:rPr lang="en-US" dirty="0" smtClean="0"/>
                        <a:t>54</a:t>
                      </a:r>
                      <a:endParaRPr lang="en-US" dirty="0"/>
                    </a:p>
                  </a:txBody>
                  <a:tcPr/>
                </a:tc>
                <a:tc>
                  <a:txBody>
                    <a:bodyPr/>
                    <a:lstStyle/>
                    <a:p>
                      <a:pPr algn="ctr"/>
                      <a:r>
                        <a:rPr lang="en-US" dirty="0" smtClean="0"/>
                        <a:t>27</a:t>
                      </a:r>
                      <a:endParaRPr lang="en-US" dirty="0"/>
                    </a:p>
                  </a:txBody>
                  <a:tcPr/>
                </a:tc>
                <a:tc>
                  <a:txBody>
                    <a:bodyPr/>
                    <a:lstStyle/>
                    <a:p>
                      <a:endParaRPr lang="en-US"/>
                    </a:p>
                  </a:txBody>
                  <a:tcPr/>
                </a:tc>
              </a:tr>
              <a:tr h="438039">
                <a:tc>
                  <a:txBody>
                    <a:bodyPr/>
                    <a:lstStyle/>
                    <a:p>
                      <a:pPr algn="ctr"/>
                      <a:r>
                        <a:rPr lang="en-US" dirty="0" smtClean="0"/>
                        <a:t>4</a:t>
                      </a:r>
                      <a:endParaRPr lang="en-US" dirty="0"/>
                    </a:p>
                  </a:txBody>
                  <a:tcPr/>
                </a:tc>
                <a:tc>
                  <a:txBody>
                    <a:bodyPr/>
                    <a:lstStyle/>
                    <a:p>
                      <a:pPr algn="ctr"/>
                      <a:r>
                        <a:rPr lang="en-US" dirty="0" smtClean="0"/>
                        <a:t>96</a:t>
                      </a:r>
                      <a:endParaRPr lang="en-US" dirty="0"/>
                    </a:p>
                  </a:txBody>
                  <a:tcPr/>
                </a:tc>
                <a:tc>
                  <a:txBody>
                    <a:bodyPr/>
                    <a:lstStyle/>
                    <a:p>
                      <a:pPr algn="ctr"/>
                      <a:r>
                        <a:rPr lang="en-US" dirty="0" smtClean="0"/>
                        <a:t>64</a:t>
                      </a:r>
                      <a:endParaRPr lang="en-US" dirty="0"/>
                    </a:p>
                  </a:txBody>
                  <a:tcPr/>
                </a:tc>
                <a:tc>
                  <a:txBody>
                    <a:bodyPr/>
                    <a:lstStyle/>
                    <a:p>
                      <a:endParaRPr lang="en-US"/>
                    </a:p>
                  </a:txBody>
                  <a:tcPr/>
                </a:tc>
              </a:tr>
              <a:tr h="438039">
                <a:tc>
                  <a:txBody>
                    <a:bodyPr/>
                    <a:lstStyle/>
                    <a:p>
                      <a:pPr algn="ctr"/>
                      <a:r>
                        <a:rPr lang="en-US" dirty="0" smtClean="0"/>
                        <a:t>5</a:t>
                      </a:r>
                      <a:endParaRPr lang="en-US" dirty="0"/>
                    </a:p>
                  </a:txBody>
                  <a:tcPr/>
                </a:tc>
                <a:tc>
                  <a:txBody>
                    <a:bodyPr/>
                    <a:lstStyle/>
                    <a:p>
                      <a:pPr algn="ctr"/>
                      <a:r>
                        <a:rPr lang="en-US" dirty="0" smtClean="0"/>
                        <a:t>150</a:t>
                      </a:r>
                      <a:endParaRPr lang="en-US" dirty="0"/>
                    </a:p>
                  </a:txBody>
                  <a:tcPr/>
                </a:tc>
                <a:tc>
                  <a:txBody>
                    <a:bodyPr/>
                    <a:lstStyle/>
                    <a:p>
                      <a:pPr algn="ctr"/>
                      <a:r>
                        <a:rPr lang="en-US" dirty="0" smtClean="0"/>
                        <a:t>125</a:t>
                      </a:r>
                      <a:endParaRPr lang="en-US" dirty="0"/>
                    </a:p>
                  </a:txBody>
                  <a:tcPr/>
                </a:tc>
                <a:tc>
                  <a:txBody>
                    <a:bodyPr/>
                    <a:lstStyle/>
                    <a:p>
                      <a:endParaRPr lang="en-US"/>
                    </a:p>
                  </a:txBody>
                  <a:tcPr/>
                </a:tc>
              </a:tr>
              <a:tr h="438039">
                <a:tc>
                  <a:txBody>
                    <a:bodyPr/>
                    <a:lstStyle/>
                    <a:p>
                      <a:pPr algn="ctr"/>
                      <a:r>
                        <a:rPr lang="en-US" dirty="0" smtClean="0"/>
                        <a:t>6</a:t>
                      </a:r>
                      <a:endParaRPr lang="en-US" dirty="0"/>
                    </a:p>
                  </a:txBody>
                  <a:tcPr/>
                </a:tc>
                <a:tc>
                  <a:txBody>
                    <a:bodyPr/>
                    <a:lstStyle/>
                    <a:p>
                      <a:pPr algn="ctr"/>
                      <a:r>
                        <a:rPr lang="en-US" dirty="0" smtClean="0"/>
                        <a:t>216</a:t>
                      </a:r>
                      <a:endParaRPr lang="en-US" dirty="0"/>
                    </a:p>
                  </a:txBody>
                  <a:tcPr/>
                </a:tc>
                <a:tc>
                  <a:txBody>
                    <a:bodyPr/>
                    <a:lstStyle/>
                    <a:p>
                      <a:pPr algn="ctr"/>
                      <a:r>
                        <a:rPr lang="en-US" dirty="0" smtClean="0"/>
                        <a:t>216</a:t>
                      </a:r>
                      <a:endParaRPr lang="en-US" dirty="0"/>
                    </a:p>
                  </a:txBody>
                  <a:tcPr/>
                </a:tc>
                <a:tc>
                  <a:txBody>
                    <a:bodyPr/>
                    <a:lstStyle/>
                    <a:p>
                      <a:endParaRPr lang="en-US"/>
                    </a:p>
                  </a:txBody>
                  <a:tcPr/>
                </a:tc>
              </a:tr>
              <a:tr h="438039">
                <a:tc>
                  <a:txBody>
                    <a:bodyPr/>
                    <a:lstStyle/>
                    <a:p>
                      <a:pPr algn="ctr"/>
                      <a:r>
                        <a:rPr lang="en-US" dirty="0" smtClean="0"/>
                        <a:t>7</a:t>
                      </a:r>
                      <a:endParaRPr lang="en-US" dirty="0"/>
                    </a:p>
                  </a:txBody>
                  <a:tcPr/>
                </a:tc>
                <a:tc>
                  <a:txBody>
                    <a:bodyPr/>
                    <a:lstStyle/>
                    <a:p>
                      <a:pPr algn="ctr"/>
                      <a:r>
                        <a:rPr lang="en-US" dirty="0" smtClean="0"/>
                        <a:t>294</a:t>
                      </a:r>
                      <a:endParaRPr lang="en-US" dirty="0"/>
                    </a:p>
                  </a:txBody>
                  <a:tcPr/>
                </a:tc>
                <a:tc>
                  <a:txBody>
                    <a:bodyPr/>
                    <a:lstStyle/>
                    <a:p>
                      <a:pPr algn="ctr"/>
                      <a:r>
                        <a:rPr lang="en-US" dirty="0" smtClean="0"/>
                        <a:t>343</a:t>
                      </a:r>
                      <a:endParaRPr lang="en-US" dirty="0"/>
                    </a:p>
                  </a:txBody>
                  <a:tcPr/>
                </a:tc>
                <a:tc>
                  <a:txBody>
                    <a:bodyPr/>
                    <a:lstStyle/>
                    <a:p>
                      <a:endParaRPr lang="en-US" dirty="0"/>
                    </a:p>
                  </a:txBody>
                  <a:tcPr/>
                </a:tc>
              </a:tr>
            </a:tbl>
          </a:graphicData>
        </a:graphic>
      </p:graphicFrame>
      <p:graphicFrame>
        <p:nvGraphicFramePr>
          <p:cNvPr id="14" name="Table 13"/>
          <p:cNvGraphicFramePr>
            <a:graphicFrameLocks noGrp="1"/>
          </p:cNvGraphicFramePr>
          <p:nvPr/>
        </p:nvGraphicFramePr>
        <p:xfrm>
          <a:off x="4267200" y="2133600"/>
          <a:ext cx="4724400" cy="4529313"/>
        </p:xfrm>
        <a:graphic>
          <a:graphicData uri="http://schemas.openxmlformats.org/drawingml/2006/table">
            <a:tbl>
              <a:tblPr firstRow="1" bandRow="1">
                <a:tableStyleId>{5C22544A-7EE6-4342-B048-85BDC9FD1C3A}</a:tableStyleId>
              </a:tblPr>
              <a:tblGrid>
                <a:gridCol w="1181100"/>
                <a:gridCol w="1181100"/>
                <a:gridCol w="1181100"/>
                <a:gridCol w="1181100"/>
              </a:tblGrid>
              <a:tr h="1404126">
                <a:tc>
                  <a:txBody>
                    <a:bodyPr/>
                    <a:lstStyle/>
                    <a:p>
                      <a:r>
                        <a:rPr lang="en-US" dirty="0" smtClean="0"/>
                        <a:t>Size of side (a)</a:t>
                      </a:r>
                      <a:endParaRPr lang="en-US" dirty="0"/>
                    </a:p>
                  </a:txBody>
                  <a:tcPr/>
                </a:tc>
                <a:tc>
                  <a:txBody>
                    <a:bodyPr/>
                    <a:lstStyle/>
                    <a:p>
                      <a:r>
                        <a:rPr lang="en-US" dirty="0" smtClean="0"/>
                        <a:t>Surface area of the box </a:t>
                      </a:r>
                    </a:p>
                    <a:p>
                      <a:r>
                        <a:rPr lang="en-US" dirty="0" smtClean="0"/>
                        <a:t>(a x a x 6)</a:t>
                      </a:r>
                      <a:endParaRPr lang="en-US" dirty="0"/>
                    </a:p>
                  </a:txBody>
                  <a:tcPr/>
                </a:tc>
                <a:tc>
                  <a:txBody>
                    <a:bodyPr/>
                    <a:lstStyle/>
                    <a:p>
                      <a:r>
                        <a:rPr lang="en-US" dirty="0" smtClean="0"/>
                        <a:t>Volume of the box</a:t>
                      </a:r>
                    </a:p>
                    <a:p>
                      <a:r>
                        <a:rPr lang="en-US" dirty="0" smtClean="0"/>
                        <a:t>(a x a x a)</a:t>
                      </a:r>
                      <a:endParaRPr lang="en-US" dirty="0"/>
                    </a:p>
                  </a:txBody>
                  <a:tcPr/>
                </a:tc>
                <a:tc>
                  <a:txBody>
                    <a:bodyPr/>
                    <a:lstStyle/>
                    <a:p>
                      <a:r>
                        <a:rPr lang="en-US" dirty="0" smtClean="0"/>
                        <a:t>Surface area to volume ratio</a:t>
                      </a:r>
                      <a:endParaRPr lang="en-US" dirty="0"/>
                    </a:p>
                  </a:txBody>
                  <a:tcPr/>
                </a:tc>
              </a:tr>
              <a:tr h="438039">
                <a:tc>
                  <a:txBody>
                    <a:bodyPr/>
                    <a:lstStyle/>
                    <a:p>
                      <a:pPr algn="ctr"/>
                      <a:r>
                        <a:rPr lang="en-US" dirty="0" smtClean="0"/>
                        <a:t>1</a:t>
                      </a:r>
                      <a:endParaRPr lang="en-US" dirty="0"/>
                    </a:p>
                  </a:txBody>
                  <a:tcPr/>
                </a:tc>
                <a:tc>
                  <a:txBody>
                    <a:bodyPr/>
                    <a:lstStyle/>
                    <a:p>
                      <a:pPr algn="ctr"/>
                      <a:r>
                        <a:rPr lang="en-US" dirty="0" smtClean="0"/>
                        <a:t>6</a:t>
                      </a:r>
                      <a:endParaRPr lang="en-US" dirty="0"/>
                    </a:p>
                  </a:txBody>
                  <a:tcPr/>
                </a:tc>
                <a:tc>
                  <a:txBody>
                    <a:bodyPr/>
                    <a:lstStyle/>
                    <a:p>
                      <a:pPr algn="ctr"/>
                      <a:r>
                        <a:rPr lang="en-US" dirty="0" smtClean="0"/>
                        <a:t>1</a:t>
                      </a:r>
                      <a:endParaRPr lang="en-US" dirty="0"/>
                    </a:p>
                  </a:txBody>
                  <a:tcPr/>
                </a:tc>
                <a:tc>
                  <a:txBody>
                    <a:bodyPr/>
                    <a:lstStyle/>
                    <a:p>
                      <a:pPr algn="ctr"/>
                      <a:r>
                        <a:rPr lang="en-US" dirty="0" smtClean="0"/>
                        <a:t>6 : 1</a:t>
                      </a:r>
                      <a:endParaRPr lang="en-US" dirty="0"/>
                    </a:p>
                  </a:txBody>
                  <a:tcPr/>
                </a:tc>
              </a:tr>
              <a:tr h="438039">
                <a:tc>
                  <a:txBody>
                    <a:bodyPr/>
                    <a:lstStyle/>
                    <a:p>
                      <a:pPr algn="ctr"/>
                      <a:r>
                        <a:rPr lang="en-US" dirty="0" smtClean="0"/>
                        <a:t>2</a:t>
                      </a:r>
                      <a:endParaRPr lang="en-US" dirty="0"/>
                    </a:p>
                  </a:txBody>
                  <a:tcPr/>
                </a:tc>
                <a:tc>
                  <a:txBody>
                    <a:bodyPr/>
                    <a:lstStyle/>
                    <a:p>
                      <a:pPr algn="ctr"/>
                      <a:r>
                        <a:rPr lang="en-US" dirty="0" smtClean="0"/>
                        <a:t>24</a:t>
                      </a:r>
                      <a:endParaRPr lang="en-US" dirty="0"/>
                    </a:p>
                  </a:txBody>
                  <a:tcPr/>
                </a:tc>
                <a:tc>
                  <a:txBody>
                    <a:bodyPr/>
                    <a:lstStyle/>
                    <a:p>
                      <a:pPr algn="ctr"/>
                      <a:r>
                        <a:rPr lang="en-US" dirty="0" smtClean="0"/>
                        <a:t>8</a:t>
                      </a:r>
                      <a:endParaRPr lang="en-US" dirty="0"/>
                    </a:p>
                  </a:txBody>
                  <a:tcPr/>
                </a:tc>
                <a:tc>
                  <a:txBody>
                    <a:bodyPr/>
                    <a:lstStyle/>
                    <a:p>
                      <a:pPr algn="ctr"/>
                      <a:r>
                        <a:rPr lang="en-US" dirty="0" smtClean="0"/>
                        <a:t>3 : 1</a:t>
                      </a:r>
                      <a:endParaRPr lang="en-US" dirty="0"/>
                    </a:p>
                  </a:txBody>
                  <a:tcPr/>
                </a:tc>
              </a:tr>
              <a:tr h="438039">
                <a:tc>
                  <a:txBody>
                    <a:bodyPr/>
                    <a:lstStyle/>
                    <a:p>
                      <a:pPr algn="ctr"/>
                      <a:r>
                        <a:rPr lang="en-US" dirty="0" smtClean="0"/>
                        <a:t>3</a:t>
                      </a:r>
                      <a:endParaRPr lang="en-US" dirty="0"/>
                    </a:p>
                  </a:txBody>
                  <a:tcPr/>
                </a:tc>
                <a:tc>
                  <a:txBody>
                    <a:bodyPr/>
                    <a:lstStyle/>
                    <a:p>
                      <a:pPr algn="ctr"/>
                      <a:r>
                        <a:rPr lang="en-US" dirty="0" smtClean="0"/>
                        <a:t>54</a:t>
                      </a:r>
                      <a:endParaRPr lang="en-US" dirty="0"/>
                    </a:p>
                  </a:txBody>
                  <a:tcPr/>
                </a:tc>
                <a:tc>
                  <a:txBody>
                    <a:bodyPr/>
                    <a:lstStyle/>
                    <a:p>
                      <a:pPr algn="ctr"/>
                      <a:r>
                        <a:rPr lang="en-US" dirty="0" smtClean="0"/>
                        <a:t>27</a:t>
                      </a:r>
                      <a:endParaRPr lang="en-US" dirty="0"/>
                    </a:p>
                  </a:txBody>
                  <a:tcPr/>
                </a:tc>
                <a:tc>
                  <a:txBody>
                    <a:bodyPr/>
                    <a:lstStyle/>
                    <a:p>
                      <a:pPr algn="ctr"/>
                      <a:r>
                        <a:rPr lang="en-US" dirty="0" smtClean="0"/>
                        <a:t>2 : 1</a:t>
                      </a:r>
                      <a:endParaRPr lang="en-US" dirty="0"/>
                    </a:p>
                  </a:txBody>
                  <a:tcPr/>
                </a:tc>
              </a:tr>
              <a:tr h="438039">
                <a:tc>
                  <a:txBody>
                    <a:bodyPr/>
                    <a:lstStyle/>
                    <a:p>
                      <a:pPr algn="ctr"/>
                      <a:r>
                        <a:rPr lang="en-US" dirty="0" smtClean="0"/>
                        <a:t>4</a:t>
                      </a:r>
                      <a:endParaRPr lang="en-US" dirty="0"/>
                    </a:p>
                  </a:txBody>
                  <a:tcPr/>
                </a:tc>
                <a:tc>
                  <a:txBody>
                    <a:bodyPr/>
                    <a:lstStyle/>
                    <a:p>
                      <a:pPr algn="ctr"/>
                      <a:r>
                        <a:rPr lang="en-US" dirty="0" smtClean="0"/>
                        <a:t>96</a:t>
                      </a:r>
                      <a:endParaRPr lang="en-US" dirty="0"/>
                    </a:p>
                  </a:txBody>
                  <a:tcPr/>
                </a:tc>
                <a:tc>
                  <a:txBody>
                    <a:bodyPr/>
                    <a:lstStyle/>
                    <a:p>
                      <a:pPr algn="ctr"/>
                      <a:r>
                        <a:rPr lang="en-US" dirty="0" smtClean="0"/>
                        <a:t>64</a:t>
                      </a:r>
                      <a:endParaRPr lang="en-US" dirty="0"/>
                    </a:p>
                  </a:txBody>
                  <a:tcPr/>
                </a:tc>
                <a:tc>
                  <a:txBody>
                    <a:bodyPr/>
                    <a:lstStyle/>
                    <a:p>
                      <a:pPr algn="ctr"/>
                      <a:r>
                        <a:rPr lang="en-US" dirty="0" smtClean="0"/>
                        <a:t>1.5 : 1</a:t>
                      </a:r>
                      <a:endParaRPr lang="en-US" dirty="0"/>
                    </a:p>
                  </a:txBody>
                  <a:tcPr/>
                </a:tc>
              </a:tr>
              <a:tr h="438039">
                <a:tc>
                  <a:txBody>
                    <a:bodyPr/>
                    <a:lstStyle/>
                    <a:p>
                      <a:pPr algn="ctr"/>
                      <a:r>
                        <a:rPr lang="en-US" dirty="0" smtClean="0"/>
                        <a:t>5</a:t>
                      </a:r>
                      <a:endParaRPr lang="en-US" dirty="0"/>
                    </a:p>
                  </a:txBody>
                  <a:tcPr/>
                </a:tc>
                <a:tc>
                  <a:txBody>
                    <a:bodyPr/>
                    <a:lstStyle/>
                    <a:p>
                      <a:pPr algn="ctr"/>
                      <a:r>
                        <a:rPr lang="en-US" dirty="0" smtClean="0"/>
                        <a:t>150</a:t>
                      </a:r>
                      <a:endParaRPr lang="en-US" dirty="0"/>
                    </a:p>
                  </a:txBody>
                  <a:tcPr/>
                </a:tc>
                <a:tc>
                  <a:txBody>
                    <a:bodyPr/>
                    <a:lstStyle/>
                    <a:p>
                      <a:pPr algn="ctr"/>
                      <a:r>
                        <a:rPr lang="en-US" dirty="0" smtClean="0"/>
                        <a:t>125</a:t>
                      </a:r>
                      <a:endParaRPr lang="en-US" dirty="0"/>
                    </a:p>
                  </a:txBody>
                  <a:tcPr/>
                </a:tc>
                <a:tc>
                  <a:txBody>
                    <a:bodyPr/>
                    <a:lstStyle/>
                    <a:p>
                      <a:pPr algn="ctr"/>
                      <a:r>
                        <a:rPr lang="en-US" dirty="0" smtClean="0"/>
                        <a:t>1.2 : 1</a:t>
                      </a:r>
                      <a:endParaRPr lang="en-US" dirty="0"/>
                    </a:p>
                  </a:txBody>
                  <a:tcPr/>
                </a:tc>
              </a:tr>
              <a:tr h="438039">
                <a:tc>
                  <a:txBody>
                    <a:bodyPr/>
                    <a:lstStyle/>
                    <a:p>
                      <a:pPr algn="ctr"/>
                      <a:r>
                        <a:rPr lang="en-US" dirty="0" smtClean="0"/>
                        <a:t>6</a:t>
                      </a:r>
                      <a:endParaRPr lang="en-US" dirty="0"/>
                    </a:p>
                  </a:txBody>
                  <a:tcPr/>
                </a:tc>
                <a:tc>
                  <a:txBody>
                    <a:bodyPr/>
                    <a:lstStyle/>
                    <a:p>
                      <a:pPr algn="ctr"/>
                      <a:r>
                        <a:rPr lang="en-US" dirty="0" smtClean="0"/>
                        <a:t>216</a:t>
                      </a:r>
                      <a:endParaRPr lang="en-US" dirty="0"/>
                    </a:p>
                  </a:txBody>
                  <a:tcPr/>
                </a:tc>
                <a:tc>
                  <a:txBody>
                    <a:bodyPr/>
                    <a:lstStyle/>
                    <a:p>
                      <a:pPr algn="ctr"/>
                      <a:r>
                        <a:rPr lang="en-US" dirty="0" smtClean="0"/>
                        <a:t>216</a:t>
                      </a:r>
                      <a:endParaRPr lang="en-US" dirty="0"/>
                    </a:p>
                  </a:txBody>
                  <a:tcPr/>
                </a:tc>
                <a:tc>
                  <a:txBody>
                    <a:bodyPr/>
                    <a:lstStyle/>
                    <a:p>
                      <a:pPr algn="ctr"/>
                      <a:r>
                        <a:rPr lang="en-US" dirty="0" smtClean="0"/>
                        <a:t>1 : 1</a:t>
                      </a:r>
                      <a:endParaRPr lang="en-US" dirty="0"/>
                    </a:p>
                  </a:txBody>
                  <a:tcPr/>
                </a:tc>
              </a:tr>
              <a:tr h="438039">
                <a:tc>
                  <a:txBody>
                    <a:bodyPr/>
                    <a:lstStyle/>
                    <a:p>
                      <a:pPr algn="ctr"/>
                      <a:r>
                        <a:rPr lang="en-US" dirty="0" smtClean="0"/>
                        <a:t>7</a:t>
                      </a:r>
                      <a:endParaRPr lang="en-US" dirty="0"/>
                    </a:p>
                  </a:txBody>
                  <a:tcPr/>
                </a:tc>
                <a:tc>
                  <a:txBody>
                    <a:bodyPr/>
                    <a:lstStyle/>
                    <a:p>
                      <a:pPr algn="ctr"/>
                      <a:r>
                        <a:rPr lang="en-US" dirty="0" smtClean="0"/>
                        <a:t>294</a:t>
                      </a:r>
                      <a:endParaRPr lang="en-US" dirty="0"/>
                    </a:p>
                  </a:txBody>
                  <a:tcPr/>
                </a:tc>
                <a:tc>
                  <a:txBody>
                    <a:bodyPr/>
                    <a:lstStyle/>
                    <a:p>
                      <a:pPr algn="ctr"/>
                      <a:r>
                        <a:rPr lang="en-US" dirty="0" smtClean="0"/>
                        <a:t>343</a:t>
                      </a:r>
                      <a:endParaRPr lang="en-US" dirty="0"/>
                    </a:p>
                  </a:txBody>
                  <a:tcPr/>
                </a:tc>
                <a:tc>
                  <a:txBody>
                    <a:bodyPr/>
                    <a:lstStyle/>
                    <a:p>
                      <a:pPr algn="ctr"/>
                      <a:r>
                        <a:rPr lang="en-US" dirty="0" smtClean="0"/>
                        <a:t>0.9 : 1</a:t>
                      </a:r>
                      <a:endParaRPr lang="en-US" dirty="0"/>
                    </a:p>
                  </a:txBody>
                  <a:tcPr/>
                </a:tc>
              </a:tr>
            </a:tbl>
          </a:graphicData>
        </a:graphic>
      </p:graphicFrame>
    </p:spTree>
    <p:extLst>
      <p:ext uri="{BB962C8B-B14F-4D97-AF65-F5344CB8AC3E}">
        <p14:creationId xmlns:p14="http://schemas.microsoft.com/office/powerpoint/2010/main" val="226668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49275" y="107576"/>
            <a:ext cx="8042276" cy="644443"/>
          </a:xfrm>
        </p:spPr>
        <p:txBody>
          <a:bodyPr/>
          <a:lstStyle/>
          <a:p>
            <a:pPr eaLnBrk="1" hangingPunct="1"/>
            <a:r>
              <a:rPr lang="en-US" sz="2000" smtClean="0"/>
              <a:t>2.1.1. and 2.1.2. Cell Theory</a:t>
            </a:r>
          </a:p>
        </p:txBody>
      </p:sp>
      <p:sp>
        <p:nvSpPr>
          <p:cNvPr id="4099" name="Rectangle 3"/>
          <p:cNvSpPr>
            <a:spLocks noGrp="1" noChangeArrowheads="1"/>
          </p:cNvSpPr>
          <p:nvPr>
            <p:ph idx="1"/>
          </p:nvPr>
        </p:nvSpPr>
        <p:spPr/>
        <p:txBody>
          <a:bodyPr/>
          <a:lstStyle/>
          <a:p>
            <a:pPr eaLnBrk="1" hangingPunct="1"/>
            <a:endParaRPr lang="en-US" smtClean="0"/>
          </a:p>
        </p:txBody>
      </p:sp>
      <p:pic>
        <p:nvPicPr>
          <p:cNvPr id="4100" name="Picture 7" descr="7723_gottfried_leibniz"/>
          <p:cNvPicPr>
            <a:picLocks noChangeAspect="1" noChangeArrowheads="1"/>
          </p:cNvPicPr>
          <p:nvPr/>
        </p:nvPicPr>
        <p:blipFill>
          <a:blip r:embed="rId2"/>
          <a:srcRect/>
          <a:stretch>
            <a:fillRect/>
          </a:stretch>
        </p:blipFill>
        <p:spPr bwMode="auto">
          <a:xfrm>
            <a:off x="4981575" y="1600200"/>
            <a:ext cx="4162425" cy="5257800"/>
          </a:xfrm>
          <a:prstGeom prst="rect">
            <a:avLst/>
          </a:prstGeom>
          <a:noFill/>
          <a:ln w="9525">
            <a:noFill/>
            <a:miter lim="800000"/>
            <a:headEnd/>
            <a:tailEnd/>
          </a:ln>
        </p:spPr>
      </p:pic>
      <p:pic>
        <p:nvPicPr>
          <p:cNvPr id="4101" name="Picture 9" descr="255"/>
          <p:cNvPicPr>
            <a:picLocks noChangeAspect="1" noChangeArrowheads="1"/>
          </p:cNvPicPr>
          <p:nvPr/>
        </p:nvPicPr>
        <p:blipFill>
          <a:blip r:embed="rId3"/>
          <a:srcRect/>
          <a:stretch>
            <a:fillRect/>
          </a:stretch>
        </p:blipFill>
        <p:spPr bwMode="auto">
          <a:xfrm>
            <a:off x="228600" y="1601882"/>
            <a:ext cx="4740275" cy="5257800"/>
          </a:xfrm>
          <a:prstGeom prst="rect">
            <a:avLst/>
          </a:prstGeom>
          <a:noFill/>
          <a:ln w="9525">
            <a:noFill/>
            <a:miter lim="800000"/>
            <a:headEnd/>
            <a:tailEnd/>
          </a:ln>
        </p:spPr>
      </p:pic>
      <p:sp>
        <p:nvSpPr>
          <p:cNvPr id="4102" name="Text Box 10"/>
          <p:cNvSpPr txBox="1">
            <a:spLocks noChangeArrowheads="1"/>
          </p:cNvSpPr>
          <p:nvPr/>
        </p:nvSpPr>
        <p:spPr bwMode="auto">
          <a:xfrm>
            <a:off x="5867400" y="1219200"/>
            <a:ext cx="3276600" cy="366713"/>
          </a:xfrm>
          <a:prstGeom prst="rect">
            <a:avLst/>
          </a:prstGeom>
          <a:noFill/>
          <a:ln w="9525">
            <a:noFill/>
            <a:miter lim="800000"/>
            <a:headEnd/>
            <a:tailEnd/>
          </a:ln>
        </p:spPr>
        <p:txBody>
          <a:bodyPr>
            <a:spAutoFit/>
          </a:bodyPr>
          <a:lstStyle/>
          <a:p>
            <a:pPr>
              <a:spcBef>
                <a:spcPct val="50000"/>
              </a:spcBef>
            </a:pPr>
            <a:r>
              <a:rPr lang="en-US"/>
              <a:t>Robert Hooke</a:t>
            </a:r>
          </a:p>
        </p:txBody>
      </p:sp>
      <p:sp>
        <p:nvSpPr>
          <p:cNvPr id="4103" name="TextBox 6"/>
          <p:cNvSpPr txBox="1">
            <a:spLocks noChangeArrowheads="1"/>
          </p:cNvSpPr>
          <p:nvPr/>
        </p:nvSpPr>
        <p:spPr bwMode="auto">
          <a:xfrm>
            <a:off x="228600" y="1601882"/>
            <a:ext cx="3124200" cy="2308225"/>
          </a:xfrm>
          <a:prstGeom prst="rect">
            <a:avLst/>
          </a:prstGeom>
          <a:noFill/>
          <a:ln w="9525">
            <a:noFill/>
            <a:miter lim="800000"/>
            <a:headEnd/>
            <a:tailEnd/>
          </a:ln>
        </p:spPr>
        <p:txBody>
          <a:bodyPr>
            <a:spAutoFit/>
          </a:bodyPr>
          <a:lstStyle/>
          <a:p>
            <a:r>
              <a:rPr lang="en-US" b="1" dirty="0">
                <a:solidFill>
                  <a:schemeClr val="accent2">
                    <a:lumMod val="75000"/>
                  </a:schemeClr>
                </a:solidFill>
              </a:rPr>
              <a:t>Living organisms are composed of cells</a:t>
            </a:r>
          </a:p>
          <a:p>
            <a:endParaRPr lang="en-US" b="1" dirty="0">
              <a:solidFill>
                <a:schemeClr val="accent2">
                  <a:lumMod val="75000"/>
                </a:schemeClr>
              </a:solidFill>
            </a:endParaRPr>
          </a:p>
          <a:p>
            <a:r>
              <a:rPr lang="en-US" b="1" dirty="0">
                <a:solidFill>
                  <a:schemeClr val="accent2">
                    <a:lumMod val="75000"/>
                  </a:schemeClr>
                </a:solidFill>
              </a:rPr>
              <a:t>Cells are the smallest unit of life</a:t>
            </a:r>
          </a:p>
          <a:p>
            <a:endParaRPr lang="en-US" b="1" dirty="0">
              <a:solidFill>
                <a:schemeClr val="accent2">
                  <a:lumMod val="75000"/>
                </a:schemeClr>
              </a:solidFill>
            </a:endParaRPr>
          </a:p>
          <a:p>
            <a:r>
              <a:rPr lang="en-US" b="1" dirty="0">
                <a:solidFill>
                  <a:schemeClr val="accent2">
                    <a:lumMod val="75000"/>
                  </a:schemeClr>
                </a:solidFill>
              </a:rPr>
              <a:t>Cells come from pre-existing cells</a:t>
            </a:r>
          </a:p>
        </p:txBody>
      </p:sp>
    </p:spTree>
    <p:extLst>
      <p:ext uri="{BB962C8B-B14F-4D97-AF65-F5344CB8AC3E}">
        <p14:creationId xmlns:p14="http://schemas.microsoft.com/office/powerpoint/2010/main" val="2860935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What trend did you notice?</a:t>
            </a:r>
          </a:p>
          <a:p>
            <a:endParaRPr lang="en-US" dirty="0" smtClean="0"/>
          </a:p>
          <a:p>
            <a:pPr lvl="1"/>
            <a:r>
              <a:rPr lang="en-US" dirty="0" smtClean="0"/>
              <a:t>What happened to the area as side size increased?</a:t>
            </a:r>
          </a:p>
          <a:p>
            <a:pPr lvl="1">
              <a:buNone/>
            </a:pPr>
            <a:r>
              <a:rPr lang="en-US" dirty="0" smtClean="0">
                <a:solidFill>
                  <a:srgbClr val="0070C0"/>
                </a:solidFill>
              </a:rPr>
              <a:t>The area increased much faster than the side size.</a:t>
            </a:r>
          </a:p>
          <a:p>
            <a:pPr lvl="1"/>
            <a:endParaRPr lang="en-US" dirty="0" smtClean="0"/>
          </a:p>
          <a:p>
            <a:pPr lvl="1"/>
            <a:r>
              <a:rPr lang="en-US" dirty="0" smtClean="0"/>
              <a:t>What happened to the volume?</a:t>
            </a:r>
          </a:p>
          <a:p>
            <a:pPr lvl="1">
              <a:buNone/>
            </a:pPr>
            <a:r>
              <a:rPr lang="en-US" dirty="0" smtClean="0">
                <a:solidFill>
                  <a:srgbClr val="0070C0"/>
                </a:solidFill>
              </a:rPr>
              <a:t>The volume increased much faster than the side size</a:t>
            </a:r>
            <a:endParaRPr lang="en-US" dirty="0" smtClean="0"/>
          </a:p>
          <a:p>
            <a:pPr lvl="1"/>
            <a:endParaRPr lang="en-US" dirty="0" smtClean="0"/>
          </a:p>
          <a:p>
            <a:pPr lvl="1"/>
            <a:r>
              <a:rPr lang="en-US" dirty="0" smtClean="0"/>
              <a:t>Which one (area or volume) increased the fastest?</a:t>
            </a:r>
            <a:endParaRPr lang="en-US" dirty="0"/>
          </a:p>
        </p:txBody>
      </p:sp>
    </p:spTree>
    <p:extLst>
      <p:ext uri="{BB962C8B-B14F-4D97-AF65-F5344CB8AC3E}">
        <p14:creationId xmlns:p14="http://schemas.microsoft.com/office/powerpoint/2010/main" val="176649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935162"/>
          </a:xfrm>
        </p:spPr>
        <p:txBody>
          <a:bodyPr>
            <a:normAutofit fontScale="90000"/>
          </a:bodyPr>
          <a:lstStyle/>
          <a:p>
            <a:pPr algn="l">
              <a:buFont typeface="Arial" pitchFamily="34" charset="0"/>
              <a:buChar char="•"/>
            </a:pPr>
            <a:r>
              <a:rPr lang="en-US" sz="3200" dirty="0" smtClean="0"/>
              <a:t> Assume that a volume of 1 needs 1 lot of material to sustain it….And an area of 1 can provide 1 lot of material:</a:t>
            </a:r>
            <a:br>
              <a:rPr lang="en-US" sz="3200" dirty="0" smtClean="0"/>
            </a:br>
            <a:endParaRPr lang="en-US" sz="3200" dirty="0"/>
          </a:p>
        </p:txBody>
      </p:sp>
      <p:sp>
        <p:nvSpPr>
          <p:cNvPr id="3" name="Content Placeholder 2"/>
          <p:cNvSpPr>
            <a:spLocks noGrp="1"/>
          </p:cNvSpPr>
          <p:nvPr>
            <p:ph idx="1"/>
          </p:nvPr>
        </p:nvSpPr>
        <p:spPr>
          <a:xfrm>
            <a:off x="381000" y="3505201"/>
            <a:ext cx="8229600" cy="3200400"/>
          </a:xfrm>
        </p:spPr>
        <p:txBody>
          <a:bodyPr/>
          <a:lstStyle/>
          <a:p>
            <a:r>
              <a:rPr lang="en-US" dirty="0" smtClean="0"/>
              <a:t>Look at cell size where a=1. Is it able to supply its needs?</a:t>
            </a:r>
          </a:p>
          <a:p>
            <a:r>
              <a:rPr lang="en-US" dirty="0" smtClean="0"/>
              <a:t>Look at cell size where a=6. Is it able to supply its needs?</a:t>
            </a:r>
          </a:p>
          <a:p>
            <a:r>
              <a:rPr lang="en-US" dirty="0" smtClean="0"/>
              <a:t>What about a=7?</a:t>
            </a:r>
          </a:p>
          <a:p>
            <a:endParaRPr lang="en-US" dirty="0"/>
          </a:p>
        </p:txBody>
      </p:sp>
      <p:sp>
        <p:nvSpPr>
          <p:cNvPr id="4" name="TextBox 3"/>
          <p:cNvSpPr txBox="1"/>
          <p:nvPr/>
        </p:nvSpPr>
        <p:spPr>
          <a:xfrm>
            <a:off x="2514600" y="4038600"/>
            <a:ext cx="5181600" cy="646331"/>
          </a:xfrm>
          <a:prstGeom prst="rect">
            <a:avLst/>
          </a:prstGeom>
          <a:noFill/>
        </p:spPr>
        <p:txBody>
          <a:bodyPr wrap="square" rtlCol="0">
            <a:spAutoFit/>
          </a:bodyPr>
          <a:lstStyle/>
          <a:p>
            <a:r>
              <a:rPr lang="en-US" dirty="0" smtClean="0">
                <a:solidFill>
                  <a:srgbClr val="0070C0"/>
                </a:solidFill>
              </a:rPr>
              <a:t>Area = 6 Volume =1 ….It can provide 6x as much material than it needs</a:t>
            </a:r>
            <a:endParaRPr lang="en-US" dirty="0">
              <a:solidFill>
                <a:srgbClr val="0070C0"/>
              </a:solidFill>
            </a:endParaRPr>
          </a:p>
        </p:txBody>
      </p:sp>
      <p:sp>
        <p:nvSpPr>
          <p:cNvPr id="5" name="TextBox 4"/>
          <p:cNvSpPr txBox="1"/>
          <p:nvPr/>
        </p:nvSpPr>
        <p:spPr>
          <a:xfrm>
            <a:off x="2514600" y="5105400"/>
            <a:ext cx="5181600" cy="646331"/>
          </a:xfrm>
          <a:prstGeom prst="rect">
            <a:avLst/>
          </a:prstGeom>
          <a:noFill/>
        </p:spPr>
        <p:txBody>
          <a:bodyPr wrap="square" rtlCol="0">
            <a:spAutoFit/>
          </a:bodyPr>
          <a:lstStyle/>
          <a:p>
            <a:r>
              <a:rPr lang="en-US" dirty="0" smtClean="0">
                <a:solidFill>
                  <a:srgbClr val="0070C0"/>
                </a:solidFill>
              </a:rPr>
              <a:t>Area = 216 Volume =216 ….It can just provide as much material than it needs</a:t>
            </a:r>
            <a:endParaRPr lang="en-US" dirty="0">
              <a:solidFill>
                <a:srgbClr val="0070C0"/>
              </a:solidFill>
            </a:endParaRPr>
          </a:p>
        </p:txBody>
      </p:sp>
      <p:sp>
        <p:nvSpPr>
          <p:cNvPr id="6" name="Cube 5"/>
          <p:cNvSpPr/>
          <p:nvPr/>
        </p:nvSpPr>
        <p:spPr>
          <a:xfrm>
            <a:off x="3200400" y="1295400"/>
            <a:ext cx="1981200" cy="1828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50" y="1524794"/>
            <a:ext cx="242596"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sp>
        <p:nvSpPr>
          <p:cNvPr id="8" name="TextBox 7"/>
          <p:cNvSpPr txBox="1"/>
          <p:nvPr/>
        </p:nvSpPr>
        <p:spPr>
          <a:xfrm>
            <a:off x="4724450" y="2058194"/>
            <a:ext cx="242596"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sp>
        <p:nvSpPr>
          <p:cNvPr id="9" name="TextBox 8"/>
          <p:cNvSpPr txBox="1"/>
          <p:nvPr/>
        </p:nvSpPr>
        <p:spPr>
          <a:xfrm>
            <a:off x="4876850" y="1372394"/>
            <a:ext cx="242596" cy="646331"/>
          </a:xfrm>
          <a:prstGeom prst="rect">
            <a:avLst/>
          </a:prstGeom>
          <a:noFill/>
        </p:spPr>
        <p:txBody>
          <a:bodyPr wrap="square" rtlCol="0">
            <a:spAutoFit/>
          </a:bodyPr>
          <a:lstStyle/>
          <a:p>
            <a:r>
              <a:rPr lang="en-US" sz="3600" dirty="0" smtClean="0">
                <a:solidFill>
                  <a:srgbClr val="FF0000"/>
                </a:solidFill>
              </a:rPr>
              <a:t>a</a:t>
            </a:r>
            <a:endParaRPr lang="en-US" sz="3600" dirty="0">
              <a:solidFill>
                <a:srgbClr val="FF0000"/>
              </a:solidFill>
            </a:endParaRPr>
          </a:p>
        </p:txBody>
      </p:sp>
      <p:cxnSp>
        <p:nvCxnSpPr>
          <p:cNvPr id="10" name="Straight Arrow Connector 9"/>
          <p:cNvCxnSpPr/>
          <p:nvPr/>
        </p:nvCxnSpPr>
        <p:spPr>
          <a:xfrm>
            <a:off x="3200450" y="1753394"/>
            <a:ext cx="1496008" cy="762"/>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4029878" y="2447966"/>
            <a:ext cx="1389888" cy="745"/>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724450" y="1296194"/>
            <a:ext cx="485192" cy="4754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95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38600"/>
            <a:ext cx="8229600" cy="2057400"/>
          </a:xfrm>
        </p:spPr>
        <p:txBody>
          <a:bodyPr/>
          <a:lstStyle/>
          <a:p>
            <a:r>
              <a:rPr lang="en-US" dirty="0" smtClean="0"/>
              <a:t>If the cell gets too large and the ratio of Surface Area to Volume decreases it can’t take in the essential materials or excrete the waste fast enough….. So it must divide.</a:t>
            </a:r>
            <a:endParaRPr lang="en-US" dirty="0"/>
          </a:p>
        </p:txBody>
      </p:sp>
      <p:pic>
        <p:nvPicPr>
          <p:cNvPr id="87042" name="Picture 2" descr="http://fany.savina.net/wp-content/uploads/2010/01/cells-dividing.jpg"/>
          <p:cNvPicPr>
            <a:picLocks noChangeAspect="1" noChangeArrowheads="1"/>
          </p:cNvPicPr>
          <p:nvPr/>
        </p:nvPicPr>
        <p:blipFill>
          <a:blip r:embed="rId2"/>
          <a:srcRect/>
          <a:stretch>
            <a:fillRect/>
          </a:stretch>
        </p:blipFill>
        <p:spPr bwMode="auto">
          <a:xfrm>
            <a:off x="1066800" y="533400"/>
            <a:ext cx="6400800" cy="3048000"/>
          </a:xfrm>
          <a:prstGeom prst="rect">
            <a:avLst/>
          </a:prstGeom>
          <a:noFill/>
        </p:spPr>
      </p:pic>
    </p:spTree>
    <p:extLst>
      <p:ext uri="{BB962C8B-B14F-4D97-AF65-F5344CB8AC3E}">
        <p14:creationId xmlns:p14="http://schemas.microsoft.com/office/powerpoint/2010/main" val="1089464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The same idea is relevant for heat and waste needing to be given out by an organism.</a:t>
            </a:r>
            <a:endParaRPr lang="en-US" dirty="0"/>
          </a:p>
        </p:txBody>
      </p:sp>
      <p:pic>
        <p:nvPicPr>
          <p:cNvPr id="2" name="Picture 1"/>
          <p:cNvPicPr>
            <a:picLocks noChangeAspect="1"/>
          </p:cNvPicPr>
          <p:nvPr/>
        </p:nvPicPr>
        <p:blipFill>
          <a:blip r:embed="rId2"/>
          <a:stretch>
            <a:fillRect/>
          </a:stretch>
        </p:blipFill>
        <p:spPr>
          <a:xfrm>
            <a:off x="609600" y="2057400"/>
            <a:ext cx="3991897" cy="3733800"/>
          </a:xfrm>
          <a:prstGeom prst="rect">
            <a:avLst/>
          </a:prstGeom>
        </p:spPr>
      </p:pic>
      <p:pic>
        <p:nvPicPr>
          <p:cNvPr id="4" name="Picture 3"/>
          <p:cNvPicPr>
            <a:picLocks noChangeAspect="1"/>
          </p:cNvPicPr>
          <p:nvPr/>
        </p:nvPicPr>
        <p:blipFill>
          <a:blip r:embed="rId3"/>
          <a:stretch>
            <a:fillRect/>
          </a:stretch>
        </p:blipFill>
        <p:spPr>
          <a:xfrm>
            <a:off x="4724399" y="3276600"/>
            <a:ext cx="3693215" cy="2489200"/>
          </a:xfrm>
          <a:prstGeom prst="rect">
            <a:avLst/>
          </a:prstGeom>
        </p:spPr>
      </p:pic>
    </p:spTree>
    <p:extLst>
      <p:ext uri="{BB962C8B-B14F-4D97-AF65-F5344CB8AC3E}">
        <p14:creationId xmlns:p14="http://schemas.microsoft.com/office/powerpoint/2010/main" val="10825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76054"/>
            <a:ext cx="8042276" cy="1336956"/>
          </a:xfrm>
        </p:spPr>
        <p:txBody>
          <a:bodyPr>
            <a:normAutofit fontScale="90000"/>
          </a:bodyPr>
          <a:lstStyle/>
          <a:p>
            <a:r>
              <a:rPr lang="en-US" dirty="0" smtClean="0"/>
              <a:t>Can you think of some organisms that have to deal with this problem?</a:t>
            </a:r>
            <a:endParaRPr lang="en-US" dirty="0"/>
          </a:p>
        </p:txBody>
      </p:sp>
      <p:sp>
        <p:nvSpPr>
          <p:cNvPr id="3" name="Content Placeholder 2"/>
          <p:cNvSpPr>
            <a:spLocks noGrp="1"/>
          </p:cNvSpPr>
          <p:nvPr>
            <p:ph idx="1"/>
          </p:nvPr>
        </p:nvSpPr>
        <p:spPr>
          <a:xfrm>
            <a:off x="549275" y="2302086"/>
            <a:ext cx="8042276" cy="4343400"/>
          </a:xfrm>
        </p:spPr>
        <p:txBody>
          <a:bodyPr/>
          <a:lstStyle/>
          <a:p>
            <a:pPr marL="514350" indent="-514350">
              <a:buFont typeface="+mj-lt"/>
              <a:buAutoNum type="arabicPeriod"/>
            </a:pPr>
            <a:r>
              <a:rPr lang="en-US" dirty="0" smtClean="0"/>
              <a:t>Elephant – a very big organism produces lots of heat. How does it get rid of all the heat with a relatively low SA : </a:t>
            </a:r>
            <a:r>
              <a:rPr lang="en-US" dirty="0" err="1" smtClean="0"/>
              <a:t>Vol</a:t>
            </a:r>
            <a:r>
              <a:rPr lang="en-US" dirty="0" smtClean="0"/>
              <a:t> ratio?</a:t>
            </a:r>
          </a:p>
          <a:p>
            <a:pPr marL="914400" lvl="1" indent="-514350"/>
            <a:r>
              <a:rPr lang="en-US" dirty="0" smtClean="0"/>
              <a:t>Find out about elephant ears.</a:t>
            </a:r>
          </a:p>
          <a:p>
            <a:pPr marL="514350" indent="-514350">
              <a:buFont typeface="+mj-lt"/>
              <a:buAutoNum type="arabicPeriod"/>
            </a:pPr>
            <a:r>
              <a:rPr lang="en-US" dirty="0" smtClean="0"/>
              <a:t>The Shrew – A very small organism with a relatively large SA : </a:t>
            </a:r>
            <a:r>
              <a:rPr lang="en-US" dirty="0" err="1" smtClean="0"/>
              <a:t>Vol</a:t>
            </a:r>
            <a:r>
              <a:rPr lang="en-US" dirty="0" smtClean="0"/>
              <a:t> ratio. How does it manage to stay warm in winter?</a:t>
            </a:r>
          </a:p>
          <a:p>
            <a:pPr marL="914400" lvl="1" indent="-514350"/>
            <a:r>
              <a:rPr lang="en-US" dirty="0" smtClean="0"/>
              <a:t>Find out about changes in metabolism.</a:t>
            </a:r>
          </a:p>
          <a:p>
            <a:pPr marL="514350" indent="-514350">
              <a:buFont typeface="+mj-lt"/>
              <a:buAutoNum type="arabicPeriod"/>
            </a:pPr>
            <a:endParaRPr lang="en-US" dirty="0"/>
          </a:p>
        </p:txBody>
      </p:sp>
    </p:spTree>
    <p:extLst>
      <p:ext uri="{BB962C8B-B14F-4D97-AF65-F5344CB8AC3E}">
        <p14:creationId xmlns:p14="http://schemas.microsoft.com/office/powerpoint/2010/main" val="320091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49275" y="107576"/>
            <a:ext cx="8042276" cy="978674"/>
          </a:xfrm>
        </p:spPr>
        <p:txBody>
          <a:bodyPr/>
          <a:lstStyle/>
          <a:p>
            <a:pPr eaLnBrk="1" hangingPunct="1"/>
            <a:r>
              <a:rPr lang="en-US" dirty="0" smtClean="0"/>
              <a:t>2.1.6: Surface </a:t>
            </a:r>
            <a:r>
              <a:rPr lang="en-US" dirty="0" err="1" smtClean="0"/>
              <a:t>area:volume</a:t>
            </a:r>
            <a:endParaRPr lang="en-US" dirty="0" smtClean="0"/>
          </a:p>
        </p:txBody>
      </p:sp>
      <p:pic>
        <p:nvPicPr>
          <p:cNvPr id="10245" name="Picture 5"/>
          <p:cNvPicPr>
            <a:picLocks noChangeAspect="1" noChangeArrowheads="1"/>
          </p:cNvPicPr>
          <p:nvPr/>
        </p:nvPicPr>
        <p:blipFill>
          <a:blip r:embed="rId2"/>
          <a:srcRect/>
          <a:stretch>
            <a:fillRect/>
          </a:stretch>
        </p:blipFill>
        <p:spPr bwMode="auto">
          <a:xfrm>
            <a:off x="1553937" y="1319257"/>
            <a:ext cx="5781314" cy="3392569"/>
          </a:xfrm>
          <a:prstGeom prst="rect">
            <a:avLst/>
          </a:prstGeom>
          <a:noFill/>
          <a:ln w="9525">
            <a:noFill/>
            <a:miter lim="800000"/>
            <a:headEnd/>
            <a:tailEnd/>
          </a:ln>
        </p:spPr>
      </p:pic>
      <p:sp>
        <p:nvSpPr>
          <p:cNvPr id="3" name="TextBox 2"/>
          <p:cNvSpPr txBox="1"/>
          <p:nvPr/>
        </p:nvSpPr>
        <p:spPr>
          <a:xfrm>
            <a:off x="549275" y="4929906"/>
            <a:ext cx="8440167" cy="1477328"/>
          </a:xfrm>
          <a:prstGeom prst="rect">
            <a:avLst/>
          </a:prstGeom>
          <a:noFill/>
        </p:spPr>
        <p:txBody>
          <a:bodyPr wrap="square" rtlCol="0">
            <a:spAutoFit/>
          </a:bodyPr>
          <a:lstStyle/>
          <a:p>
            <a:r>
              <a:rPr lang="en-US" dirty="0" smtClean="0"/>
              <a:t>As a cell grows it has less surface area to obtain materials and to dispose of waste.</a:t>
            </a:r>
          </a:p>
          <a:p>
            <a:endParaRPr lang="en-US" dirty="0"/>
          </a:p>
          <a:p>
            <a:r>
              <a:rPr lang="en-US" dirty="0" smtClean="0"/>
              <a:t>The rate of exchange of materials across the membrane becomes limiting and cannot keep up with the cell’s requirements.</a:t>
            </a:r>
            <a:endParaRPr lang="en-US" dirty="0"/>
          </a:p>
        </p:txBody>
      </p:sp>
    </p:spTree>
    <p:extLst>
      <p:ext uri="{BB962C8B-B14F-4D97-AF65-F5344CB8AC3E}">
        <p14:creationId xmlns:p14="http://schemas.microsoft.com/office/powerpoint/2010/main" val="946199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053" y="187115"/>
            <a:ext cx="4258156" cy="4258156"/>
          </a:xfrm>
          <a:prstGeom prst="rect">
            <a:avLst/>
          </a:prstGeom>
        </p:spPr>
      </p:pic>
      <p:sp>
        <p:nvSpPr>
          <p:cNvPr id="3" name="TextBox 2"/>
          <p:cNvSpPr txBox="1"/>
          <p:nvPr/>
        </p:nvSpPr>
        <p:spPr>
          <a:xfrm>
            <a:off x="284053" y="4595675"/>
            <a:ext cx="8655262" cy="1477328"/>
          </a:xfrm>
          <a:prstGeom prst="rect">
            <a:avLst/>
          </a:prstGeom>
          <a:noFill/>
        </p:spPr>
        <p:txBody>
          <a:bodyPr wrap="square" rtlCol="0">
            <a:spAutoFit/>
          </a:bodyPr>
          <a:lstStyle/>
          <a:p>
            <a:r>
              <a:rPr lang="en-US" dirty="0" smtClean="0"/>
              <a:t>Becoming multicellular has enormous advantages.</a:t>
            </a:r>
          </a:p>
          <a:p>
            <a:endParaRPr lang="en-US" dirty="0"/>
          </a:p>
          <a:p>
            <a:r>
              <a:rPr lang="en-US" dirty="0" smtClean="0"/>
              <a:t>An organism can grow in size and its cells can differentiate, meaning they can take on specific functions, so the organism can grow in complexity as well as size.</a:t>
            </a:r>
            <a:endParaRPr lang="en-US" dirty="0"/>
          </a:p>
        </p:txBody>
      </p:sp>
      <p:pic>
        <p:nvPicPr>
          <p:cNvPr id="4" name="Picture 5" descr="bianimalplantcells"/>
          <p:cNvPicPr>
            <a:picLocks noChangeAspect="1" noChangeArrowheads="1"/>
          </p:cNvPicPr>
          <p:nvPr/>
        </p:nvPicPr>
        <p:blipFill>
          <a:blip r:embed="rId3"/>
          <a:srcRect/>
          <a:stretch>
            <a:fillRect/>
          </a:stretch>
        </p:blipFill>
        <p:spPr bwMode="auto">
          <a:xfrm>
            <a:off x="4705840" y="337519"/>
            <a:ext cx="4438160" cy="3890502"/>
          </a:xfrm>
          <a:prstGeom prst="rect">
            <a:avLst/>
          </a:prstGeom>
          <a:noFill/>
          <a:ln w="9525">
            <a:noFill/>
            <a:miter lim="800000"/>
            <a:headEnd/>
            <a:tailEnd/>
          </a:ln>
        </p:spPr>
      </p:pic>
    </p:spTree>
    <p:extLst>
      <p:ext uri="{BB962C8B-B14F-4D97-AF65-F5344CB8AC3E}">
        <p14:creationId xmlns:p14="http://schemas.microsoft.com/office/powerpoint/2010/main" val="663199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5612"/>
            <a:ext cx="5397007" cy="3524216"/>
          </a:xfrm>
          <a:prstGeom prst="rect">
            <a:avLst/>
          </a:prstGeom>
        </p:spPr>
      </p:pic>
      <p:sp>
        <p:nvSpPr>
          <p:cNvPr id="3" name="TextBox 2"/>
          <p:cNvSpPr txBox="1"/>
          <p:nvPr/>
        </p:nvSpPr>
        <p:spPr>
          <a:xfrm>
            <a:off x="584815" y="4148812"/>
            <a:ext cx="8371209" cy="2585323"/>
          </a:xfrm>
          <a:prstGeom prst="rect">
            <a:avLst/>
          </a:prstGeom>
          <a:noFill/>
        </p:spPr>
        <p:txBody>
          <a:bodyPr wrap="square" rtlCol="0">
            <a:spAutoFit/>
          </a:bodyPr>
          <a:lstStyle/>
          <a:p>
            <a:r>
              <a:rPr lang="en-US" dirty="0" smtClean="0"/>
              <a:t>Example: Nerve cells for interaction and communication with the outside, and muscle cells for movement.</a:t>
            </a:r>
          </a:p>
          <a:p>
            <a:endParaRPr lang="en-US" dirty="0"/>
          </a:p>
          <a:p>
            <a:r>
              <a:rPr lang="en-US" dirty="0" smtClean="0"/>
              <a:t>Differentiation allows for </a:t>
            </a:r>
            <a:r>
              <a:rPr lang="en-US" b="1" dirty="0" smtClean="0"/>
              <a:t>emergent properties </a:t>
            </a:r>
            <a:r>
              <a:rPr lang="en-US" dirty="0" smtClean="0"/>
              <a:t>in a multicellular organism.</a:t>
            </a:r>
          </a:p>
          <a:p>
            <a:endParaRPr lang="en-US" dirty="0"/>
          </a:p>
          <a:p>
            <a:r>
              <a:rPr lang="en-US" dirty="0" smtClean="0"/>
              <a:t>This means that different cell types interact with each other to allow more complex functions to take place.</a:t>
            </a:r>
          </a:p>
          <a:p>
            <a:endParaRPr lang="en-US" dirty="0"/>
          </a:p>
          <a:p>
            <a:r>
              <a:rPr lang="en-US" dirty="0" smtClean="0"/>
              <a:t>Never cells may interact with muscle cells to stimulate movement.</a:t>
            </a:r>
            <a:endParaRPr lang="en-US" dirty="0"/>
          </a:p>
        </p:txBody>
      </p:sp>
      <p:pic>
        <p:nvPicPr>
          <p:cNvPr id="4" name="Picture 3"/>
          <p:cNvPicPr>
            <a:picLocks noChangeAspect="1"/>
          </p:cNvPicPr>
          <p:nvPr/>
        </p:nvPicPr>
        <p:blipFill>
          <a:blip r:embed="rId3"/>
          <a:stretch>
            <a:fillRect/>
          </a:stretch>
        </p:blipFill>
        <p:spPr>
          <a:xfrm>
            <a:off x="4821280" y="135612"/>
            <a:ext cx="4322720" cy="3242040"/>
          </a:xfrm>
          <a:prstGeom prst="rect">
            <a:avLst/>
          </a:prstGeom>
        </p:spPr>
      </p:pic>
    </p:spTree>
    <p:extLst>
      <p:ext uri="{BB962C8B-B14F-4D97-AF65-F5344CB8AC3E}">
        <p14:creationId xmlns:p14="http://schemas.microsoft.com/office/powerpoint/2010/main" val="663199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223" y="167115"/>
            <a:ext cx="3993451" cy="400110"/>
          </a:xfrm>
          <a:prstGeom prst="rect">
            <a:avLst/>
          </a:prstGeom>
          <a:noFill/>
        </p:spPr>
        <p:txBody>
          <a:bodyPr wrap="square" rtlCol="0">
            <a:spAutoFit/>
          </a:bodyPr>
          <a:lstStyle/>
          <a:p>
            <a:pPr algn="ctr"/>
            <a:r>
              <a:rPr lang="en-US" sz="2000" b="1" dirty="0" smtClean="0"/>
              <a:t>Emergent Properties</a:t>
            </a:r>
            <a:endParaRPr lang="en-US" sz="2000" b="1" dirty="0"/>
          </a:p>
        </p:txBody>
      </p:sp>
      <p:pic>
        <p:nvPicPr>
          <p:cNvPr id="3" name="Picture 2"/>
          <p:cNvPicPr>
            <a:picLocks noChangeAspect="1"/>
          </p:cNvPicPr>
          <p:nvPr/>
        </p:nvPicPr>
        <p:blipFill>
          <a:blip r:embed="rId2"/>
          <a:stretch>
            <a:fillRect/>
          </a:stretch>
        </p:blipFill>
        <p:spPr>
          <a:xfrm>
            <a:off x="506157" y="567225"/>
            <a:ext cx="4401401" cy="2928932"/>
          </a:xfrm>
          <a:prstGeom prst="rect">
            <a:avLst/>
          </a:prstGeom>
        </p:spPr>
      </p:pic>
      <p:pic>
        <p:nvPicPr>
          <p:cNvPr id="4" name="Picture 3"/>
          <p:cNvPicPr>
            <a:picLocks noChangeAspect="1"/>
          </p:cNvPicPr>
          <p:nvPr/>
        </p:nvPicPr>
        <p:blipFill>
          <a:blip r:embed="rId3"/>
          <a:stretch>
            <a:fillRect/>
          </a:stretch>
        </p:blipFill>
        <p:spPr>
          <a:xfrm>
            <a:off x="6208225" y="567225"/>
            <a:ext cx="2935775" cy="4502763"/>
          </a:xfrm>
          <a:prstGeom prst="rect">
            <a:avLst/>
          </a:prstGeom>
        </p:spPr>
      </p:pic>
      <p:sp>
        <p:nvSpPr>
          <p:cNvPr id="5" name="TextBox 4"/>
          <p:cNvSpPr txBox="1"/>
          <p:nvPr/>
        </p:nvSpPr>
        <p:spPr>
          <a:xfrm>
            <a:off x="0" y="3496157"/>
            <a:ext cx="6208225" cy="3416320"/>
          </a:xfrm>
          <a:prstGeom prst="rect">
            <a:avLst/>
          </a:prstGeom>
          <a:noFill/>
        </p:spPr>
        <p:txBody>
          <a:bodyPr wrap="square" rtlCol="0">
            <a:spAutoFit/>
          </a:bodyPr>
          <a:lstStyle/>
          <a:p>
            <a:r>
              <a:rPr lang="en-US" dirty="0" smtClean="0"/>
              <a:t>One person playing the piano can produce a simple, recognizable tune.</a:t>
            </a:r>
          </a:p>
          <a:p>
            <a:endParaRPr lang="en-US" dirty="0"/>
          </a:p>
          <a:p>
            <a:r>
              <a:rPr lang="en-US" dirty="0" smtClean="0"/>
              <a:t>If several musicians with other instruments join in and play together as a group, they produce a wide variety of sounds and many different effects.</a:t>
            </a:r>
          </a:p>
          <a:p>
            <a:endParaRPr lang="en-US" dirty="0"/>
          </a:p>
          <a:p>
            <a:r>
              <a:rPr lang="en-US" dirty="0" smtClean="0"/>
              <a:t>One cell can function on its own, but if it interacts with other cells in a group, the organism can carry out a range of more complicated functions.</a:t>
            </a:r>
          </a:p>
          <a:p>
            <a:endParaRPr lang="en-US" dirty="0"/>
          </a:p>
          <a:p>
            <a:endParaRPr lang="en-US" dirty="0"/>
          </a:p>
        </p:txBody>
      </p:sp>
    </p:spTree>
    <p:extLst>
      <p:ext uri="{BB962C8B-B14F-4D97-AF65-F5344CB8AC3E}">
        <p14:creationId xmlns:p14="http://schemas.microsoft.com/office/powerpoint/2010/main" val="663199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2.1.8: Multicellular Organisms</a:t>
            </a:r>
          </a:p>
        </p:txBody>
      </p:sp>
      <p:sp>
        <p:nvSpPr>
          <p:cNvPr id="12291" name="Rectangle 3"/>
          <p:cNvSpPr>
            <a:spLocks noGrp="1" noChangeArrowheads="1"/>
          </p:cNvSpPr>
          <p:nvPr>
            <p:ph idx="1"/>
          </p:nvPr>
        </p:nvSpPr>
        <p:spPr>
          <a:xfrm>
            <a:off x="457200" y="1600200"/>
            <a:ext cx="4267200" cy="4525963"/>
          </a:xfrm>
        </p:spPr>
        <p:txBody>
          <a:bodyPr/>
          <a:lstStyle/>
          <a:p>
            <a:pPr eaLnBrk="1" hangingPunct="1"/>
            <a:r>
              <a:rPr lang="en-US" sz="1800" dirty="0" smtClean="0"/>
              <a:t>All cells in an individual contain the same genetic information</a:t>
            </a:r>
          </a:p>
          <a:p>
            <a:pPr eaLnBrk="1" hangingPunct="1"/>
            <a:r>
              <a:rPr lang="en-US" sz="1800" dirty="0" smtClean="0"/>
              <a:t>At an early stage of embryonic development, cells differentiate and become specialized to perform specific function. </a:t>
            </a:r>
          </a:p>
          <a:p>
            <a:pPr eaLnBrk="1" hangingPunct="1"/>
            <a:r>
              <a:rPr lang="en-US" sz="1800" dirty="0" smtClean="0"/>
              <a:t>Some genes are turned on while others are not turned on to produce specific cells e.g. in muscle cells, muscle genes get turned on while liver genes get turned off.</a:t>
            </a:r>
          </a:p>
          <a:p>
            <a:pPr marL="0" indent="0" eaLnBrk="1" hangingPunct="1">
              <a:buNone/>
            </a:pPr>
            <a:r>
              <a:rPr lang="en-US" sz="1800" dirty="0" smtClean="0"/>
              <a:t> </a:t>
            </a:r>
          </a:p>
        </p:txBody>
      </p:sp>
      <p:pic>
        <p:nvPicPr>
          <p:cNvPr id="12292" name="Picture 5" descr="bianimalplantcells"/>
          <p:cNvPicPr>
            <a:picLocks noChangeAspect="1" noChangeArrowheads="1"/>
          </p:cNvPicPr>
          <p:nvPr/>
        </p:nvPicPr>
        <p:blipFill>
          <a:blip r:embed="rId2"/>
          <a:srcRect/>
          <a:stretch>
            <a:fillRect/>
          </a:stretch>
        </p:blipFill>
        <p:spPr bwMode="auto">
          <a:xfrm>
            <a:off x="4800600" y="1524000"/>
            <a:ext cx="3962400" cy="3473450"/>
          </a:xfrm>
          <a:prstGeom prst="rect">
            <a:avLst/>
          </a:prstGeom>
          <a:noFill/>
          <a:ln w="9525">
            <a:noFill/>
            <a:miter lim="800000"/>
            <a:headEnd/>
            <a:tailEnd/>
          </a:ln>
        </p:spPr>
      </p:pic>
    </p:spTree>
    <p:extLst>
      <p:ext uri="{BB962C8B-B14F-4D97-AF65-F5344CB8AC3E}">
        <p14:creationId xmlns:p14="http://schemas.microsoft.com/office/powerpoint/2010/main" val="1875513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49275" y="107576"/>
            <a:ext cx="8042276" cy="527463"/>
          </a:xfrm>
        </p:spPr>
        <p:txBody>
          <a:bodyPr/>
          <a:lstStyle/>
          <a:p>
            <a:pPr eaLnBrk="1" hangingPunct="1"/>
            <a:r>
              <a:rPr lang="en-US" sz="1800" smtClean="0"/>
              <a:t>2.1.3: Unicellular Organisms</a:t>
            </a:r>
          </a:p>
        </p:txBody>
      </p:sp>
      <p:pic>
        <p:nvPicPr>
          <p:cNvPr id="5124" name="Picture 5" descr="paramecium"/>
          <p:cNvPicPr>
            <a:picLocks noChangeAspect="1" noChangeArrowheads="1"/>
          </p:cNvPicPr>
          <p:nvPr/>
        </p:nvPicPr>
        <p:blipFill>
          <a:blip r:embed="rId2"/>
          <a:srcRect/>
          <a:stretch>
            <a:fillRect/>
          </a:stretch>
        </p:blipFill>
        <p:spPr bwMode="auto">
          <a:xfrm>
            <a:off x="0" y="927801"/>
            <a:ext cx="4781550" cy="1895475"/>
          </a:xfrm>
          <a:prstGeom prst="rect">
            <a:avLst/>
          </a:prstGeom>
          <a:noFill/>
          <a:ln w="9525">
            <a:noFill/>
            <a:miter lim="800000"/>
            <a:headEnd/>
            <a:tailEnd/>
          </a:ln>
        </p:spPr>
      </p:pic>
      <p:pic>
        <p:nvPicPr>
          <p:cNvPr id="5125" name="Picture 7" descr="image?id=12015&amp;rendTypeId=4"/>
          <p:cNvPicPr>
            <a:picLocks noChangeAspect="1" noChangeArrowheads="1"/>
          </p:cNvPicPr>
          <p:nvPr/>
        </p:nvPicPr>
        <p:blipFill>
          <a:blip r:embed="rId3"/>
          <a:srcRect/>
          <a:stretch>
            <a:fillRect/>
          </a:stretch>
        </p:blipFill>
        <p:spPr bwMode="auto">
          <a:xfrm>
            <a:off x="5029200" y="927801"/>
            <a:ext cx="4114800" cy="4114800"/>
          </a:xfrm>
          <a:prstGeom prst="rect">
            <a:avLst/>
          </a:prstGeom>
          <a:noFill/>
          <a:ln w="9525">
            <a:noFill/>
            <a:miter lim="800000"/>
            <a:headEnd/>
            <a:tailEnd/>
          </a:ln>
        </p:spPr>
      </p:pic>
      <p:sp>
        <p:nvSpPr>
          <p:cNvPr id="5127" name="Text Box 9"/>
          <p:cNvSpPr txBox="1">
            <a:spLocks noChangeArrowheads="1"/>
          </p:cNvSpPr>
          <p:nvPr/>
        </p:nvSpPr>
        <p:spPr bwMode="auto">
          <a:xfrm>
            <a:off x="6096000" y="2286000"/>
            <a:ext cx="3048000" cy="366713"/>
          </a:xfrm>
          <a:prstGeom prst="rect">
            <a:avLst/>
          </a:prstGeom>
          <a:noFill/>
          <a:ln w="9525">
            <a:noFill/>
            <a:miter lim="800000"/>
            <a:headEnd/>
            <a:tailEnd/>
          </a:ln>
        </p:spPr>
        <p:txBody>
          <a:bodyPr>
            <a:spAutoFit/>
          </a:bodyPr>
          <a:lstStyle/>
          <a:p>
            <a:pPr>
              <a:spcBef>
                <a:spcPct val="50000"/>
              </a:spcBef>
            </a:pPr>
            <a:r>
              <a:rPr lang="en-US" i="1"/>
              <a:t>Euglena. sp</a:t>
            </a:r>
          </a:p>
        </p:txBody>
      </p:sp>
      <p:sp>
        <p:nvSpPr>
          <p:cNvPr id="5128" name="TextBox 7"/>
          <p:cNvSpPr txBox="1">
            <a:spLocks noChangeArrowheads="1"/>
          </p:cNvSpPr>
          <p:nvPr/>
        </p:nvSpPr>
        <p:spPr bwMode="auto">
          <a:xfrm>
            <a:off x="381000" y="3162242"/>
            <a:ext cx="4724400" cy="2586038"/>
          </a:xfrm>
          <a:prstGeom prst="rect">
            <a:avLst/>
          </a:prstGeom>
          <a:noFill/>
          <a:ln w="9525">
            <a:noFill/>
            <a:miter lim="800000"/>
            <a:headEnd/>
            <a:tailEnd/>
          </a:ln>
        </p:spPr>
        <p:txBody>
          <a:bodyPr>
            <a:spAutoFit/>
          </a:bodyPr>
          <a:lstStyle/>
          <a:p>
            <a:r>
              <a:rPr lang="en-US" dirty="0">
                <a:solidFill>
                  <a:srgbClr val="00B050"/>
                </a:solidFill>
              </a:rPr>
              <a:t>STATE: Unicellular organisms carry out all the functions of life</a:t>
            </a:r>
          </a:p>
          <a:p>
            <a:endParaRPr lang="en-US" dirty="0">
              <a:solidFill>
                <a:srgbClr val="00B050"/>
              </a:solidFill>
            </a:endParaRPr>
          </a:p>
          <a:p>
            <a:r>
              <a:rPr lang="en-US" dirty="0">
                <a:solidFill>
                  <a:srgbClr val="00B050"/>
                </a:solidFill>
              </a:rPr>
              <a:t>	metabolism e.g. cellular respiration</a:t>
            </a:r>
          </a:p>
          <a:p>
            <a:r>
              <a:rPr lang="en-US" dirty="0">
                <a:solidFill>
                  <a:srgbClr val="00B050"/>
                </a:solidFill>
              </a:rPr>
              <a:t>	</a:t>
            </a:r>
            <a:r>
              <a:rPr lang="en-US" dirty="0" smtClean="0">
                <a:solidFill>
                  <a:srgbClr val="00B050"/>
                </a:solidFill>
              </a:rPr>
              <a:t>response or sensitivity</a:t>
            </a:r>
            <a:endParaRPr lang="en-US" dirty="0">
              <a:solidFill>
                <a:srgbClr val="00B050"/>
              </a:solidFill>
            </a:endParaRPr>
          </a:p>
          <a:p>
            <a:r>
              <a:rPr lang="en-US" dirty="0">
                <a:solidFill>
                  <a:srgbClr val="00B050"/>
                </a:solidFill>
              </a:rPr>
              <a:t>	homeostasis</a:t>
            </a:r>
          </a:p>
          <a:p>
            <a:r>
              <a:rPr lang="en-US" dirty="0">
                <a:solidFill>
                  <a:srgbClr val="00B050"/>
                </a:solidFill>
              </a:rPr>
              <a:t>	growth</a:t>
            </a:r>
          </a:p>
          <a:p>
            <a:r>
              <a:rPr lang="en-US" dirty="0">
                <a:solidFill>
                  <a:srgbClr val="00B050"/>
                </a:solidFill>
              </a:rPr>
              <a:t>	reproduction</a:t>
            </a:r>
          </a:p>
          <a:p>
            <a:r>
              <a:rPr lang="en-US" dirty="0">
                <a:solidFill>
                  <a:srgbClr val="00B050"/>
                </a:solidFill>
              </a:rPr>
              <a:t>	nutrition</a:t>
            </a:r>
          </a:p>
        </p:txBody>
      </p:sp>
    </p:spTree>
    <p:extLst>
      <p:ext uri="{BB962C8B-B14F-4D97-AF65-F5344CB8AC3E}">
        <p14:creationId xmlns:p14="http://schemas.microsoft.com/office/powerpoint/2010/main" val="2674864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566196"/>
          </a:xfrm>
        </p:spPr>
        <p:txBody>
          <a:bodyPr/>
          <a:lstStyle/>
          <a:p>
            <a:pPr eaLnBrk="1" hangingPunct="1"/>
            <a:r>
              <a:rPr lang="en-US" sz="2000" dirty="0" smtClean="0"/>
              <a:t>2.1.9: Stem cells</a:t>
            </a:r>
          </a:p>
        </p:txBody>
      </p:sp>
      <p:sp>
        <p:nvSpPr>
          <p:cNvPr id="13317" name="TextBox 5"/>
          <p:cNvSpPr txBox="1">
            <a:spLocks noChangeArrowheads="1"/>
          </p:cNvSpPr>
          <p:nvPr/>
        </p:nvSpPr>
        <p:spPr bwMode="auto">
          <a:xfrm>
            <a:off x="0" y="585530"/>
            <a:ext cx="9144000" cy="708025"/>
          </a:xfrm>
          <a:prstGeom prst="rect">
            <a:avLst/>
          </a:prstGeom>
          <a:solidFill>
            <a:srgbClr val="00B050"/>
          </a:solidFill>
          <a:ln w="9525">
            <a:noFill/>
            <a:miter lim="800000"/>
            <a:headEnd/>
            <a:tailEnd/>
          </a:ln>
        </p:spPr>
        <p:txBody>
          <a:bodyPr>
            <a:spAutoFit/>
          </a:bodyPr>
          <a:lstStyle/>
          <a:p>
            <a:r>
              <a:rPr lang="en-US" sz="2000" dirty="0"/>
              <a:t>STATE: Stem cells retain the capacity to divide and have the ability to differentiate along different pathways</a:t>
            </a:r>
          </a:p>
        </p:txBody>
      </p:sp>
      <p:pic>
        <p:nvPicPr>
          <p:cNvPr id="2" name="Picture 1"/>
          <p:cNvPicPr>
            <a:picLocks noChangeAspect="1"/>
          </p:cNvPicPr>
          <p:nvPr/>
        </p:nvPicPr>
        <p:blipFill>
          <a:blip r:embed="rId2"/>
          <a:stretch>
            <a:fillRect/>
          </a:stretch>
        </p:blipFill>
        <p:spPr>
          <a:xfrm>
            <a:off x="3711049" y="1555407"/>
            <a:ext cx="5432951" cy="4962095"/>
          </a:xfrm>
          <a:prstGeom prst="rect">
            <a:avLst/>
          </a:prstGeom>
        </p:spPr>
      </p:pic>
      <p:sp>
        <p:nvSpPr>
          <p:cNvPr id="4" name="TextBox 3"/>
          <p:cNvSpPr txBox="1"/>
          <p:nvPr/>
        </p:nvSpPr>
        <p:spPr>
          <a:xfrm>
            <a:off x="0" y="1555407"/>
            <a:ext cx="3552576" cy="4247317"/>
          </a:xfrm>
          <a:prstGeom prst="rect">
            <a:avLst/>
          </a:prstGeom>
          <a:noFill/>
        </p:spPr>
        <p:txBody>
          <a:bodyPr wrap="square" rtlCol="0">
            <a:spAutoFit/>
          </a:bodyPr>
          <a:lstStyle/>
          <a:p>
            <a:r>
              <a:rPr lang="en-US" dirty="0" smtClean="0"/>
              <a:t>Cells become specialized known as </a:t>
            </a:r>
            <a:r>
              <a:rPr lang="en-US" b="1" dirty="0" smtClean="0"/>
              <a:t>differentiation</a:t>
            </a:r>
            <a:r>
              <a:rPr lang="en-US" dirty="0" smtClean="0"/>
              <a:t> and form cells for specific purposes- muscle cells for contraction, liver cells for metabolism of toxins, etc.</a:t>
            </a:r>
          </a:p>
          <a:p>
            <a:endParaRPr lang="en-US" dirty="0"/>
          </a:p>
          <a:p>
            <a:r>
              <a:rPr lang="en-US" dirty="0" smtClean="0"/>
              <a:t>Once differentiation has happened, it cannot be reversed.</a:t>
            </a:r>
          </a:p>
          <a:p>
            <a:endParaRPr lang="en-US" dirty="0"/>
          </a:p>
          <a:p>
            <a:r>
              <a:rPr lang="en-US" b="1" dirty="0" smtClean="0"/>
              <a:t>Embryonic stem cells </a:t>
            </a:r>
            <a:r>
              <a:rPr lang="en-US" dirty="0" smtClean="0"/>
              <a:t>are said to be </a:t>
            </a:r>
            <a:r>
              <a:rPr lang="en-US" b="1" dirty="0" smtClean="0"/>
              <a:t>pluripotent</a:t>
            </a:r>
            <a:r>
              <a:rPr lang="en-US" dirty="0" smtClean="0"/>
              <a:t> meaning they can turn into a great many different cell types.</a:t>
            </a:r>
            <a:endParaRPr lang="en-US" dirty="0"/>
          </a:p>
        </p:txBody>
      </p:sp>
      <p:sp>
        <p:nvSpPr>
          <p:cNvPr id="5" name="Rectangle 4"/>
          <p:cNvSpPr/>
          <p:nvPr/>
        </p:nvSpPr>
        <p:spPr>
          <a:xfrm>
            <a:off x="0" y="6194336"/>
            <a:ext cx="5313462" cy="646331"/>
          </a:xfrm>
          <a:prstGeom prst="rect">
            <a:avLst/>
          </a:prstGeom>
        </p:spPr>
        <p:txBody>
          <a:bodyPr wrap="square">
            <a:spAutoFit/>
          </a:bodyPr>
          <a:lstStyle/>
          <a:p>
            <a:r>
              <a:rPr lang="en-US" dirty="0">
                <a:hlinkClick r:id="rId3"/>
              </a:rPr>
              <a:t>http://www.youtube.com/watch?v=</a:t>
            </a:r>
            <a:r>
              <a:rPr lang="en-US" dirty="0" smtClean="0">
                <a:hlinkClick r:id="rId3"/>
              </a:rPr>
              <a:t>TRtlkcQ6brE</a:t>
            </a:r>
            <a:r>
              <a:rPr lang="en-US" dirty="0" smtClean="0"/>
              <a:t> </a:t>
            </a:r>
            <a:endParaRPr lang="en-US" dirty="0"/>
          </a:p>
        </p:txBody>
      </p:sp>
    </p:spTree>
    <p:extLst>
      <p:ext uri="{BB962C8B-B14F-4D97-AF65-F5344CB8AC3E}">
        <p14:creationId xmlns:p14="http://schemas.microsoft.com/office/powerpoint/2010/main" val="838626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49247" y="183827"/>
            <a:ext cx="4694753" cy="5147156"/>
          </a:xfrm>
          <a:prstGeom prst="rect">
            <a:avLst/>
          </a:prstGeom>
        </p:spPr>
      </p:pic>
      <p:sp>
        <p:nvSpPr>
          <p:cNvPr id="3" name="TextBox 2"/>
          <p:cNvSpPr txBox="1"/>
          <p:nvPr/>
        </p:nvSpPr>
        <p:spPr>
          <a:xfrm>
            <a:off x="250635" y="651750"/>
            <a:ext cx="4026869" cy="3970318"/>
          </a:xfrm>
          <a:prstGeom prst="rect">
            <a:avLst/>
          </a:prstGeom>
          <a:noFill/>
        </p:spPr>
        <p:txBody>
          <a:bodyPr wrap="square" rtlCol="0">
            <a:spAutoFit/>
          </a:bodyPr>
          <a:lstStyle/>
          <a:p>
            <a:r>
              <a:rPr lang="en-US" dirty="0" smtClean="0"/>
              <a:t>Embryonic stem cells are unique in their potential versatility to differentiate into all the body’s cell types.</a:t>
            </a:r>
          </a:p>
          <a:p>
            <a:endParaRPr lang="en-US" dirty="0"/>
          </a:p>
          <a:p>
            <a:r>
              <a:rPr lang="en-US" dirty="0" smtClean="0"/>
              <a:t>Stems cells differ from most other cells in these ways:</a:t>
            </a:r>
          </a:p>
          <a:p>
            <a:pPr marL="742950" lvl="1" indent="-285750">
              <a:buFont typeface="Arial"/>
              <a:buChar char="•"/>
            </a:pPr>
            <a:endParaRPr lang="en-US" dirty="0"/>
          </a:p>
          <a:p>
            <a:pPr marL="742950" lvl="1" indent="-285750">
              <a:buFont typeface="Arial"/>
              <a:buChar char="•"/>
            </a:pPr>
            <a:r>
              <a:rPr lang="en-US" dirty="0" smtClean="0"/>
              <a:t>They are unspecialized</a:t>
            </a:r>
          </a:p>
          <a:p>
            <a:pPr marL="742950" lvl="1" indent="-285750">
              <a:buFont typeface="Arial"/>
              <a:buChar char="•"/>
            </a:pPr>
            <a:r>
              <a:rPr lang="en-US" dirty="0" smtClean="0"/>
              <a:t>They can divide repeatedly to make large number of new cells.</a:t>
            </a:r>
          </a:p>
          <a:p>
            <a:pPr marL="742950" lvl="1" indent="-285750">
              <a:buFont typeface="Arial"/>
              <a:buChar char="•"/>
            </a:pPr>
            <a:r>
              <a:rPr lang="en-US" dirty="0" smtClean="0"/>
              <a:t>They can differentiate into several types of cell.</a:t>
            </a:r>
          </a:p>
        </p:txBody>
      </p:sp>
      <p:sp>
        <p:nvSpPr>
          <p:cNvPr id="4" name="Rectangle 3"/>
          <p:cNvSpPr/>
          <p:nvPr/>
        </p:nvSpPr>
        <p:spPr>
          <a:xfrm>
            <a:off x="1862485" y="5880790"/>
            <a:ext cx="6007454" cy="369332"/>
          </a:xfrm>
          <a:prstGeom prst="rect">
            <a:avLst/>
          </a:prstGeom>
        </p:spPr>
        <p:txBody>
          <a:bodyPr wrap="square">
            <a:spAutoFit/>
          </a:bodyPr>
          <a:lstStyle/>
          <a:p>
            <a:r>
              <a:rPr lang="en-US" dirty="0">
                <a:hlinkClick r:id="rId3"/>
              </a:rPr>
              <a:t>http://www.youtube.com/watch?v=</a:t>
            </a:r>
            <a:r>
              <a:rPr lang="en-US" dirty="0" smtClean="0">
                <a:hlinkClick r:id="rId3"/>
              </a:rPr>
              <a:t>8JTw2RpDo9o</a:t>
            </a:r>
            <a:r>
              <a:rPr lang="en-US" dirty="0" smtClean="0"/>
              <a:t> </a:t>
            </a:r>
            <a:endParaRPr lang="en-US" dirty="0"/>
          </a:p>
        </p:txBody>
      </p:sp>
    </p:spTree>
    <p:extLst>
      <p:ext uri="{BB962C8B-B14F-4D97-AF65-F5344CB8AC3E}">
        <p14:creationId xmlns:p14="http://schemas.microsoft.com/office/powerpoint/2010/main" val="2607940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3672" y="140257"/>
            <a:ext cx="9010327" cy="945251"/>
          </a:xfrm>
        </p:spPr>
        <p:txBody>
          <a:bodyPr/>
          <a:lstStyle/>
          <a:p>
            <a:pPr eaLnBrk="1" hangingPunct="1"/>
            <a:r>
              <a:rPr lang="en-US" sz="4000" dirty="0" smtClean="0"/>
              <a:t>2.1.10: Therapeutic Stem </a:t>
            </a:r>
            <a:r>
              <a:rPr lang="en-US" sz="4000" dirty="0"/>
              <a:t>C</a:t>
            </a:r>
            <a:r>
              <a:rPr lang="en-US" sz="4000" dirty="0" smtClean="0"/>
              <a:t>ells</a:t>
            </a:r>
          </a:p>
        </p:txBody>
      </p:sp>
      <p:sp>
        <p:nvSpPr>
          <p:cNvPr id="14339" name="Rectangle 3"/>
          <p:cNvSpPr>
            <a:spLocks noGrp="1" noChangeArrowheads="1"/>
          </p:cNvSpPr>
          <p:nvPr>
            <p:ph idx="1"/>
          </p:nvPr>
        </p:nvSpPr>
        <p:spPr/>
        <p:txBody>
          <a:bodyPr/>
          <a:lstStyle/>
          <a:p>
            <a:pPr eaLnBrk="1" hangingPunct="1"/>
            <a:endParaRPr lang="en-US" smtClean="0"/>
          </a:p>
        </p:txBody>
      </p:sp>
      <p:pic>
        <p:nvPicPr>
          <p:cNvPr id="14340" name="Picture 5" descr="Patel_STEM_HT2"/>
          <p:cNvPicPr>
            <a:picLocks noChangeAspect="1" noChangeArrowheads="1"/>
          </p:cNvPicPr>
          <p:nvPr/>
        </p:nvPicPr>
        <p:blipFill>
          <a:blip r:embed="rId2"/>
          <a:srcRect/>
          <a:stretch>
            <a:fillRect/>
          </a:stretch>
        </p:blipFill>
        <p:spPr bwMode="auto">
          <a:xfrm>
            <a:off x="0" y="1219200"/>
            <a:ext cx="9144000" cy="5824538"/>
          </a:xfrm>
          <a:prstGeom prst="rect">
            <a:avLst/>
          </a:prstGeom>
          <a:noFill/>
          <a:ln w="9525">
            <a:noFill/>
            <a:miter lim="800000"/>
            <a:headEnd/>
            <a:tailEnd/>
          </a:ln>
        </p:spPr>
      </p:pic>
    </p:spTree>
    <p:extLst>
      <p:ext uri="{BB962C8B-B14F-4D97-AF65-F5344CB8AC3E}">
        <p14:creationId xmlns:p14="http://schemas.microsoft.com/office/powerpoint/2010/main" val="1343227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828800" y="2661917"/>
            <a:ext cx="5589996" cy="4196083"/>
          </a:xfrm>
          <a:prstGeom prst="rect">
            <a:avLst/>
          </a:prstGeom>
          <a:noFill/>
          <a:ln w="9525">
            <a:noFill/>
            <a:miter lim="800000"/>
            <a:headEnd/>
            <a:tailEnd/>
          </a:ln>
        </p:spPr>
      </p:pic>
      <p:sp>
        <p:nvSpPr>
          <p:cNvPr id="15363" name="TextBox 2"/>
          <p:cNvSpPr txBox="1">
            <a:spLocks noChangeArrowheads="1"/>
          </p:cNvSpPr>
          <p:nvPr/>
        </p:nvSpPr>
        <p:spPr bwMode="auto">
          <a:xfrm>
            <a:off x="990600" y="152400"/>
            <a:ext cx="7543800" cy="2308225"/>
          </a:xfrm>
          <a:prstGeom prst="rect">
            <a:avLst/>
          </a:prstGeom>
          <a:noFill/>
          <a:ln w="9525">
            <a:noFill/>
            <a:miter lim="800000"/>
            <a:headEnd/>
            <a:tailEnd/>
          </a:ln>
        </p:spPr>
        <p:txBody>
          <a:bodyPr>
            <a:spAutoFit/>
          </a:bodyPr>
          <a:lstStyle/>
          <a:p>
            <a:r>
              <a:rPr lang="en-US"/>
              <a:t>For more than 30 years, bone marrow stem cells have been used to treat cancer patients with conditions like leukemia and lymphoma. During chemotherapy, most of the leukemia cells are killed as are the bone marrow stem cells needed as a patient recovers. However, if stem cells are removed before chemotherapy, and then re-injected after treatment is completed, the stem cells in the bone marrow are able to produce large amounts of red and white blood cells, to keep the body healthy and to help fight infections.</a:t>
            </a:r>
          </a:p>
        </p:txBody>
      </p:sp>
    </p:spTree>
    <p:extLst>
      <p:ext uri="{BB962C8B-B14F-4D97-AF65-F5344CB8AC3E}">
        <p14:creationId xmlns:p14="http://schemas.microsoft.com/office/powerpoint/2010/main" val="711776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8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7482" y="99430"/>
            <a:ext cx="5697769" cy="369332"/>
          </a:xfrm>
          <a:prstGeom prst="rect">
            <a:avLst/>
          </a:prstGeom>
          <a:noFill/>
        </p:spPr>
        <p:txBody>
          <a:bodyPr wrap="square" rtlCol="0">
            <a:spAutoFit/>
          </a:bodyPr>
          <a:lstStyle/>
          <a:p>
            <a:pPr algn="ctr"/>
            <a:r>
              <a:rPr lang="en-US" dirty="0" smtClean="0"/>
              <a:t>Functions of Life in Unicellular Organisms</a:t>
            </a:r>
            <a:endParaRPr lang="en-US" dirty="0"/>
          </a:p>
        </p:txBody>
      </p:sp>
      <p:pic>
        <p:nvPicPr>
          <p:cNvPr id="5" name="Picture 4"/>
          <p:cNvPicPr>
            <a:picLocks noChangeAspect="1"/>
          </p:cNvPicPr>
          <p:nvPr/>
        </p:nvPicPr>
        <p:blipFill>
          <a:blip r:embed="rId2"/>
          <a:stretch>
            <a:fillRect/>
          </a:stretch>
        </p:blipFill>
        <p:spPr>
          <a:xfrm>
            <a:off x="1397000" y="653428"/>
            <a:ext cx="6350000" cy="2722304"/>
          </a:xfrm>
          <a:prstGeom prst="rect">
            <a:avLst/>
          </a:prstGeom>
        </p:spPr>
      </p:pic>
      <p:sp>
        <p:nvSpPr>
          <p:cNvPr id="6" name="TextBox 5"/>
          <p:cNvSpPr txBox="1"/>
          <p:nvPr/>
        </p:nvSpPr>
        <p:spPr>
          <a:xfrm>
            <a:off x="150381" y="3441680"/>
            <a:ext cx="8805643" cy="4247317"/>
          </a:xfrm>
          <a:prstGeom prst="rect">
            <a:avLst/>
          </a:prstGeom>
          <a:noFill/>
        </p:spPr>
        <p:txBody>
          <a:bodyPr wrap="square" rtlCol="0">
            <a:spAutoFit/>
          </a:bodyPr>
          <a:lstStyle/>
          <a:p>
            <a:r>
              <a:rPr lang="en-US" dirty="0" smtClean="0"/>
              <a:t>A unicellular organism such as the Amoeba needs to </a:t>
            </a:r>
            <a:r>
              <a:rPr lang="en-US" b="1" dirty="0" smtClean="0"/>
              <a:t>metabolize</a:t>
            </a:r>
            <a:r>
              <a:rPr lang="en-US" dirty="0" smtClean="0"/>
              <a:t> organic materials in order to make the chemicals needed to sustain life.</a:t>
            </a:r>
          </a:p>
          <a:p>
            <a:endParaRPr lang="en-US" dirty="0"/>
          </a:p>
          <a:p>
            <a:r>
              <a:rPr lang="en-US" dirty="0" smtClean="0"/>
              <a:t>It must be able to detect changes in its environment, so it can </a:t>
            </a:r>
            <a:r>
              <a:rPr lang="en-US" b="1" dirty="0" smtClean="0"/>
              <a:t>respond</a:t>
            </a:r>
            <a:r>
              <a:rPr lang="en-US" dirty="0" smtClean="0"/>
              <a:t> to conditions.</a:t>
            </a:r>
          </a:p>
          <a:p>
            <a:endParaRPr lang="en-US" dirty="0"/>
          </a:p>
          <a:p>
            <a:r>
              <a:rPr lang="en-US" dirty="0" smtClean="0"/>
              <a:t>It must also be able to control its internal environment (</a:t>
            </a:r>
            <a:r>
              <a:rPr lang="en-US" b="1" dirty="0" smtClean="0"/>
              <a:t>homeostasis</a:t>
            </a:r>
            <a:r>
              <a:rPr lang="en-US" dirty="0" smtClean="0"/>
              <a:t>).</a:t>
            </a:r>
          </a:p>
          <a:p>
            <a:endParaRPr lang="en-US" dirty="0"/>
          </a:p>
          <a:p>
            <a:r>
              <a:rPr lang="en-US" dirty="0" smtClean="0"/>
              <a:t>It must be able to obtain food, either make its own (photosynthesis) or ingested- </a:t>
            </a:r>
            <a:r>
              <a:rPr lang="en-US" b="1" dirty="0" smtClean="0"/>
              <a:t>nutrition</a:t>
            </a:r>
            <a:r>
              <a:rPr lang="en-US" dirty="0" smtClean="0"/>
              <a:t>.</a:t>
            </a:r>
          </a:p>
          <a:p>
            <a:endParaRPr lang="en-US" dirty="0"/>
          </a:p>
          <a:p>
            <a:r>
              <a:rPr lang="en-US" dirty="0" smtClean="0"/>
              <a:t>If the species is to survive it must then </a:t>
            </a:r>
            <a:r>
              <a:rPr lang="en-US" b="1" dirty="0" smtClean="0"/>
              <a:t>reproduce.</a:t>
            </a:r>
          </a:p>
          <a:p>
            <a:endParaRPr lang="en-US" dirty="0" smtClean="0"/>
          </a:p>
          <a:p>
            <a:endParaRPr lang="en-US" dirty="0"/>
          </a:p>
          <a:p>
            <a:endParaRPr lang="en-US" dirty="0"/>
          </a:p>
        </p:txBody>
      </p:sp>
    </p:spTree>
    <p:extLst>
      <p:ext uri="{BB962C8B-B14F-4D97-AF65-F5344CB8AC3E}">
        <p14:creationId xmlns:p14="http://schemas.microsoft.com/office/powerpoint/2010/main" val="113768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4115" y="1778000"/>
            <a:ext cx="4267200" cy="5080000"/>
          </a:xfrm>
          <a:prstGeom prst="rect">
            <a:avLst/>
          </a:prstGeom>
        </p:spPr>
      </p:pic>
      <p:sp>
        <p:nvSpPr>
          <p:cNvPr id="5" name="TextBox 4"/>
          <p:cNvSpPr txBox="1"/>
          <p:nvPr/>
        </p:nvSpPr>
        <p:spPr>
          <a:xfrm>
            <a:off x="116963" y="200539"/>
            <a:ext cx="6566637" cy="2585323"/>
          </a:xfrm>
          <a:prstGeom prst="rect">
            <a:avLst/>
          </a:prstGeom>
          <a:noFill/>
        </p:spPr>
        <p:txBody>
          <a:bodyPr wrap="square" rtlCol="0">
            <a:spAutoFit/>
          </a:bodyPr>
          <a:lstStyle/>
          <a:p>
            <a:r>
              <a:rPr lang="en-US" dirty="0" smtClean="0"/>
              <a:t>One the function carried out by all living organisms is reproduction</a:t>
            </a:r>
          </a:p>
          <a:p>
            <a:endParaRPr lang="en-US" dirty="0"/>
          </a:p>
          <a:p>
            <a:r>
              <a:rPr lang="en-US" dirty="0" smtClean="0"/>
              <a:t>Meaning, the first principle of the cell theory is that cells can only come from pre-existing cells.</a:t>
            </a:r>
          </a:p>
          <a:p>
            <a:endParaRPr lang="en-US" dirty="0"/>
          </a:p>
          <a:p>
            <a:r>
              <a:rPr lang="en-US" dirty="0" smtClean="0"/>
              <a:t>They cannot be created from non-living</a:t>
            </a:r>
          </a:p>
          <a:p>
            <a:r>
              <a:rPr lang="en-US" dirty="0"/>
              <a:t>m</a:t>
            </a:r>
            <a:r>
              <a:rPr lang="en-US" dirty="0" smtClean="0"/>
              <a:t>aterial.</a:t>
            </a:r>
          </a:p>
          <a:p>
            <a:endParaRPr lang="en-US" dirty="0"/>
          </a:p>
        </p:txBody>
      </p:sp>
    </p:spTree>
    <p:extLst>
      <p:ext uri="{BB962C8B-B14F-4D97-AF65-F5344CB8AC3E}">
        <p14:creationId xmlns:p14="http://schemas.microsoft.com/office/powerpoint/2010/main" val="3383190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7867"/>
          </a:xfrm>
        </p:spPr>
        <p:txBody>
          <a:bodyPr/>
          <a:lstStyle/>
          <a:p>
            <a:r>
              <a:rPr lang="en-US" dirty="0" smtClean="0"/>
              <a:t>Evidence for the Cell Theory</a:t>
            </a:r>
            <a:endParaRPr lang="en-US" dirty="0"/>
          </a:p>
        </p:txBody>
      </p:sp>
      <p:sp>
        <p:nvSpPr>
          <p:cNvPr id="3" name="Content Placeholder 2"/>
          <p:cNvSpPr>
            <a:spLocks noGrp="1"/>
          </p:cNvSpPr>
          <p:nvPr>
            <p:ph idx="1"/>
          </p:nvPr>
        </p:nvSpPr>
        <p:spPr>
          <a:xfrm>
            <a:off x="0" y="919135"/>
            <a:ext cx="4724400" cy="5710265"/>
          </a:xfrm>
        </p:spPr>
        <p:txBody>
          <a:bodyPr>
            <a:noAutofit/>
          </a:bodyPr>
          <a:lstStyle/>
          <a:p>
            <a:r>
              <a:rPr lang="en-US" sz="1600" dirty="0" smtClean="0"/>
              <a:t>Can’t be proven “true”</a:t>
            </a:r>
          </a:p>
          <a:p>
            <a:pPr lvl="1"/>
            <a:r>
              <a:rPr lang="en-US" sz="1600" dirty="0" smtClean="0"/>
              <a:t>Require us to examine every single cell….which is impossible!</a:t>
            </a:r>
          </a:p>
          <a:p>
            <a:pPr marL="342900" indent="-285750"/>
            <a:r>
              <a:rPr lang="en-PH" sz="1600" dirty="0" smtClean="0"/>
              <a:t>Evidence </a:t>
            </a:r>
            <a:r>
              <a:rPr lang="en-PH" sz="1600" dirty="0"/>
              <a:t>for the cell theory comes from observation and experimentation. When observed with a light microscope, every kind of cell - from every kind of organism </a:t>
            </a:r>
            <a:endParaRPr lang="en-US" sz="1600" dirty="0" smtClean="0"/>
          </a:p>
          <a:p>
            <a:pPr marL="342900" indent="-285750"/>
            <a:r>
              <a:rPr lang="en-US" sz="1600" dirty="0" smtClean="0"/>
              <a:t>Evidence comes form observations and experimentation.</a:t>
            </a:r>
          </a:p>
          <a:p>
            <a:pPr marL="342900" lvl="0" indent="-285750"/>
            <a:r>
              <a:rPr lang="en-PH" sz="1600" dirty="0"/>
              <a:t>The statement that all living cells come from pre-existing cells does not mean that life has always existed; biologists believe that self-replicating molecules gradually evolved into the earliest cells.</a:t>
            </a:r>
            <a:endParaRPr lang="en-US" sz="1600" dirty="0"/>
          </a:p>
          <a:p>
            <a:pPr marL="57150" indent="0">
              <a:buNone/>
            </a:pPr>
            <a:endParaRPr lang="en-US" sz="1600" dirty="0" smtClean="0"/>
          </a:p>
        </p:txBody>
      </p:sp>
      <p:pic>
        <p:nvPicPr>
          <p:cNvPr id="3074" name="Picture 2" descr="http://www.sciencephoto.com/image/98167/large/C0033941-Earth_under_Microscope-SPL.jpg"/>
          <p:cNvPicPr>
            <a:picLocks noChangeAspect="1" noChangeArrowheads="1"/>
          </p:cNvPicPr>
          <p:nvPr/>
        </p:nvPicPr>
        <p:blipFill>
          <a:blip r:embed="rId2"/>
          <a:srcRect/>
          <a:stretch>
            <a:fillRect/>
          </a:stretch>
        </p:blipFill>
        <p:spPr bwMode="auto">
          <a:xfrm>
            <a:off x="5580806" y="1078150"/>
            <a:ext cx="3563194" cy="5779850"/>
          </a:xfrm>
          <a:prstGeom prst="rect">
            <a:avLst/>
          </a:prstGeom>
          <a:noFill/>
        </p:spPr>
      </p:pic>
    </p:spTree>
    <p:extLst>
      <p:ext uri="{BB962C8B-B14F-4D97-AF65-F5344CB8AC3E}">
        <p14:creationId xmlns:p14="http://schemas.microsoft.com/office/powerpoint/2010/main" val="3238014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Onion Cell</a:t>
            </a:r>
            <a:endParaRPr lang="en-US" dirty="0"/>
          </a:p>
        </p:txBody>
      </p:sp>
      <p:sp>
        <p:nvSpPr>
          <p:cNvPr id="3" name="Content Placeholder 2"/>
          <p:cNvSpPr>
            <a:spLocks noGrp="1"/>
          </p:cNvSpPr>
          <p:nvPr>
            <p:ph idx="1"/>
          </p:nvPr>
        </p:nvSpPr>
        <p:spPr>
          <a:xfrm>
            <a:off x="457200" y="1066800"/>
            <a:ext cx="8229600" cy="4525963"/>
          </a:xfrm>
        </p:spPr>
        <p:txBody>
          <a:bodyPr/>
          <a:lstStyle/>
          <a:p>
            <a:pPr algn="ctr">
              <a:buNone/>
            </a:pPr>
            <a:r>
              <a:rPr lang="en-US" sz="2400" dirty="0" smtClean="0"/>
              <a:t>Onion Cell Stained with Iodine</a:t>
            </a:r>
            <a:endParaRPr lang="en-US" sz="2400" dirty="0"/>
          </a:p>
        </p:txBody>
      </p:sp>
      <p:pic>
        <p:nvPicPr>
          <p:cNvPr id="1026" name="Picture 2" descr="http://cccmkc.edu.hk/~sbj-biology/CERT%20BIO/The%20cell/Microscope/Cell_image/Onion%20epidermal%20cells.gif"/>
          <p:cNvPicPr>
            <a:picLocks noChangeAspect="1" noChangeArrowheads="1"/>
          </p:cNvPicPr>
          <p:nvPr/>
        </p:nvPicPr>
        <p:blipFill>
          <a:blip r:embed="rId2"/>
          <a:srcRect/>
          <a:stretch>
            <a:fillRect/>
          </a:stretch>
        </p:blipFill>
        <p:spPr bwMode="auto">
          <a:xfrm>
            <a:off x="2057400" y="1676400"/>
            <a:ext cx="5181600" cy="3276600"/>
          </a:xfrm>
          <a:prstGeom prst="rect">
            <a:avLst/>
          </a:prstGeom>
          <a:noFill/>
        </p:spPr>
      </p:pic>
      <p:sp>
        <p:nvSpPr>
          <p:cNvPr id="5" name="TextBox 4"/>
          <p:cNvSpPr txBox="1"/>
          <p:nvPr/>
        </p:nvSpPr>
        <p:spPr>
          <a:xfrm>
            <a:off x="5257800" y="4953000"/>
            <a:ext cx="2286000" cy="369332"/>
          </a:xfrm>
          <a:prstGeom prst="rect">
            <a:avLst/>
          </a:prstGeom>
          <a:noFill/>
        </p:spPr>
        <p:txBody>
          <a:bodyPr wrap="square" rtlCol="0">
            <a:spAutoFit/>
          </a:bodyPr>
          <a:lstStyle/>
          <a:p>
            <a:r>
              <a:rPr lang="en-US" dirty="0" smtClean="0"/>
              <a:t>x40  Magnification </a:t>
            </a:r>
            <a:endParaRPr lang="en-US" dirty="0"/>
          </a:p>
        </p:txBody>
      </p:sp>
      <p:sp>
        <p:nvSpPr>
          <p:cNvPr id="6" name="TextBox 5"/>
          <p:cNvSpPr txBox="1"/>
          <p:nvPr/>
        </p:nvSpPr>
        <p:spPr>
          <a:xfrm>
            <a:off x="533400" y="5715000"/>
            <a:ext cx="6400800" cy="400110"/>
          </a:xfrm>
          <a:prstGeom prst="rect">
            <a:avLst/>
          </a:prstGeom>
          <a:noFill/>
        </p:spPr>
        <p:txBody>
          <a:bodyPr wrap="square" rtlCol="0">
            <a:spAutoFit/>
          </a:bodyPr>
          <a:lstStyle/>
          <a:p>
            <a:r>
              <a:rPr lang="en-US" sz="2000" dirty="0" smtClean="0"/>
              <a:t>How big is an onion cell?</a:t>
            </a:r>
            <a:endParaRPr lang="en-US" sz="2000" dirty="0"/>
          </a:p>
        </p:txBody>
      </p:sp>
    </p:spTree>
    <p:extLst>
      <p:ext uri="{BB962C8B-B14F-4D97-AF65-F5344CB8AC3E}">
        <p14:creationId xmlns:p14="http://schemas.microsoft.com/office/powerpoint/2010/main" val="119203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2043" y="200539"/>
            <a:ext cx="4812192" cy="461665"/>
          </a:xfrm>
          <a:prstGeom prst="rect">
            <a:avLst/>
          </a:prstGeom>
          <a:noFill/>
        </p:spPr>
        <p:txBody>
          <a:bodyPr wrap="square" rtlCol="0">
            <a:spAutoFit/>
          </a:bodyPr>
          <a:lstStyle/>
          <a:p>
            <a:pPr algn="ctr"/>
            <a:r>
              <a:rPr lang="en-US" sz="2400" b="1" dirty="0" smtClean="0"/>
              <a:t>Cell Size</a:t>
            </a:r>
            <a:endParaRPr lang="en-US" sz="2400" b="1" dirty="0"/>
          </a:p>
        </p:txBody>
      </p:sp>
      <p:pic>
        <p:nvPicPr>
          <p:cNvPr id="3" name="Picture 2"/>
          <p:cNvPicPr>
            <a:picLocks noChangeAspect="1"/>
          </p:cNvPicPr>
          <p:nvPr/>
        </p:nvPicPr>
        <p:blipFill>
          <a:blip r:embed="rId2"/>
          <a:stretch>
            <a:fillRect/>
          </a:stretch>
        </p:blipFill>
        <p:spPr>
          <a:xfrm>
            <a:off x="0" y="846030"/>
            <a:ext cx="4544848" cy="3231587"/>
          </a:xfrm>
          <a:prstGeom prst="rect">
            <a:avLst/>
          </a:prstGeom>
        </p:spPr>
      </p:pic>
      <p:sp>
        <p:nvSpPr>
          <p:cNvPr id="4" name="TextBox 3"/>
          <p:cNvSpPr txBox="1"/>
          <p:nvPr/>
        </p:nvSpPr>
        <p:spPr>
          <a:xfrm>
            <a:off x="-27152" y="4272677"/>
            <a:ext cx="9144000" cy="2585323"/>
          </a:xfrm>
          <a:prstGeom prst="rect">
            <a:avLst/>
          </a:prstGeom>
          <a:noFill/>
        </p:spPr>
        <p:txBody>
          <a:bodyPr wrap="square" rtlCol="0">
            <a:spAutoFit/>
          </a:bodyPr>
          <a:lstStyle/>
          <a:p>
            <a:r>
              <a:rPr lang="en-US" dirty="0" smtClean="0"/>
              <a:t>One of the few cells that is large enough to be visible to the naked eye is the mature human ovum, which is about 150um.</a:t>
            </a:r>
          </a:p>
          <a:p>
            <a:endParaRPr lang="en-US" dirty="0"/>
          </a:p>
          <a:p>
            <a:r>
              <a:rPr lang="en-US" dirty="0" smtClean="0"/>
              <a:t>Most cells are much smaller, can only be seen using a microscope. Light microscopes can magnify up to 1000 times, but can only reveal large internal structures such as the nucleus.</a:t>
            </a:r>
          </a:p>
          <a:p>
            <a:endParaRPr lang="en-US" dirty="0"/>
          </a:p>
          <a:p>
            <a:r>
              <a:rPr lang="en-US" dirty="0" smtClean="0"/>
              <a:t>An electron microscope is needed to see smaller structures. It can magnify up to 500,00 times.</a:t>
            </a:r>
            <a:endParaRPr lang="en-US" dirty="0"/>
          </a:p>
        </p:txBody>
      </p:sp>
      <p:pic>
        <p:nvPicPr>
          <p:cNvPr id="5" name="Picture 4"/>
          <p:cNvPicPr>
            <a:picLocks noChangeAspect="1"/>
          </p:cNvPicPr>
          <p:nvPr/>
        </p:nvPicPr>
        <p:blipFill>
          <a:blip r:embed="rId3"/>
          <a:stretch>
            <a:fillRect/>
          </a:stretch>
        </p:blipFill>
        <p:spPr>
          <a:xfrm>
            <a:off x="5315508" y="402480"/>
            <a:ext cx="3237453" cy="4042790"/>
          </a:xfrm>
          <a:prstGeom prst="rect">
            <a:avLst/>
          </a:prstGeom>
        </p:spPr>
      </p:pic>
    </p:spTree>
    <p:extLst>
      <p:ext uri="{BB962C8B-B14F-4D97-AF65-F5344CB8AC3E}">
        <p14:creationId xmlns:p14="http://schemas.microsoft.com/office/powerpoint/2010/main" val="6631995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7714</TotalTime>
  <Words>2119</Words>
  <Application>Microsoft Office PowerPoint</Application>
  <PresentationFormat>On-screen Show (4:3)</PresentationFormat>
  <Paragraphs>320</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Breeze</vt:lpstr>
      <vt:lpstr>PowerPoint Presentation</vt:lpstr>
      <vt:lpstr>PowerPoint Presentation</vt:lpstr>
      <vt:lpstr>2.1.1. and 2.1.2. Cell Theory</vt:lpstr>
      <vt:lpstr>2.1.3: Unicellular Organisms</vt:lpstr>
      <vt:lpstr>PowerPoint Presentation</vt:lpstr>
      <vt:lpstr>PowerPoint Presentation</vt:lpstr>
      <vt:lpstr>Evidence for the Cell Theory</vt:lpstr>
      <vt:lpstr>Onion Cell</vt:lpstr>
      <vt:lpstr>PowerPoint Presentation</vt:lpstr>
      <vt:lpstr>PowerPoint Presentation</vt:lpstr>
      <vt:lpstr>PowerPoint Presentation</vt:lpstr>
      <vt:lpstr>Size Matters!</vt:lpstr>
      <vt:lpstr>Compare the relative sizes of molecules, cell membrane thickness, viruses, bacteria, organelles and cells, using the appropriate SI unit.</vt:lpstr>
      <vt:lpstr>PowerPoint Presentation</vt:lpstr>
      <vt:lpstr>PowerPoint Presentation</vt:lpstr>
      <vt:lpstr>PowerPoint Presentation</vt:lpstr>
      <vt:lpstr>PowerPoint Presentation</vt:lpstr>
      <vt:lpstr>2.1.4: Relative sizes</vt:lpstr>
      <vt:lpstr>PowerPoint Presentation</vt:lpstr>
      <vt:lpstr>How to Figure out Cell Size</vt:lpstr>
      <vt:lpstr>Calculating Field of View</vt:lpstr>
      <vt:lpstr>PowerPoint Presentation</vt:lpstr>
      <vt:lpstr>PowerPoint Presentation</vt:lpstr>
      <vt:lpstr>Surface Area to Volume Ratio</vt:lpstr>
      <vt:lpstr>Why are cells so small?</vt:lpstr>
      <vt:lpstr>PowerPoint Presentation</vt:lpstr>
      <vt:lpstr>Why is this important?</vt:lpstr>
      <vt:lpstr>PowerPoint Presentation</vt:lpstr>
      <vt:lpstr>Lets look at Surface areas and volumes………</vt:lpstr>
      <vt:lpstr>PowerPoint Presentation</vt:lpstr>
      <vt:lpstr> Assume that a volume of 1 needs 1 lot of material to sustain it….And an area of 1 can provide 1 lot of material: </vt:lpstr>
      <vt:lpstr>PowerPoint Presentation</vt:lpstr>
      <vt:lpstr>PowerPoint Presentation</vt:lpstr>
      <vt:lpstr>Can you think of some organisms that have to deal with this problem?</vt:lpstr>
      <vt:lpstr>2.1.6: Surface area:volume</vt:lpstr>
      <vt:lpstr>PowerPoint Presentation</vt:lpstr>
      <vt:lpstr>PowerPoint Presentation</vt:lpstr>
      <vt:lpstr>PowerPoint Presentation</vt:lpstr>
      <vt:lpstr>2.1.8: Multicellular Organisms</vt:lpstr>
      <vt:lpstr>2.1.9: Stem cells</vt:lpstr>
      <vt:lpstr>PowerPoint Presentation</vt:lpstr>
      <vt:lpstr>2.1.10: Therapeutic Stem Cells</vt:lpstr>
      <vt:lpstr>PowerPoint Presentation</vt:lpstr>
      <vt:lpstr>PowerPoint Presentation</vt:lpstr>
    </vt:vector>
  </TitlesOfParts>
  <Company>ISM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 ISM</dc:creator>
  <cp:lastModifiedBy>Jennifer Ferguson</cp:lastModifiedBy>
  <cp:revision>20</cp:revision>
  <dcterms:created xsi:type="dcterms:W3CDTF">2013-08-13T01:31:10Z</dcterms:created>
  <dcterms:modified xsi:type="dcterms:W3CDTF">2015-01-23T15:28:13Z</dcterms:modified>
</cp:coreProperties>
</file>