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8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5168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529975" y="400425"/>
            <a:ext cx="8891999" cy="169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4800"/>
              <a:t>Chapter 16 - Biotechnology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23650" y="1397325"/>
            <a:ext cx="7704649" cy="5937224"/>
          </a:xfrm>
          <a:prstGeom prst="rect">
            <a:avLst/>
          </a:prstGeom>
        </p:spPr>
      </p:pic>
      <p:sp>
        <p:nvSpPr>
          <p:cNvPr id="25" name="Shape 25"/>
          <p:cNvSpPr txBox="1"/>
          <p:nvPr/>
        </p:nvSpPr>
        <p:spPr>
          <a:xfrm>
            <a:off x="273850" y="6698050"/>
            <a:ext cx="5408999" cy="686399"/>
          </a:xfrm>
          <a:prstGeom prst="rect">
            <a:avLst/>
          </a:prstGeom>
          <a:solidFill>
            <a:srgbClr val="FFFFFF"/>
          </a:solidFill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causes these mice to glow in the dark. Normally, the gene is found in jellyfish.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7745575" cy="8205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ANALYSIS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56650" y="762000"/>
            <a:ext cx="4942400" cy="5905500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610300" y="2337150"/>
            <a:ext cx="3342900" cy="2949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sample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 with restriction enzymes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Apply to wells in gel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electricity</a:t>
            </a:r>
          </a:p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Fragments move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 274b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75" y="645575"/>
            <a:ext cx="10138824" cy="632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39325" y="507975"/>
            <a:ext cx="6604000" cy="654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0325" y="0"/>
            <a:ext cx="9059325" cy="7620000"/>
          </a:xfrm>
          <a:prstGeom prst="rect">
            <a:avLst/>
          </a:prstGeom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16.3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8000" y="762000"/>
            <a:ext cx="4487325" cy="6455825"/>
          </a:xfrm>
          <a:prstGeom prst="rect">
            <a:avLst/>
          </a:prstGeom>
        </p:spPr>
      </p:pic>
      <p:pic>
        <p:nvPicPr>
          <p:cNvPr id="106" name="Shape 1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11325" y="592650"/>
            <a:ext cx="2878649" cy="6381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17325" y="592650"/>
            <a:ext cx="2963325" cy="6424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39325" y="507975"/>
            <a:ext cx="7556500" cy="6656900"/>
          </a:xfrm>
          <a:prstGeom prst="rect">
            <a:avLst/>
          </a:prstGeom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5461349" cy="5665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Biotechnology Products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7400" y="0"/>
            <a:ext cx="9165149" cy="7620000"/>
          </a:xfrm>
          <a:prstGeom prst="rect">
            <a:avLst/>
          </a:prstGeom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16.5a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16.5b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21825" y="0"/>
            <a:ext cx="7916324" cy="762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25625" y="220475"/>
            <a:ext cx="4782249" cy="69890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Spider Goat!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40950" y="813150"/>
            <a:ext cx="8959125" cy="358426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goat that produces spider's web protein is about to revolutionize the materials industry. Stronger and more flexible than steel, spider silk offers a lightweight alternative to carbon fibre. </a:t>
            </a:r>
          </a:p>
          <a:p>
            <a:endParaRPr lang="en-US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now it has been impossible to produce "spider fibre" on a commercial scale. Unlike silk worms, spiders are too anti-social to farm successfully. </a:t>
            </a:r>
          </a:p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a Canadian company claims to be on the verge of producing unlimited quantities of spider silk - in goat's milk. </a:t>
            </a:r>
          </a:p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techniques similar to those used to produce Dolly the sheep, scientists at Nexia Biotechnologies in Quebec have bred goats with spider genes. (BBC)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01325" y="4318000"/>
            <a:ext cx="5164650" cy="31008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8507575" cy="9052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BIOETHICS S</a:t>
            </a:r>
            <a:r>
              <a:rPr lang="en-US" sz="4000">
                <a:solidFill>
                  <a:srgbClr val="000000"/>
                </a:solidFill>
              </a:rPr>
              <a:t>URVEY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02300" y="890475"/>
            <a:ext cx="10031699" cy="65778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 would use genetic engineering to remove a harmful gene from my unborn child, such as the gene that causes cystic fibrosis.</a:t>
            </a:r>
          </a:p>
          <a:p>
            <a:endParaRPr lang="en-US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                     1 ------ 2 ----- 3 ----- 4 ----- 5</a:t>
            </a:r>
            <a:br>
              <a:rPr lang="en-US" sz="3000"/>
            </a:br>
            <a:r>
              <a:rPr lang="en-US" sz="3000"/>
              <a:t>           definitely not --------------&gt; absolutely</a:t>
            </a:r>
          </a:p>
          <a:p>
            <a:endParaRPr lang="en-US" sz="3000"/>
          </a:p>
          <a:p>
            <a:pPr marL="0" marR="0" lvl="0" indent="0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 would use genetic engineering to remove an abnormal (but not necessarily harmful) gene from my unborn child; such as the gene that causes dwarfism.</a:t>
            </a:r>
          </a:p>
          <a:p>
            <a:pPr marL="0" marR="0" indent="0" algn="l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3000"/>
              <a:t>                 1 ------ 2 ----- 3 ----- 4 ----- 5</a:t>
            </a:r>
            <a:br>
              <a:rPr lang="en-US" sz="3000"/>
            </a:br>
            <a:r>
              <a:rPr lang="en-US" sz="3000"/>
              <a:t>           definitely not --------------&gt; absolutely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THERAPY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75" y="984250"/>
            <a:ext cx="10138824" cy="56514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7068250" cy="6512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We Clone Humans?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150" y="1015975"/>
            <a:ext cx="10138824" cy="63076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70000" y="1068900"/>
            <a:ext cx="4233324" cy="3069149"/>
          </a:xfrm>
          <a:prstGeom prst="rect">
            <a:avLst/>
          </a:prstGeom>
        </p:spPr>
      </p:pic>
      <p:pic>
        <p:nvPicPr>
          <p:cNvPr id="154" name="Shape 1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26650" y="4455575"/>
            <a:ext cx="4233324" cy="3164400"/>
          </a:xfrm>
          <a:prstGeom prst="rect">
            <a:avLst/>
          </a:prstGeom>
        </p:spPr>
      </p:pic>
      <p:pic>
        <p:nvPicPr>
          <p:cNvPr id="155" name="Shape 15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35500" y="4212150"/>
            <a:ext cx="1217075" cy="1047750"/>
          </a:xfrm>
          <a:prstGeom prst="rect">
            <a:avLst/>
          </a:prstGeom>
        </p:spPr>
      </p:pic>
      <p:sp>
        <p:nvSpPr>
          <p:cNvPr id="156" name="Shape 156"/>
          <p:cNvSpPr txBox="1"/>
          <p:nvPr/>
        </p:nvSpPr>
        <p:spPr>
          <a:xfrm>
            <a:off x="-236350" y="220475"/>
            <a:ext cx="7576249" cy="481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Dolly’s Clone  Human Clone?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000" y="1778000"/>
            <a:ext cx="9482649" cy="5334000"/>
          </a:xfrm>
          <a:prstGeom prst="rect">
            <a:avLst/>
          </a:prstGeom>
        </p:spPr>
      </p:pic>
      <p:sp>
        <p:nvSpPr>
          <p:cNvPr id="162" name="Shape 162"/>
          <p:cNvSpPr txBox="1"/>
          <p:nvPr/>
        </p:nvSpPr>
        <p:spPr>
          <a:xfrm>
            <a:off x="864300" y="220475"/>
            <a:ext cx="8084250" cy="829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Clone a Sheep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8650" y="253975"/>
            <a:ext cx="5334000" cy="3788824"/>
          </a:xfrm>
          <a:prstGeom prst="rect">
            <a:avLst/>
          </a:prstGeom>
        </p:spPr>
      </p:pic>
      <p:pic>
        <p:nvPicPr>
          <p:cNvPr id="168" name="Shape 16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88000" y="4063975"/>
            <a:ext cx="4339149" cy="3333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27537" y="220475"/>
            <a:ext cx="9722399" cy="7280400"/>
          </a:xfrm>
          <a:prstGeom prst="rect">
            <a:avLst/>
          </a:prstGeom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3. 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use genetic engineering to remove a gene that is not desirable, such as the gene that causes baldness. </a:t>
            </a:r>
          </a:p>
          <a:p>
            <a:endParaRPr lang="en-US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3000"/>
              <a:t>                </a:t>
            </a:r>
            <a:r>
              <a:rPr lang="en-US" sz="3000">
                <a:solidFill>
                  <a:srgbClr val="CC0000"/>
                </a:solidFill>
              </a:rPr>
              <a:t>1 ------ 2 ----- 3 ----- 4 ----- 5</a:t>
            </a:r>
            <a:br>
              <a:rPr lang="en-US" sz="3000">
                <a:solidFill>
                  <a:srgbClr val="CC0000"/>
                </a:solidFill>
              </a:rPr>
            </a:br>
            <a:r>
              <a:rPr lang="en-US" sz="3000">
                <a:solidFill>
                  <a:srgbClr val="CC0000"/>
                </a:solidFill>
              </a:rPr>
              <a:t>           definitely not --------------&gt; absolutely</a:t>
            </a:r>
          </a:p>
          <a:p>
            <a:endParaRPr lang="en-US" sz="3000">
              <a:solidFill>
                <a:srgbClr val="CC0000"/>
              </a:solidFill>
            </a:endParaRPr>
          </a:p>
          <a:p>
            <a:pPr marR="0" lvl="0" algn="l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3000"/>
              <a:t>4.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use genetic engineering to change a gene in my unborn child, such as their hair color or eye color. </a:t>
            </a:r>
          </a:p>
          <a:p>
            <a:endParaRPr lang="en-US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3000"/>
              <a:t>5.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use genetic engineering to add a gene to my child that is not human – such as a gene from another organism that could improve sight or running ability.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2825" y="1248825"/>
            <a:ext cx="9609650" cy="3905250"/>
          </a:xfrm>
          <a:prstGeom prst="rect">
            <a:avLst/>
          </a:prstGeom>
        </p:spPr>
      </p:pic>
      <p:sp>
        <p:nvSpPr>
          <p:cNvPr id="42" name="Shape 42"/>
          <p:cNvSpPr txBox="1"/>
          <p:nvPr/>
        </p:nvSpPr>
        <p:spPr>
          <a:xfrm>
            <a:off x="372175" y="1337025"/>
            <a:ext cx="9407150" cy="38032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 Technology / Transgenic</a:t>
            </a:r>
          </a:p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Sequencing </a:t>
            </a: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(Human Genome Project) </a:t>
            </a:r>
          </a:p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Cloning / Cloning </a:t>
            </a:r>
          </a:p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 Cell Research </a:t>
            </a:r>
          </a:p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Therapy </a:t>
            </a:r>
          </a:p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Fingerprinting </a:t>
            </a:r>
            <a:r>
              <a:rPr lang="en-US" sz="2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(and other Forensics applications) </a:t>
            </a:r>
          </a:p>
          <a:p>
            <a:endParaRPr lang="en-US" sz="2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440950" y="389800"/>
            <a:ext cx="6221574" cy="6864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45175" y="5270500"/>
            <a:ext cx="2434149" cy="23494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3325" y="1015975"/>
            <a:ext cx="3513650" cy="5291650"/>
          </a:xfrm>
          <a:prstGeom prst="rect">
            <a:avLst/>
          </a:prstGeom>
        </p:spPr>
      </p:pic>
      <p:sp>
        <p:nvSpPr>
          <p:cNvPr id="50" name="Shape 50"/>
          <p:cNvSpPr txBox="1"/>
          <p:nvPr/>
        </p:nvSpPr>
        <p:spPr>
          <a:xfrm>
            <a:off x="1033625" y="559150"/>
            <a:ext cx="8907299" cy="66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 TECHNOLOGY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303625" y="1998475"/>
            <a:ext cx="5798249" cy="11944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from different sources is combined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4373500" y="4057750"/>
            <a:ext cx="5105399" cy="2125200"/>
          </a:xfrm>
          <a:prstGeom prst="rect">
            <a:avLst/>
          </a:prstGeom>
          <a:solidFill>
            <a:schemeClr val="lt2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 Needed:</a:t>
            </a:r>
          </a:p>
          <a:p>
            <a:pPr marL="381000" marR="0" lvl="0" indent="-220133" algn="ctr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Vector (plasmid)</a:t>
            </a:r>
          </a:p>
          <a:p>
            <a:pPr marL="381000" marR="0" lvl="0" indent="-220133" algn="ctr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Restriction Enzyme</a:t>
            </a:r>
          </a:p>
          <a:p>
            <a:pPr marL="381000" marR="0" lvl="0" indent="-220133" algn="ctr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ligase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 268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75" y="296325"/>
            <a:ext cx="10138824" cy="7027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40950" y="2421800"/>
            <a:ext cx="4486499" cy="424979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*Can allow us to take a human gene and place it into bacteria. The bacteria can now produce human proteins (hormones, clotting factor, insulin..etc…)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80000" y="21150"/>
            <a:ext cx="4699000" cy="759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8761575" cy="6512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Polymerase Chain Reaction (PCR)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56300" y="1151800"/>
            <a:ext cx="9269574" cy="33587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Creates millions of copies of a gene (or segment of DNA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DNA Polymerase to copy segments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must be heated to separate strands.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AMPLIFICATION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75" y="1111225"/>
            <a:ext cx="10138824" cy="5397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Custom</PresentationFormat>
  <Paragraphs>62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Theme</vt:lpstr>
      <vt:lpstr>PowerPoint Presentation</vt:lpstr>
      <vt:lpstr>BIOETHICS SURVEY</vt:lpstr>
      <vt:lpstr>PowerPoint Presentation</vt:lpstr>
      <vt:lpstr>PowerPoint Presentation</vt:lpstr>
      <vt:lpstr>PowerPoint Presentation</vt:lpstr>
      <vt:lpstr>Pg 268</vt:lpstr>
      <vt:lpstr>RECOMBINANT DNA  *Can allow us to take a human gene and place it into bacteria. The bacteria can now produce human proteins (hormones, clotting factor, insulin..etc…)</vt:lpstr>
      <vt:lpstr>The Polymerase Chain Reaction (PCR)</vt:lpstr>
      <vt:lpstr>Polymerase Chain Reaction</vt:lpstr>
      <vt:lpstr>DNA ANALYSIS</vt:lpstr>
      <vt:lpstr>Pg 274b</vt:lpstr>
      <vt:lpstr>PowerPoint Presentation</vt:lpstr>
      <vt:lpstr>Figure 16.3</vt:lpstr>
      <vt:lpstr>PowerPoint Presentation</vt:lpstr>
      <vt:lpstr>PowerPoint Presentation</vt:lpstr>
      <vt:lpstr>Biotechnology Products</vt:lpstr>
      <vt:lpstr>Figure 16.5a</vt:lpstr>
      <vt:lpstr>Figure 16.5b</vt:lpstr>
      <vt:lpstr>Spider Goat!</vt:lpstr>
      <vt:lpstr>GENE THERAPY</vt:lpstr>
      <vt:lpstr>Can We Clone Humans?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Ferguson</dc:creator>
  <cp:lastModifiedBy>Jennifer Ferguson</cp:lastModifiedBy>
  <cp:revision>1</cp:revision>
  <dcterms:modified xsi:type="dcterms:W3CDTF">2017-07-10T17:36:50Z</dcterms:modified>
</cp:coreProperties>
</file>