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308" r:id="rId3"/>
    <p:sldId id="309" r:id="rId4"/>
    <p:sldId id="263" r:id="rId5"/>
    <p:sldId id="311" r:id="rId6"/>
    <p:sldId id="302" r:id="rId7"/>
    <p:sldId id="272" r:id="rId8"/>
    <p:sldId id="312" r:id="rId9"/>
    <p:sldId id="313" r:id="rId10"/>
    <p:sldId id="314" r:id="rId11"/>
    <p:sldId id="315" r:id="rId12"/>
    <p:sldId id="317" r:id="rId13"/>
    <p:sldId id="318" r:id="rId14"/>
    <p:sldId id="320" r:id="rId15"/>
    <p:sldId id="319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CCB0D"/>
    <a:srgbClr val="A6D70E"/>
    <a:srgbClr val="8DD705"/>
    <a:srgbClr val="86CB07"/>
    <a:srgbClr val="73BF08"/>
    <a:srgbClr val="6DB30A"/>
    <a:srgbClr val="B9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684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The inheritance of a trait over several generations can be shown in a pedigree.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Basic Patterns of Human Inheritance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05581"/>
              </p:ext>
            </p:extLst>
          </p:nvPr>
        </p:nvGraphicFramePr>
        <p:xfrm>
          <a:off x="477520" y="2877015"/>
          <a:ext cx="8229600" cy="280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871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67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0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Recessive Genetic Disorders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Galactosemia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Recessive genetic disorder characterized by the inability of the body to digest galactose.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Inability to digest milk products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Dominant Genetic Disorders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Huntington’s disease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Affects the nervous system, causing gradual loss of brain function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Occurs in 1 out of every 10,000 people in the US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Achondroplasia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Causes small body size and limbs that are comparatively short</a:t>
            </a:r>
            <a:endParaRPr lang="en-US" sz="1800" dirty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Caused by an abnormal gene that affects bone growth</a:t>
            </a:r>
            <a:endParaRPr lang="en-US" sz="18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Dominant Genetic Disorders in Humans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767557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concepts in motion interactive table from page 298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Pedigrees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pedigree</a:t>
            </a:r>
            <a:r>
              <a:rPr lang="en-US" sz="1800" dirty="0" smtClean="0">
                <a:latin typeface="Helvetica Light"/>
                <a:cs typeface="Helvetica Light"/>
              </a:rPr>
              <a:t> is a diagram that traces the inheritance of a particular trait through several generations.</a:t>
            </a:r>
            <a:endParaRPr lang="en-US" sz="18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9" descr="ch 11 im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72" y="2653722"/>
            <a:ext cx="7715756" cy="282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1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3758665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Analyzing Pedigrees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1200"/>
              </a:spcAft>
            </a:pPr>
            <a:r>
              <a:rPr lang="en-US" sz="1800" dirty="0" smtClean="0">
                <a:latin typeface="Helvetica Light"/>
                <a:cs typeface="Helvetica" pitchFamily="34" charset="0"/>
              </a:rPr>
              <a:t>Pedigrees can be used to examine both recessive and dominant genetic disorders.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latin typeface="Helvetica Light"/>
                <a:cs typeface="Helvetica" pitchFamily="34" charset="0"/>
              </a:rPr>
              <a:t>Information about an individual’s genotype can be inferred from the phenotype of his/her parents and offspring. 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138" y="1422083"/>
            <a:ext cx="35242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204486"/>
            <a:ext cx="49053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70520" y="1237417"/>
            <a:ext cx="212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ight"/>
              </a:rPr>
              <a:t>Recessive disorder</a:t>
            </a:r>
            <a:endParaRPr lang="en-US" dirty="0">
              <a:latin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6671" y="3835154"/>
            <a:ext cx="212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Light"/>
              </a:rPr>
              <a:t>Dominant disorder</a:t>
            </a:r>
            <a:endParaRPr 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22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Analyzing Pedigrees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Inferring Genotypes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Knowing physical traits can determine what genes an individual is most likely to have.</a:t>
            </a:r>
            <a:endParaRPr lang="en-US" sz="1800" dirty="0">
              <a:latin typeface="Helvetica Light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Predicting Disorders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Record keeping helps scientists use pedigree analysis to study inheritance patterns, determine phenotypes, and ascertain genotypes.</a:t>
            </a:r>
            <a:endParaRPr lang="en-US" sz="18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How can genetic patterns be analyzed to determine dominant or recessive inheritance patterns?</a:t>
            </a:r>
          </a:p>
          <a:p>
            <a:r>
              <a:rPr lang="en-US" sz="1800" dirty="0">
                <a:latin typeface="Helvetica Light"/>
              </a:rPr>
              <a:t>What are examples of dominant and recessive disorders?</a:t>
            </a:r>
          </a:p>
          <a:p>
            <a:r>
              <a:rPr lang="en-US" sz="1800" dirty="0">
                <a:latin typeface="Helvetica Light"/>
              </a:rPr>
              <a:t>How can human pedigrees be constructed from genetic information?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972804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carrier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pedigree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How can genetic patterns be analyzed to determine dominant or recessive inheritance patterns?</a:t>
            </a:r>
          </a:p>
          <a:p>
            <a:r>
              <a:rPr lang="en-US" sz="1800" dirty="0">
                <a:latin typeface="Helvetica Light"/>
              </a:rPr>
              <a:t>What are examples of dominant and recessive disorders?</a:t>
            </a:r>
          </a:p>
          <a:p>
            <a:r>
              <a:rPr lang="en-US" sz="1800" dirty="0">
                <a:latin typeface="Helvetica Light"/>
              </a:rPr>
              <a:t>How can human pedigrees be constructed from genetic information</a:t>
            </a:r>
            <a:r>
              <a:rPr lang="en-US" sz="2000" dirty="0">
                <a:latin typeface="Helvetica Light"/>
              </a:rPr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</a:rPr>
              <a:t>genes</a:t>
            </a:r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New</a:t>
            </a:r>
            <a:endParaRPr lang="en-US" sz="2000" i="1" dirty="0">
              <a:latin typeface="Helvetica Light"/>
              <a:cs typeface="Helvetica Light"/>
            </a:endParaRPr>
          </a:p>
          <a:p>
            <a:r>
              <a:rPr lang="en-US" sz="1800" dirty="0">
                <a:latin typeface="Helvetica Light"/>
              </a:rPr>
              <a:t>carrier</a:t>
            </a:r>
          </a:p>
          <a:p>
            <a:r>
              <a:rPr lang="en-US" sz="1800" dirty="0">
                <a:latin typeface="Helvetica Light"/>
              </a:rPr>
              <a:t>pedigree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Recessive Genetic Disorders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recessive trait is expressed when the individual is homozygous recessive for the trait.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Those with at least one dominant allele will not express the recessive disorder.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An individuals who is heterozygous for a recessive disorder is called 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carrier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Review of Terms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18174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interactive table from page 296 (Table</a:t>
                      </a:r>
                      <a:r>
                        <a:rPr lang="en-US" sz="1200" b="0" i="0" baseline="0" dirty="0" smtClean="0">
                          <a:latin typeface="Helvetica Light"/>
                          <a:cs typeface="Helvetica Light"/>
                        </a:rPr>
                        <a:t> 1)</a:t>
                      </a:r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0132" y="1073912"/>
            <a:ext cx="6814686" cy="631428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Recessive Genetic Disorders in Humans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43786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interactive table from page 297 (table 2)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Recessive Genetic Disorders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Cystic fibrosis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disorder that affects the mucous-producing glands, digestive enzymes, and sweat glands.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Chloride ions are not properly transported out of cells of a person with cystic fibrosis.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Cystic fibrosis causes mucus excretion that clogs ducts in the pancreas, interrupts digestion, and blocks respiratory pathways in the lungs.</a:t>
            </a:r>
            <a:endParaRPr lang="en-US" sz="18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Recessive Genetic Disorders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Albinism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Albinism is caused by altered genes, resulting in the absence of the skin pigment melanin in hair and eyes.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Individuals with albinism have very pale skin, white hair, and pink irises.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1"/>
            <a:ext cx="8229600" cy="3825749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Recessive Genetic Disorders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Tay-Sachs </a:t>
            </a:r>
            <a:r>
              <a:rPr lang="en-US" sz="2200" dirty="0">
                <a:latin typeface="Helvetica"/>
                <a:cs typeface="Helvetica"/>
              </a:rPr>
              <a:t>d</a:t>
            </a:r>
            <a:r>
              <a:rPr lang="en-US" sz="2200" dirty="0" smtClean="0">
                <a:latin typeface="Helvetica"/>
                <a:cs typeface="Helvetica"/>
              </a:rPr>
              <a:t>isease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Caused by the absence of the enzymes responsible for breaking down fatty acids called gangliosides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Gangliosides accumulate in the brain, inflating brain nerve cells and causing mental deterioration.</a:t>
            </a:r>
            <a:endParaRPr lang="en-US" sz="1800" dirty="0">
              <a:latin typeface="Helvetica Light"/>
            </a:endParaRPr>
          </a:p>
          <a:p>
            <a:pPr>
              <a:spcAft>
                <a:spcPts val="1200"/>
              </a:spcAft>
            </a:pPr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Basic Patterns of Human Inheritance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660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Section 1:  Basic Patterns of Human Inheritance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103</cp:revision>
  <cp:lastPrinted>2013-07-12T13:26:11Z</cp:lastPrinted>
  <dcterms:created xsi:type="dcterms:W3CDTF">2013-07-09T14:24:31Z</dcterms:created>
  <dcterms:modified xsi:type="dcterms:W3CDTF">2015-03-02T23:04:34Z</dcterms:modified>
</cp:coreProperties>
</file>