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26" r:id="rId2"/>
    <p:sldId id="330" r:id="rId3"/>
    <p:sldId id="333" r:id="rId4"/>
    <p:sldId id="335" r:id="rId5"/>
    <p:sldId id="336" r:id="rId6"/>
    <p:sldId id="337" r:id="rId7"/>
    <p:sldId id="341" r:id="rId8"/>
    <p:sldId id="342" r:id="rId9"/>
    <p:sldId id="344" r:id="rId10"/>
    <p:sldId id="343" r:id="rId11"/>
    <p:sldId id="339" r:id="rId12"/>
    <p:sldId id="345" r:id="rId13"/>
    <p:sldId id="346" r:id="rId14"/>
    <p:sldId id="33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00"/>
    <a:srgbClr val="B00000"/>
    <a:srgbClr val="B90000"/>
    <a:srgbClr val="9CCB0D"/>
    <a:srgbClr val="A6D70E"/>
    <a:srgbClr val="8DD705"/>
    <a:srgbClr val="86CB07"/>
    <a:srgbClr val="73BF08"/>
    <a:srgbClr val="6DB30A"/>
    <a:srgbClr val="A3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1044" y="1218"/>
      </p:cViewPr>
      <p:guideLst>
        <p:guide orient="horz" pos="2160"/>
        <p:guide pos="28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6683"/>
            <a:ext cx="8229600" cy="3586417"/>
          </a:xfrm>
        </p:spPr>
        <p:txBody>
          <a:bodyPr lIns="0" tIns="0"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Helvetica Light"/>
              </a:rPr>
              <a:t>Chemical reactions allow living things to grow, develop, reproduce, and adapt.</a:t>
            </a:r>
          </a:p>
          <a:p>
            <a:pPr marL="0" indent="0">
              <a:buNone/>
            </a:pPr>
            <a:r>
              <a:rPr lang="en-US" sz="2200" dirty="0" smtClean="0">
                <a:latin typeface="Helvetica Light"/>
              </a:rPr>
              <a:t> </a:t>
            </a:r>
            <a:endParaRPr lang="en-US" sz="2200" dirty="0">
              <a:latin typeface="Helvetica Ligh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520" y="1121219"/>
            <a:ext cx="8238938" cy="364205"/>
          </a:xfrm>
        </p:spPr>
        <p:txBody>
          <a:bodyPr lIns="0" tIns="0" rIns="0" bIns="0" anchor="t" anchorCtr="0">
            <a:noAutofit/>
          </a:bodyPr>
          <a:lstStyle/>
          <a:p>
            <a:pPr algn="l"/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2:  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Chemical Reactions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20" y="1771459"/>
            <a:ext cx="1962912" cy="310896"/>
          </a:xfrm>
          <a:prstGeom prst="rect">
            <a:avLst/>
          </a:prstGeom>
        </p:spPr>
      </p:pic>
      <p:pic>
        <p:nvPicPr>
          <p:cNvPr id="6" name="Picture 5" descr="MHE-red-rgb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62" y="5833533"/>
            <a:ext cx="550334" cy="5503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510554"/>
              </p:ext>
            </p:extLst>
          </p:nvPr>
        </p:nvGraphicFramePr>
        <p:xfrm>
          <a:off x="477520" y="2997201"/>
          <a:ext cx="8229600" cy="2679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19765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K</a:t>
                      </a:r>
                    </a:p>
                    <a:p>
                      <a:pPr algn="ctr"/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Know</a:t>
                      </a:r>
                      <a:endParaRPr lang="en-US" sz="1200" b="0" i="1" dirty="0">
                        <a:solidFill>
                          <a:schemeClr val="tx1"/>
                        </a:solidFill>
                        <a:latin typeface="Helvetica Light"/>
                        <a:cs typeface="Helvetica Light"/>
                      </a:endParaRP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W</a:t>
                      </a:r>
                    </a:p>
                    <a:p>
                      <a:pPr algn="ctr"/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Want to Find Out</a:t>
                      </a: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</a:t>
                      </a:r>
                    </a:p>
                    <a:p>
                      <a:pPr algn="ctr"/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Learned</a:t>
                      </a: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01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14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Chemical Reactions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335330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Enzymes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Special proteins called </a:t>
            </a:r>
            <a:r>
              <a:rPr lang="en-US" sz="1800" dirty="0" smtClean="0">
                <a:solidFill>
                  <a:srgbClr val="9A0000"/>
                </a:solidFill>
                <a:latin typeface="Helvetica Light"/>
                <a:cs typeface="Helvetica Light"/>
              </a:rPr>
              <a:t>enzymes</a:t>
            </a:r>
            <a:r>
              <a:rPr lang="en-US" sz="1800" dirty="0" smtClean="0">
                <a:latin typeface="Helvetica Light"/>
                <a:cs typeface="Helvetica Light"/>
              </a:rPr>
              <a:t> are the biological catalysts that speed up the rate of chemical reactions in biological processes.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Most enzymes are specific to one reaction.</a:t>
            </a:r>
            <a:endParaRPr lang="en-US" sz="18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5" y="3014569"/>
            <a:ext cx="2838450" cy="2698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335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09118" y="1073912"/>
            <a:ext cx="8067126" cy="631428"/>
          </a:xfrm>
        </p:spPr>
        <p:txBody>
          <a:bodyPr lIns="0" tIns="0"/>
          <a:lstStyle/>
          <a:p>
            <a:pPr marL="0" indent="0">
              <a:buNone/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Enzyme-catalyzed reaction</a:t>
            </a:r>
            <a:endParaRPr lang="en-US" sz="2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024755"/>
              </p:ext>
            </p:extLst>
          </p:nvPr>
        </p:nvGraphicFramePr>
        <p:xfrm>
          <a:off x="509118" y="1603736"/>
          <a:ext cx="8067126" cy="442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7126"/>
              </a:tblGrid>
              <a:tr h="460429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Virtual Lab</a:t>
                      </a:r>
                      <a:endParaRPr lang="en-US" b="0" i="1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457200"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5791"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b="0" i="0" dirty="0" smtClean="0">
                        <a:latin typeface="Helvetica Light"/>
                        <a:cs typeface="Helvetica Light"/>
                      </a:endParaRPr>
                    </a:p>
                    <a:p>
                      <a:endParaRPr lang="en-US" sz="1200" dirty="0" smtClean="0"/>
                    </a:p>
                    <a:p>
                      <a:pPr algn="ctr"/>
                      <a:r>
                        <a:rPr lang="en-US" sz="2000" b="1" i="0" dirty="0" smtClean="0">
                          <a:latin typeface="Helvetica"/>
                          <a:cs typeface="Helvetica"/>
                        </a:rPr>
                        <a:t>FPO</a:t>
                      </a:r>
                    </a:p>
                    <a:p>
                      <a:endParaRPr lang="en-US" sz="1200" dirty="0" smtClean="0"/>
                    </a:p>
                    <a:p>
                      <a:pPr algn="ctr"/>
                      <a:r>
                        <a:rPr lang="en-US" sz="1200" b="0" i="0" dirty="0" smtClean="0">
                          <a:latin typeface="Helvetica Light"/>
                          <a:cs typeface="Helvetica Light"/>
                        </a:rPr>
                        <a:t>Add link to virtual lab from page 158 here.</a:t>
                      </a:r>
                      <a:endParaRPr lang="en-US" sz="1200" b="0" i="0" dirty="0">
                        <a:latin typeface="Helvetica Light"/>
                        <a:cs typeface="Helvetica Light"/>
                      </a:endParaRPr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1527536"/>
            <a:ext cx="533400" cy="4318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Atoms, Elements, and Compounds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80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09118" y="1073912"/>
            <a:ext cx="8067126" cy="631428"/>
          </a:xfrm>
        </p:spPr>
        <p:txBody>
          <a:bodyPr lIns="0" tIns="0"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Does Temperature Affect an Enzyme Reaction?</a:t>
            </a:r>
            <a:endParaRPr lang="en-US" sz="2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443791"/>
              </p:ext>
            </p:extLst>
          </p:nvPr>
        </p:nvGraphicFramePr>
        <p:xfrm>
          <a:off x="509118" y="1603736"/>
          <a:ext cx="8067126" cy="442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7126"/>
              </a:tblGrid>
              <a:tr h="460429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Video Lab</a:t>
                      </a:r>
                      <a:endParaRPr lang="en-US" b="0" i="1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457200"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5791"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b="0" i="0" dirty="0" smtClean="0">
                        <a:latin typeface="Helvetica Light"/>
                        <a:cs typeface="Helvetica Light"/>
                      </a:endParaRPr>
                    </a:p>
                    <a:p>
                      <a:endParaRPr lang="en-US" sz="1200" dirty="0" smtClean="0"/>
                    </a:p>
                    <a:p>
                      <a:pPr algn="ctr"/>
                      <a:r>
                        <a:rPr lang="en-US" sz="2000" b="1" i="0" dirty="0" smtClean="0">
                          <a:latin typeface="Helvetica"/>
                          <a:cs typeface="Helvetica"/>
                        </a:rPr>
                        <a:t>FPO</a:t>
                      </a:r>
                    </a:p>
                    <a:p>
                      <a:endParaRPr lang="en-US" sz="1200" dirty="0" smtClean="0"/>
                    </a:p>
                    <a:p>
                      <a:pPr algn="ctr"/>
                      <a:r>
                        <a:rPr lang="en-US" sz="1200" b="0" i="0" dirty="0" smtClean="0">
                          <a:latin typeface="Helvetica Light"/>
                          <a:cs typeface="Helvetica Light"/>
                        </a:rPr>
                        <a:t>Add link to video lab from page 158 here.</a:t>
                      </a:r>
                      <a:endParaRPr lang="en-US" sz="1200" b="0" i="0" dirty="0">
                        <a:latin typeface="Helvetica Light"/>
                        <a:cs typeface="Helvetica Light"/>
                      </a:endParaRPr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1527536"/>
            <a:ext cx="533400" cy="4318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Atoms, Elements, and Compounds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88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Chemical Reactions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335330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Enzymes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The reactants that bind to an enzyme are called </a:t>
            </a:r>
            <a:r>
              <a:rPr lang="en-US" sz="1800" dirty="0" smtClean="0">
                <a:solidFill>
                  <a:srgbClr val="9A0000"/>
                </a:solidFill>
                <a:latin typeface="Helvetica Light"/>
                <a:cs typeface="Helvetica Light"/>
              </a:rPr>
              <a:t>substrates</a:t>
            </a:r>
            <a:r>
              <a:rPr lang="en-US" sz="1800" dirty="0" smtClean="0">
                <a:latin typeface="Helvetica Light"/>
                <a:cs typeface="Helvetica Light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The specific location where a substrate binds on an enzyme is called the </a:t>
            </a:r>
            <a:r>
              <a:rPr lang="en-US" sz="1800" dirty="0" smtClean="0">
                <a:solidFill>
                  <a:srgbClr val="9A0000"/>
                </a:solidFill>
                <a:latin typeface="Helvetica Light"/>
                <a:cs typeface="Helvetica Light"/>
              </a:rPr>
              <a:t>active site</a:t>
            </a:r>
            <a:r>
              <a:rPr lang="en-US" sz="1800" dirty="0" smtClean="0">
                <a:latin typeface="Helvetica Light"/>
                <a:cs typeface="Helvetica Light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Factors such as pH, temperature, and other substances affect enzyme activity.</a:t>
            </a:r>
            <a:endParaRPr lang="en-US" sz="18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62" y="3509963"/>
            <a:ext cx="490537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141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Chemical Reactions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3202832"/>
          </a:xfrm>
        </p:spPr>
        <p:txBody>
          <a:bodyPr lIns="0" tIns="0" rIns="0" bIns="0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9CCB0D"/>
                </a:solidFill>
                <a:latin typeface="Helvetica"/>
                <a:cs typeface="Helvetica"/>
              </a:rPr>
              <a:t>Review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solidFill>
                  <a:srgbClr val="000000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1800" dirty="0">
                <a:latin typeface="Helvetica Light"/>
              </a:rPr>
              <a:t>What are the parts of a chemical reaction?</a:t>
            </a:r>
          </a:p>
          <a:p>
            <a:r>
              <a:rPr lang="en-US" sz="1800" dirty="0">
                <a:latin typeface="Helvetica Light"/>
              </a:rPr>
              <a:t>How can energy changes be related to chemical reactions?</a:t>
            </a:r>
          </a:p>
          <a:p>
            <a:r>
              <a:rPr lang="en-US" sz="1800" dirty="0">
                <a:latin typeface="Helvetica Light"/>
              </a:rPr>
              <a:t>What is the importance of enzymes in living organisms?</a:t>
            </a: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2200" b="1" dirty="0" smtClean="0">
                <a:solidFill>
                  <a:srgbClr val="000000"/>
                </a:solidFill>
                <a:latin typeface="Helvetica"/>
                <a:cs typeface="Helvetica"/>
              </a:rPr>
              <a:t>Vocabulary</a:t>
            </a: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3706724"/>
            <a:ext cx="2735533" cy="8309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chemical reaction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reactant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product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54625" y="3711186"/>
            <a:ext cx="2646735" cy="8309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activation energy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catalyst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Helvetica Light"/>
              </a:rPr>
              <a:t>enzyme</a:t>
            </a:r>
            <a:endParaRPr lang="en-US" dirty="0">
              <a:latin typeface="Helvetica Ligh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938661" y="3718623"/>
            <a:ext cx="273553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Helvetica Light"/>
              </a:rPr>
              <a:t>substrate</a:t>
            </a:r>
            <a:endParaRPr lang="en-US" dirty="0">
              <a:latin typeface="Helvetica Ligh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active site</a:t>
            </a:r>
          </a:p>
        </p:txBody>
      </p:sp>
    </p:spTree>
    <p:extLst>
      <p:ext uri="{BB962C8B-B14F-4D97-AF65-F5344CB8AC3E}">
        <p14:creationId xmlns:p14="http://schemas.microsoft.com/office/powerpoint/2010/main" val="88916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9CCB0D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1800" dirty="0">
                <a:latin typeface="Helvetica Light"/>
              </a:rPr>
              <a:t>What are the parts of a chemical reaction?</a:t>
            </a:r>
          </a:p>
          <a:p>
            <a:r>
              <a:rPr lang="en-US" sz="1800" dirty="0">
                <a:latin typeface="Helvetica Light"/>
              </a:rPr>
              <a:t>How can energy changes be related to chemical reactions?</a:t>
            </a:r>
          </a:p>
          <a:p>
            <a:r>
              <a:rPr lang="en-US" sz="1800" dirty="0">
                <a:latin typeface="Helvetica Light"/>
              </a:rPr>
              <a:t>What is the importance of enzymes in living organisms?</a:t>
            </a: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Chemical Reactions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48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75434"/>
            <a:ext cx="4108963" cy="4771996"/>
          </a:xfrm>
        </p:spPr>
        <p:txBody>
          <a:bodyPr lIns="0" tIns="0" numCol="1"/>
          <a:lstStyle/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Review</a:t>
            </a:r>
          </a:p>
          <a:p>
            <a:pPr>
              <a:spcAft>
                <a:spcPts val="1200"/>
              </a:spcAft>
            </a:pPr>
            <a:r>
              <a:rPr lang="en-US" sz="2000" dirty="0" smtClean="0">
                <a:latin typeface="Helvetica Light"/>
              </a:rPr>
              <a:t>process</a:t>
            </a:r>
            <a:endParaRPr lang="en-US" sz="2000" dirty="0">
              <a:latin typeface="Helvetica Ligh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66163" y="1683901"/>
            <a:ext cx="4132619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New </a:t>
            </a:r>
          </a:p>
          <a:p>
            <a:r>
              <a:rPr lang="en-US" sz="1800" dirty="0">
                <a:latin typeface="Helvetica Light"/>
              </a:rPr>
              <a:t>chemical reaction</a:t>
            </a:r>
          </a:p>
          <a:p>
            <a:r>
              <a:rPr lang="en-US" sz="1800" dirty="0">
                <a:latin typeface="Helvetica Light"/>
              </a:rPr>
              <a:t>reactant</a:t>
            </a:r>
          </a:p>
          <a:p>
            <a:r>
              <a:rPr lang="en-US" sz="1800" dirty="0" smtClean="0">
                <a:latin typeface="Helvetica Light"/>
              </a:rPr>
              <a:t>product</a:t>
            </a:r>
            <a:endParaRPr lang="en-US" sz="1800" b="1" dirty="0">
              <a:latin typeface="Helvetica"/>
              <a:cs typeface="Helvetica"/>
            </a:endParaRPr>
          </a:p>
          <a:p>
            <a:pPr>
              <a:spcAft>
                <a:spcPts val="300"/>
              </a:spcAft>
            </a:pPr>
            <a:r>
              <a:rPr lang="en-US" sz="1800" dirty="0" smtClean="0">
                <a:latin typeface="Helvetica Light"/>
              </a:rPr>
              <a:t>activation </a:t>
            </a:r>
            <a:r>
              <a:rPr lang="en-US" sz="1800" dirty="0">
                <a:latin typeface="Helvetica Light"/>
              </a:rPr>
              <a:t>energy</a:t>
            </a:r>
          </a:p>
          <a:p>
            <a:r>
              <a:rPr lang="fr-FR" sz="1800" dirty="0" smtClean="0">
                <a:latin typeface="Helvetica Light"/>
              </a:rPr>
              <a:t>catalyst</a:t>
            </a:r>
            <a:endParaRPr lang="fr-FR" sz="1800" dirty="0">
              <a:latin typeface="Helvetica Light"/>
            </a:endParaRPr>
          </a:p>
          <a:p>
            <a:r>
              <a:rPr lang="fr-FR" sz="1800" dirty="0">
                <a:latin typeface="Helvetica Light"/>
              </a:rPr>
              <a:t>enzyme</a:t>
            </a:r>
          </a:p>
          <a:p>
            <a:r>
              <a:rPr lang="fr-FR" sz="1800" dirty="0">
                <a:latin typeface="Helvetica Light"/>
              </a:rPr>
              <a:t>substrate</a:t>
            </a:r>
          </a:p>
          <a:p>
            <a:r>
              <a:rPr lang="fr-FR" sz="1800" dirty="0">
                <a:latin typeface="Helvetica Light"/>
              </a:rPr>
              <a:t>active site</a:t>
            </a:r>
          </a:p>
          <a:p>
            <a:pPr marL="0" indent="0">
              <a:buNone/>
            </a:pPr>
            <a:endParaRPr lang="en-US" sz="20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Chemical Reactions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125329"/>
            <a:ext cx="8229600" cy="5162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00"/>
              </a:spcAft>
              <a:buFont typeface="Arial"/>
              <a:buNone/>
            </a:pPr>
            <a:r>
              <a:rPr lang="en-US" sz="2800" b="1" dirty="0" smtClean="0">
                <a:solidFill>
                  <a:srgbClr val="9CCB0D"/>
                </a:solidFill>
                <a:latin typeface="Helvetica"/>
                <a:cs typeface="Helvetica"/>
              </a:rPr>
              <a:t>Vocabulary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13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Chemical Reactions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4707764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Reactants and Products</a:t>
            </a:r>
            <a:r>
              <a:rPr lang="en-US" sz="2200" b="1" dirty="0" smtClean="0">
                <a:latin typeface="Helvetica"/>
                <a:cs typeface="Helvetica"/>
              </a:rPr>
              <a:t>	</a:t>
            </a:r>
            <a:endParaRPr lang="en-US" sz="2200" b="1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A </a:t>
            </a:r>
            <a:r>
              <a:rPr lang="en-US" sz="1800" dirty="0" smtClean="0">
                <a:solidFill>
                  <a:srgbClr val="9A0000"/>
                </a:solidFill>
                <a:latin typeface="Helvetica Light"/>
                <a:cs typeface="Helvetica Light"/>
              </a:rPr>
              <a:t>chemical reaction </a:t>
            </a:r>
            <a:r>
              <a:rPr lang="en-US" sz="1800" dirty="0" smtClean="0">
                <a:latin typeface="Helvetica Light"/>
                <a:cs typeface="Helvetica Light"/>
              </a:rPr>
              <a:t>is the process by which atoms or groups of atoms in substances are reorganized into different substances.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Chemical bonds are broken or formed during a chemical reaction.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  <a:cs typeface="Helvetica Light"/>
              </a:rPr>
              <a:t>C</a:t>
            </a:r>
            <a:r>
              <a:rPr lang="en-US" sz="1800" dirty="0" smtClean="0">
                <a:latin typeface="Helvetica Light"/>
                <a:cs typeface="Helvetica Light"/>
              </a:rPr>
              <a:t>lues that a chemical reaction has taken place: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 Light"/>
                <a:cs typeface="Helvetica Light"/>
              </a:rPr>
              <a:t>production of heat or light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 Light"/>
                <a:cs typeface="Helvetica Light"/>
              </a:rPr>
              <a:t>formation of a new gas, liquid, or solid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 Light"/>
                <a:cs typeface="Helvetica Light"/>
              </a:rPr>
              <a:t>Substances can also undergo physical changes, which change the appearance but not the composition.</a:t>
            </a:r>
            <a:endParaRPr lang="en-US" sz="18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60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Chemical Reactions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0"/>
            <a:ext cx="8229600" cy="448868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Reactants and Products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latin typeface="Helvetica"/>
                <a:cs typeface="Helvetica"/>
              </a:rPr>
              <a:t>Chemical equations	</a:t>
            </a:r>
            <a:endParaRPr lang="en-US" sz="2200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In written chemical equations, chemical formulas describe the substances in the reaction and arrows indicate the process of change.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sz="1800" dirty="0" smtClean="0">
                <a:solidFill>
                  <a:srgbClr val="A30000"/>
                </a:solidFill>
                <a:latin typeface="Helvetica Light"/>
                <a:cs typeface="Helvetica Light"/>
              </a:rPr>
              <a:t>Reactants</a:t>
            </a:r>
            <a:r>
              <a:rPr lang="en-US" sz="1800" dirty="0" smtClean="0">
                <a:latin typeface="Helvetica Light"/>
                <a:cs typeface="Helvetica Light"/>
              </a:rPr>
              <a:t> are the starting substances, on the left side of the arrow.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sz="1800" dirty="0" smtClean="0">
                <a:solidFill>
                  <a:srgbClr val="A30000"/>
                </a:solidFill>
                <a:latin typeface="Helvetica Light"/>
                <a:cs typeface="Helvetica Light"/>
              </a:rPr>
              <a:t>Products</a:t>
            </a:r>
            <a:r>
              <a:rPr lang="en-US" sz="1800" dirty="0" smtClean="0">
                <a:latin typeface="Helvetica Light"/>
                <a:cs typeface="Helvetica Light"/>
              </a:rPr>
              <a:t> are the substances formed during the reaction, on the right side of the arrow.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endParaRPr lang="en-US" sz="1800" dirty="0" smtClean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endParaRPr lang="en-US" sz="18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endParaRPr lang="en-US" sz="1800" dirty="0" smtClean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sz="1800" dirty="0" smtClean="0">
                <a:latin typeface="Helvetica Light"/>
                <a:cs typeface="Helvetica Light"/>
              </a:rPr>
              <a:t>The arrow can be read as “yields” or “react to form.”</a:t>
            </a:r>
            <a:endParaRPr lang="en-US" sz="18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6" name="Picture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201" y="3980323"/>
            <a:ext cx="4826000" cy="565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23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Chemical Reactions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335330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Reactants and Products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Chemical equations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Balanced equations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 Light"/>
                <a:cs typeface="Helvetica Light"/>
              </a:rPr>
              <a:t>In chemical reactions, matter cannot be created or destroyed.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 Light"/>
                <a:cs typeface="Helvetica Light"/>
              </a:rPr>
              <a:t>All chemical equations must show this balance of mass.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 Light"/>
                <a:cs typeface="Helvetica Light"/>
              </a:rPr>
              <a:t>The number of atoms of each elements on the reactant side must equal the number of atoms of the same element on the product side.</a:t>
            </a:r>
            <a:endParaRPr lang="en-US" sz="18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38275" y="4410075"/>
            <a:ext cx="6010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</a:t>
            </a:r>
            <a:r>
              <a:rPr lang="en-US" sz="3200" baseline="-25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6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H</a:t>
            </a:r>
            <a:r>
              <a:rPr lang="en-US" sz="3200" baseline="-25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12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</a:t>
            </a:r>
            <a:r>
              <a:rPr lang="en-US" sz="3200" baseline="-25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6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+ 6O</a:t>
            </a:r>
            <a:r>
              <a:rPr lang="en-US" sz="3200" baseline="-25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2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 6CO</a:t>
            </a:r>
            <a:r>
              <a:rPr lang="en-US" sz="3200" baseline="-25000" dirty="0" smtClean="0"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2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 + 6H</a:t>
            </a:r>
            <a:r>
              <a:rPr lang="en-US" sz="3200" baseline="-25000" dirty="0" smtClean="0"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2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O </a:t>
            </a:r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88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Chemical Reactions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335330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Energy of Reactions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Activation energy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" panose="020B0604020202020204" pitchFamily="34" charset="0"/>
              </a:rPr>
              <a:t>The minimum amount of energy needed for reactants to form products is called </a:t>
            </a:r>
            <a:r>
              <a:rPr lang="en-US" sz="1800" dirty="0" smtClean="0">
                <a:solidFill>
                  <a:srgbClr val="9A0000"/>
                </a:solidFill>
                <a:latin typeface="Helvetica Light"/>
                <a:cs typeface="Helvetica" panose="020B0604020202020204" pitchFamily="34" charset="0"/>
              </a:rPr>
              <a:t>activation energy</a:t>
            </a:r>
            <a:r>
              <a:rPr lang="en-US" sz="1800" dirty="0" smtClean="0">
                <a:latin typeface="Helvetica Light"/>
                <a:cs typeface="Helvetica" panose="020B0604020202020204" pitchFamily="34" charset="0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" panose="020B0604020202020204" pitchFamily="34" charset="0"/>
              </a:rPr>
              <a:t>Some reactions </a:t>
            </a:r>
            <a:r>
              <a:rPr lang="en-US" sz="1800" dirty="0">
                <a:latin typeface="Helvetica Light"/>
                <a:cs typeface="Helvetica" panose="020B0604020202020204" pitchFamily="34" charset="0"/>
              </a:rPr>
              <a:t>rarely happen due </a:t>
            </a:r>
            <a:r>
              <a:rPr lang="en-US" sz="1800" dirty="0" smtClean="0">
                <a:latin typeface="Helvetica Light"/>
                <a:cs typeface="Helvetica" panose="020B0604020202020204" pitchFamily="34" charset="0"/>
              </a:rPr>
              <a:t>to the high activation energy required.</a:t>
            </a: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75" y="3171825"/>
            <a:ext cx="2798713" cy="2693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6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Chemical Reactions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335330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Energy of Reactions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Energy change in chemical reactions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" panose="020B0604020202020204" pitchFamily="34" charset="0"/>
              </a:rPr>
              <a:t>Reactions that release energy in the form of heat are exothermic.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" panose="020B0604020202020204" pitchFamily="34" charset="0"/>
              </a:rPr>
              <a:t>Reactions that absorb energy in the form of heat are endothermic.</a:t>
            </a:r>
            <a:endParaRPr lang="en-US" sz="18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3514505"/>
            <a:ext cx="2556398" cy="2227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225" y="3514505"/>
            <a:ext cx="2562225" cy="2227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522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Chemical Reactions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335330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Enzymes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All living things are driven by chemical reactions.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Additional substances are needed to reduce activation energy and reaction time in living organisms.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A </a:t>
            </a:r>
            <a:r>
              <a:rPr lang="en-US" sz="1800" dirty="0" smtClean="0">
                <a:solidFill>
                  <a:srgbClr val="9A0000"/>
                </a:solidFill>
                <a:latin typeface="Helvetica Light"/>
                <a:cs typeface="Helvetica Light"/>
              </a:rPr>
              <a:t>catalyst</a:t>
            </a:r>
            <a:r>
              <a:rPr lang="en-US" sz="1800" dirty="0" smtClean="0">
                <a:latin typeface="Helvetica Light"/>
                <a:cs typeface="Helvetica Light"/>
              </a:rPr>
              <a:t> is a substance that lowers the activation energy needed to start a chemical reaction.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Catalysts do not change the amount of product produced, nor are they used up during the reaction.</a:t>
            </a:r>
            <a:endParaRPr lang="en-US" sz="18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29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2116</TotalTime>
  <Words>513</Words>
  <Application>Microsoft Office PowerPoint</Application>
  <PresentationFormat>On-screen Show (4:3)</PresentationFormat>
  <Paragraphs>142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Section 2:  Chemical Reactions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Jennifer Ferguson</cp:lastModifiedBy>
  <cp:revision>126</cp:revision>
  <cp:lastPrinted>2013-07-12T13:26:11Z</cp:lastPrinted>
  <dcterms:created xsi:type="dcterms:W3CDTF">2013-07-09T14:24:31Z</dcterms:created>
  <dcterms:modified xsi:type="dcterms:W3CDTF">2014-11-11T16:50:18Z</dcterms:modified>
</cp:coreProperties>
</file>