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7" r:id="rId2"/>
    <p:sldId id="300" r:id="rId3"/>
    <p:sldId id="301" r:id="rId4"/>
    <p:sldId id="319" r:id="rId5"/>
    <p:sldId id="320" r:id="rId6"/>
    <p:sldId id="321" r:id="rId7"/>
    <p:sldId id="322" r:id="rId8"/>
    <p:sldId id="323" r:id="rId9"/>
    <p:sldId id="324" r:id="rId10"/>
    <p:sldId id="325" r:id="rId11"/>
    <p:sldId id="326" r:id="rId12"/>
    <p:sldId id="304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0D"/>
    <a:srgbClr val="A6D70E"/>
    <a:srgbClr val="8DD705"/>
    <a:srgbClr val="86CB07"/>
    <a:srgbClr val="73BF08"/>
    <a:srgbClr val="6DB30A"/>
    <a:srgbClr val="B90000"/>
    <a:srgbClr val="B00000"/>
    <a:srgbClr val="A30000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1044" y="12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6683"/>
            <a:ext cx="8229600" cy="4173157"/>
          </a:xfrm>
        </p:spPr>
        <p:txBody>
          <a:bodyPr lIns="0" tIns="0"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Helvetica Light"/>
              </a:rPr>
              <a:t>The properties of water make it well suited to help maintain homeostasis in an organism.</a:t>
            </a:r>
          </a:p>
          <a:p>
            <a:pPr marL="0" indent="0">
              <a:buNone/>
            </a:pPr>
            <a:endParaRPr lang="en-US" sz="2200" dirty="0">
              <a:latin typeface="Helvetica Ligh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20" y="1121219"/>
            <a:ext cx="8238938" cy="364205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3: 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Water and Solutions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771459"/>
            <a:ext cx="1962912" cy="310896"/>
          </a:xfrm>
          <a:prstGeom prst="rect">
            <a:avLst/>
          </a:prstGeom>
        </p:spPr>
      </p:pic>
      <p:pic>
        <p:nvPicPr>
          <p:cNvPr id="6" name="Picture 5" descr="MHE-red-rg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2" y="5833533"/>
            <a:ext cx="550334" cy="5503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1529766"/>
              </p:ext>
            </p:extLst>
          </p:nvPr>
        </p:nvGraphicFramePr>
        <p:xfrm>
          <a:off x="477520" y="2943922"/>
          <a:ext cx="8229600" cy="2689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3316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K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Know</a:t>
                      </a:r>
                      <a:endParaRPr lang="en-US" sz="1200" b="0" i="1" dirty="0">
                        <a:solidFill>
                          <a:schemeClr val="tx1"/>
                        </a:solidFill>
                        <a:latin typeface="Helvetica Light"/>
                        <a:cs typeface="Helvetica Light"/>
                      </a:endParaRP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W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Want to Find Out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</a:t>
                      </a:r>
                    </a:p>
                    <a:p>
                      <a:pPr algn="ctr"/>
                      <a:r>
                        <a:rPr lang="en-US" sz="1200" b="0" i="1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Learned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319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78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Water and Solutions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085850"/>
            <a:ext cx="7734300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"/>
              </a:spcBef>
              <a:spcAft>
                <a:spcPts val="600"/>
              </a:spcAft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Mixtures with Water</a:t>
            </a:r>
          </a:p>
          <a:p>
            <a:pPr>
              <a:spcBef>
                <a:spcPts val="24"/>
              </a:spcBef>
              <a:spcAft>
                <a:spcPts val="600"/>
              </a:spcAft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Acids and bases</a:t>
            </a:r>
          </a:p>
          <a:p>
            <a:pPr marL="285750" indent="-285750">
              <a:spcBef>
                <a:spcPts val="24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  <a:cs typeface="Helvetica" panose="020B0604020202020204" pitchFamily="34" charset="0"/>
              </a:rPr>
              <a:t>Many solutes readily dissolve in water because of water’s polarity.</a:t>
            </a:r>
          </a:p>
          <a:p>
            <a:pPr marL="285750" indent="-285750">
              <a:spcBef>
                <a:spcPts val="24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  <a:cs typeface="Helvetica" panose="020B0604020202020204" pitchFamily="34" charset="0"/>
              </a:rPr>
              <a:t>Substances that release H</a:t>
            </a:r>
            <a:r>
              <a:rPr lang="en-US" baseline="30000" dirty="0" smtClean="0">
                <a:latin typeface="Helvetica Light"/>
                <a:cs typeface="Helvetica" panose="020B0604020202020204" pitchFamily="34" charset="0"/>
              </a:rPr>
              <a:t>+</a:t>
            </a:r>
            <a:r>
              <a:rPr lang="en-US" dirty="0" smtClean="0">
                <a:latin typeface="Helvetica Light"/>
                <a:cs typeface="Helvetica" panose="020B0604020202020204" pitchFamily="34" charset="0"/>
              </a:rPr>
              <a:t> when they are dissolved in water are called </a:t>
            </a:r>
            <a:r>
              <a:rPr lang="en-US" dirty="0" smtClean="0">
                <a:solidFill>
                  <a:srgbClr val="C00000"/>
                </a:solidFill>
                <a:latin typeface="Helvetica Light"/>
                <a:cs typeface="Helvetica" panose="020B0604020202020204" pitchFamily="34" charset="0"/>
              </a:rPr>
              <a:t>acids</a:t>
            </a:r>
            <a:r>
              <a:rPr lang="en-US" dirty="0" smtClean="0">
                <a:latin typeface="Helvetica Light"/>
                <a:cs typeface="Helvetica" panose="020B0604020202020204" pitchFamily="34" charset="0"/>
              </a:rPr>
              <a:t>. </a:t>
            </a:r>
          </a:p>
          <a:p>
            <a:pPr marL="285750" indent="-285750">
              <a:spcBef>
                <a:spcPts val="24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  <a:cs typeface="Helvetica" panose="020B0604020202020204" pitchFamily="34" charset="0"/>
              </a:rPr>
              <a:t>Substances that release hydroxide ions (OH</a:t>
            </a:r>
            <a:r>
              <a:rPr lang="en-US" baseline="30000" dirty="0" smtClean="0">
                <a:latin typeface="Times New Roman"/>
                <a:cs typeface="Times New Roman"/>
              </a:rPr>
              <a:t>−</a:t>
            </a:r>
            <a:r>
              <a:rPr lang="en-US" dirty="0" smtClean="0">
                <a:latin typeface="Helvetica Light"/>
                <a:cs typeface="Helvetica" panose="020B0604020202020204" pitchFamily="34" charset="0"/>
              </a:rPr>
              <a:t>) when they are dissolved in water are called </a:t>
            </a:r>
            <a:r>
              <a:rPr lang="en-US" dirty="0" smtClean="0">
                <a:solidFill>
                  <a:srgbClr val="C00000"/>
                </a:solidFill>
                <a:latin typeface="Helvetica Light"/>
                <a:cs typeface="Helvetica" panose="020B0604020202020204" pitchFamily="34" charset="0"/>
              </a:rPr>
              <a:t>bases</a:t>
            </a:r>
            <a:r>
              <a:rPr lang="en-US" dirty="0" smtClean="0">
                <a:latin typeface="Helvetica Light"/>
                <a:cs typeface="Helvetica" panose="020B0604020202020204" pitchFamily="34" charset="0"/>
              </a:rPr>
              <a:t>. </a:t>
            </a:r>
          </a:p>
          <a:p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1662" y="3914775"/>
            <a:ext cx="5057775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590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Water and Solutions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085850"/>
            <a:ext cx="7734300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"/>
              </a:spcBef>
              <a:spcAft>
                <a:spcPts val="600"/>
              </a:spcAft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Mixtures with Water</a:t>
            </a:r>
          </a:p>
          <a:p>
            <a:pPr>
              <a:spcBef>
                <a:spcPts val="24"/>
              </a:spcBef>
              <a:spcAft>
                <a:spcPts val="600"/>
              </a:spcAft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pH and buffers</a:t>
            </a:r>
          </a:p>
          <a:p>
            <a:pPr marL="285750" indent="-285750">
              <a:spcBef>
                <a:spcPts val="24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  <a:cs typeface="Helvetica" panose="020B0604020202020204" pitchFamily="34" charset="0"/>
              </a:rPr>
              <a:t>The amount of hydrogen or hydroxide ions in a solution determines the strength of an acid or base.</a:t>
            </a:r>
          </a:p>
          <a:p>
            <a:pPr marL="285750" indent="-285750">
              <a:spcBef>
                <a:spcPts val="24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  <a:cs typeface="Helvetica" panose="020B0604020202020204" pitchFamily="34" charset="0"/>
              </a:rPr>
              <a:t>The measure of concentration of H</a:t>
            </a:r>
            <a:r>
              <a:rPr lang="en-US" baseline="30000" dirty="0" smtClean="0">
                <a:latin typeface="Helvetica Light"/>
                <a:cs typeface="Helvetica" panose="020B0604020202020204" pitchFamily="34" charset="0"/>
              </a:rPr>
              <a:t>+</a:t>
            </a:r>
            <a:r>
              <a:rPr lang="en-US" dirty="0" smtClean="0">
                <a:latin typeface="Helvetica Light"/>
                <a:cs typeface="Helvetica" panose="020B0604020202020204" pitchFamily="34" charset="0"/>
              </a:rPr>
              <a:t> in a solution is called </a:t>
            </a:r>
            <a:r>
              <a:rPr lang="en-US" dirty="0" err="1" smtClean="0">
                <a:solidFill>
                  <a:srgbClr val="C00000"/>
                </a:solidFill>
                <a:latin typeface="Helvetica Light"/>
                <a:cs typeface="Helvetica" panose="020B0604020202020204" pitchFamily="34" charset="0"/>
              </a:rPr>
              <a:t>pH</a:t>
            </a:r>
            <a:r>
              <a:rPr lang="en-US" dirty="0" err="1" smtClean="0">
                <a:latin typeface="Helvetica Light"/>
                <a:cs typeface="Helvetica" panose="020B0604020202020204" pitchFamily="34" charset="0"/>
              </a:rPr>
              <a:t>.</a:t>
            </a:r>
            <a:endParaRPr lang="en-US" dirty="0" smtClean="0">
              <a:latin typeface="Helvetica Light"/>
              <a:cs typeface="Helvetica" panose="020B0604020202020204" pitchFamily="34" charset="0"/>
            </a:endParaRPr>
          </a:p>
          <a:p>
            <a:pPr marL="742950" lvl="1" indent="-285750">
              <a:spcBef>
                <a:spcPts val="24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  <a:cs typeface="Helvetica" panose="020B0604020202020204" pitchFamily="34" charset="0"/>
              </a:rPr>
              <a:t>Acids have pH values &lt; 7; bases have pH values &gt; 7</a:t>
            </a:r>
          </a:p>
          <a:p>
            <a:pPr marL="285750" indent="-285750">
              <a:spcBef>
                <a:spcPts val="24"/>
              </a:spcBef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  <a:latin typeface="Helvetica Light"/>
                <a:cs typeface="Helvetica" panose="020B0604020202020204" pitchFamily="34" charset="0"/>
              </a:rPr>
              <a:t>Buffers</a:t>
            </a:r>
            <a:r>
              <a:rPr lang="en-US" dirty="0" smtClean="0">
                <a:latin typeface="Helvetica Light"/>
                <a:cs typeface="Helvetica" panose="020B0604020202020204" pitchFamily="34" charset="0"/>
              </a:rPr>
              <a:t> are mixtures that can react with acids or bases to keep the pH within a particular range.</a:t>
            </a:r>
          </a:p>
          <a:p>
            <a:pPr marL="285750" indent="-285750">
              <a:spcBef>
                <a:spcPts val="24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latin typeface="Helvetica Light"/>
              <a:cs typeface="Helvetica" panose="020B0604020202020204" pitchFamily="34" charset="0"/>
            </a:endParaRPr>
          </a:p>
          <a:p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3919906"/>
            <a:ext cx="5295900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927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Water and Solutions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3370472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1800" dirty="0">
                <a:latin typeface="Helvetica Light"/>
              </a:rPr>
              <a:t>How does the structure of water make it a good solvent?</a:t>
            </a:r>
          </a:p>
          <a:p>
            <a:r>
              <a:rPr lang="en-US" sz="1800" dirty="0">
                <a:latin typeface="Helvetica Light"/>
              </a:rPr>
              <a:t>What are the similarities and differences between solutions and suspensions?</a:t>
            </a:r>
          </a:p>
          <a:p>
            <a:r>
              <a:rPr lang="en-US" sz="1800" dirty="0">
                <a:latin typeface="Helvetica Light"/>
              </a:rPr>
              <a:t>What are the differences between acids and bases?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Vocabulary</a:t>
            </a:r>
            <a:endParaRPr lang="en-US" sz="2200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52871" y="3745552"/>
            <a:ext cx="2735533" cy="113877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Helvetica Light"/>
              </a:rPr>
              <a:t>base </a:t>
            </a:r>
            <a:endParaRPr lang="en-US" dirty="0">
              <a:latin typeface="Helvetica Ligh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pH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buffer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000" dirty="0">
              <a:latin typeface="Helvetica Light"/>
              <a:cs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57200" y="3757181"/>
            <a:ext cx="2735533" cy="110799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polar molecule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hydrogen bond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mixture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solution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13855" y="3757181"/>
            <a:ext cx="2735533" cy="8309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Helvetica Light"/>
              </a:rPr>
              <a:t>solvent </a:t>
            </a:r>
            <a:endParaRPr lang="en-US" dirty="0">
              <a:latin typeface="Helvetica Ligh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solute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Helvetica Light"/>
              </a:rPr>
              <a:t>acid</a:t>
            </a:r>
            <a:endParaRPr lang="en-US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13618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1800" dirty="0">
                <a:latin typeface="Helvetica Light"/>
              </a:rPr>
              <a:t>How does the structure of water make it a good solvent?</a:t>
            </a:r>
          </a:p>
          <a:p>
            <a:r>
              <a:rPr lang="en-US" sz="1800" dirty="0">
                <a:latin typeface="Helvetica Light"/>
              </a:rPr>
              <a:t>What are the similarities and differences between solutions and suspensions?</a:t>
            </a:r>
          </a:p>
          <a:p>
            <a:r>
              <a:rPr lang="en-US" sz="1800" dirty="0">
                <a:latin typeface="Helvetica Light"/>
              </a:rPr>
              <a:t>What are the differences between acids and bases?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Water and Solutions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6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75434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latin typeface="Helvetica"/>
                <a:cs typeface="Helvetica"/>
              </a:rPr>
              <a:t>Review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</a:rPr>
              <a:t>physical property</a:t>
            </a:r>
          </a:p>
          <a:p>
            <a:pPr marL="0" indent="0"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66163" y="1683901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Arial"/>
              <a:buNone/>
            </a:pPr>
            <a:r>
              <a:rPr lang="en-US" sz="2200" b="1" dirty="0" smtClean="0">
                <a:latin typeface="Helvetica"/>
                <a:cs typeface="Helvetica"/>
              </a:rPr>
              <a:t>New</a:t>
            </a:r>
            <a:endParaRPr lang="en-US" sz="2200" b="1" i="1" dirty="0" smtClean="0">
              <a:latin typeface="Helvetica"/>
              <a:cs typeface="Helvetica"/>
            </a:endParaRPr>
          </a:p>
          <a:p>
            <a:r>
              <a:rPr lang="en-US" sz="1800" dirty="0">
                <a:latin typeface="Helvetica Light"/>
                <a:cs typeface="Helvetica Light"/>
              </a:rPr>
              <a:t>polar molecule </a:t>
            </a:r>
          </a:p>
          <a:p>
            <a:r>
              <a:rPr lang="en-US" sz="1800" dirty="0">
                <a:latin typeface="Helvetica Light"/>
                <a:cs typeface="Helvetica Light"/>
              </a:rPr>
              <a:t>hydrogen bond </a:t>
            </a:r>
          </a:p>
          <a:p>
            <a:r>
              <a:rPr lang="en-US" sz="1800" dirty="0">
                <a:latin typeface="Helvetica Light"/>
                <a:cs typeface="Helvetica Light"/>
              </a:rPr>
              <a:t>mixture </a:t>
            </a:r>
          </a:p>
          <a:p>
            <a:r>
              <a:rPr lang="en-US" sz="1800" dirty="0">
                <a:latin typeface="Helvetica Light"/>
                <a:cs typeface="Helvetica Light"/>
              </a:rPr>
              <a:t>solution </a:t>
            </a:r>
          </a:p>
          <a:p>
            <a:r>
              <a:rPr lang="en-US" sz="1800" dirty="0">
                <a:latin typeface="Helvetica Light"/>
                <a:cs typeface="Helvetica Light"/>
              </a:rPr>
              <a:t>solvent </a:t>
            </a:r>
          </a:p>
          <a:p>
            <a:r>
              <a:rPr lang="en-US" sz="1800" dirty="0">
                <a:latin typeface="Helvetica Light"/>
                <a:cs typeface="Helvetica Light"/>
              </a:rPr>
              <a:t>solute</a:t>
            </a:r>
          </a:p>
          <a:p>
            <a:r>
              <a:rPr lang="en-US" sz="1800" dirty="0">
                <a:latin typeface="Helvetica Light"/>
                <a:cs typeface="Helvetica Light"/>
              </a:rPr>
              <a:t>acid</a:t>
            </a:r>
          </a:p>
          <a:p>
            <a:r>
              <a:rPr lang="en-US" sz="1800" dirty="0">
                <a:latin typeface="Helvetica Light"/>
                <a:cs typeface="Helvetica Light"/>
              </a:rPr>
              <a:t>base </a:t>
            </a:r>
          </a:p>
          <a:p>
            <a:r>
              <a:rPr lang="en-US" sz="1800" dirty="0">
                <a:latin typeface="Helvetica Light"/>
                <a:cs typeface="Helvetica Light"/>
              </a:rPr>
              <a:t>pH</a:t>
            </a:r>
          </a:p>
          <a:p>
            <a:r>
              <a:rPr lang="en-US" sz="1800" dirty="0" smtClean="0">
                <a:latin typeface="Helvetica Light"/>
                <a:cs typeface="Helvetica Light"/>
              </a:rPr>
              <a:t>buffer</a:t>
            </a:r>
            <a:endParaRPr lang="en-US" sz="1800" dirty="0">
              <a:latin typeface="Helvetica Light"/>
              <a:cs typeface="Helvetica Light"/>
            </a:endParaRPr>
          </a:p>
          <a:p>
            <a:endParaRPr lang="en-US" sz="1800" dirty="0">
              <a:latin typeface="Helvetica Light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Water and Solutions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25329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01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Water and Solutions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199" y="1085850"/>
            <a:ext cx="7667625" cy="3793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"/>
              </a:spcBef>
              <a:spcAft>
                <a:spcPts val="600"/>
              </a:spcAft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Water’s Polarity</a:t>
            </a:r>
          </a:p>
          <a:p>
            <a:pPr marL="285750" indent="-285750">
              <a:spcBef>
                <a:spcPts val="24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  <a:cs typeface="Helvetica" panose="020B0604020202020204" pitchFamily="34" charset="0"/>
              </a:rPr>
              <a:t>Water molecules are formed by covalent bonds that link two hydrogen (H) atoms to one oxygen (O) atom. </a:t>
            </a:r>
          </a:p>
          <a:p>
            <a:pPr marL="285750" indent="-285750">
              <a:spcBef>
                <a:spcPts val="24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  <a:cs typeface="Helvetica" panose="020B0604020202020204" pitchFamily="34" charset="0"/>
              </a:rPr>
              <a:t>Water molecules have a slightly positive end near the H atoms and a slightly negative end near the O atom.</a:t>
            </a:r>
          </a:p>
          <a:p>
            <a:pPr marL="285750" indent="-285750">
              <a:spcBef>
                <a:spcPts val="24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  <a:cs typeface="Helvetica" panose="020B0604020202020204" pitchFamily="34" charset="0"/>
              </a:rPr>
              <a:t>Molecules that have an uneven distribution of charge are called </a:t>
            </a:r>
            <a:r>
              <a:rPr lang="en-US" dirty="0" smtClean="0">
                <a:solidFill>
                  <a:srgbClr val="C00000"/>
                </a:solidFill>
                <a:latin typeface="Helvetica Light"/>
                <a:cs typeface="Helvetica" panose="020B0604020202020204" pitchFamily="34" charset="0"/>
              </a:rPr>
              <a:t>polar molecules</a:t>
            </a:r>
            <a:r>
              <a:rPr lang="en-US" dirty="0" smtClean="0">
                <a:latin typeface="Helvetica Light"/>
                <a:cs typeface="Helvetica" panose="020B0604020202020204" pitchFamily="34" charset="0"/>
              </a:rPr>
              <a:t>, meaning they have oppositely charged regions. </a:t>
            </a:r>
            <a:endParaRPr lang="en-US" dirty="0">
              <a:latin typeface="Helvetica Light"/>
              <a:cs typeface="Helvetica" panose="020B0604020202020204" pitchFamily="34" charset="0"/>
            </a:endParaRPr>
          </a:p>
          <a:p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3593321"/>
            <a:ext cx="26860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107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Water and Solutions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085850"/>
            <a:ext cx="7734300" cy="37933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"/>
              </a:spcBef>
              <a:spcAft>
                <a:spcPts val="600"/>
              </a:spcAft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Water’s Polarity</a:t>
            </a:r>
          </a:p>
          <a:p>
            <a:pPr marL="285750" indent="-285750">
              <a:spcBef>
                <a:spcPts val="24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  <a:cs typeface="Helvetica" panose="020B0604020202020204" pitchFamily="34" charset="0"/>
              </a:rPr>
              <a:t>When a charged region of a polar molecule comes close to the oppositely charged region of another polar molecule, a weak attraction forms.</a:t>
            </a:r>
          </a:p>
          <a:p>
            <a:pPr marL="285750" indent="-285750">
              <a:spcBef>
                <a:spcPts val="24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  <a:cs typeface="Helvetica" panose="020B0604020202020204" pitchFamily="34" charset="0"/>
              </a:rPr>
              <a:t>A </a:t>
            </a:r>
            <a:r>
              <a:rPr lang="en-US" dirty="0" smtClean="0">
                <a:solidFill>
                  <a:srgbClr val="C00000"/>
                </a:solidFill>
                <a:latin typeface="Helvetica Light"/>
                <a:cs typeface="Helvetica" panose="020B0604020202020204" pitchFamily="34" charset="0"/>
              </a:rPr>
              <a:t>hydrogen bond </a:t>
            </a:r>
            <a:r>
              <a:rPr lang="en-US" dirty="0" smtClean="0">
                <a:latin typeface="Helvetica Light"/>
                <a:cs typeface="Helvetica" panose="020B0604020202020204" pitchFamily="34" charset="0"/>
              </a:rPr>
              <a:t>is a weak interaction involving a hydrogen atom and a fluorine, oxygen, or nitrogen atom. </a:t>
            </a:r>
          </a:p>
          <a:p>
            <a:pPr marL="285750" indent="-285750">
              <a:spcBef>
                <a:spcPts val="24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  <a:cs typeface="Helvetica" panose="020B0604020202020204" pitchFamily="34" charset="0"/>
              </a:rPr>
              <a:t>A hydrogen bond is a strong type of van der Waals force. </a:t>
            </a:r>
            <a:endParaRPr lang="en-US" dirty="0">
              <a:latin typeface="Helvetica Light"/>
              <a:cs typeface="Helvetica" panose="020B0604020202020204" pitchFamily="34" charset="0"/>
            </a:endParaRPr>
          </a:p>
          <a:p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312" y="3767138"/>
            <a:ext cx="1857375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156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528168" y="1121537"/>
            <a:ext cx="8067126" cy="631428"/>
          </a:xfrm>
        </p:spPr>
        <p:txBody>
          <a:bodyPr lIns="0" tIns="0"/>
          <a:lstStyle/>
          <a:p>
            <a:pPr marL="0" indent="0">
              <a:buNone/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Visualizing Properties of Water</a:t>
            </a:r>
            <a:endParaRPr lang="en-US" sz="2400" b="1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082075"/>
              </p:ext>
            </p:extLst>
          </p:nvPr>
        </p:nvGraphicFramePr>
        <p:xfrm>
          <a:off x="509118" y="1603736"/>
          <a:ext cx="8067126" cy="4426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7126"/>
              </a:tblGrid>
              <a:tr h="460429"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en-US" b="0" i="1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Animation</a:t>
                      </a:r>
                      <a:endParaRPr lang="en-US" b="0" i="1" dirty="0">
                        <a:solidFill>
                          <a:schemeClr val="tx1"/>
                        </a:solidFill>
                        <a:latin typeface="Helvetica"/>
                        <a:cs typeface="Helvetica"/>
                      </a:endParaRPr>
                    </a:p>
                  </a:txBody>
                  <a:tcPr marL="457200"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65791"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b="0" i="0" dirty="0" smtClean="0">
                        <a:latin typeface="Helvetica Light"/>
                        <a:cs typeface="Helvetica Light"/>
                      </a:endParaRP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2000" b="1" i="0" dirty="0" smtClean="0">
                          <a:latin typeface="Helvetica"/>
                          <a:cs typeface="Helvetica"/>
                        </a:rPr>
                        <a:t>FPO</a:t>
                      </a:r>
                    </a:p>
                    <a:p>
                      <a:endParaRPr lang="en-US" sz="1200" dirty="0" smtClean="0"/>
                    </a:p>
                    <a:p>
                      <a:pPr algn="ctr"/>
                      <a:r>
                        <a:rPr lang="en-US" sz="1200" b="0" i="0" dirty="0" smtClean="0">
                          <a:latin typeface="Helvetica Light"/>
                          <a:cs typeface="Helvetica Light"/>
                        </a:rPr>
                        <a:t>Add link to animation</a:t>
                      </a:r>
                      <a:r>
                        <a:rPr lang="en-US" sz="1200" b="0" i="0" baseline="0" dirty="0" smtClean="0">
                          <a:latin typeface="Helvetica Light"/>
                          <a:cs typeface="Helvetica Light"/>
                        </a:rPr>
                        <a:t> </a:t>
                      </a:r>
                      <a:r>
                        <a:rPr lang="en-US" sz="1200" b="0" i="0" dirty="0" smtClean="0">
                          <a:latin typeface="Helvetica Light"/>
                          <a:cs typeface="Helvetica Light"/>
                        </a:rPr>
                        <a:t>from page 162 (Figure 20) here.</a:t>
                      </a:r>
                      <a:endParaRPr lang="en-US" sz="1200" b="0" i="0" dirty="0">
                        <a:latin typeface="Helvetica Light"/>
                        <a:cs typeface="Helvetica Light"/>
                      </a:endParaRPr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527536"/>
            <a:ext cx="533400" cy="4318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Water and Solutions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509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Water and Solutions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085850"/>
            <a:ext cx="77343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"/>
              </a:spcBef>
              <a:spcAft>
                <a:spcPts val="600"/>
              </a:spcAft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Mixtures with Water</a:t>
            </a:r>
          </a:p>
          <a:p>
            <a:pPr marL="285750" indent="-285750">
              <a:spcBef>
                <a:spcPts val="24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  <a:cs typeface="Helvetica" panose="020B0604020202020204" pitchFamily="34" charset="0"/>
              </a:rPr>
              <a:t>A </a:t>
            </a:r>
            <a:r>
              <a:rPr lang="en-US" dirty="0" smtClean="0">
                <a:solidFill>
                  <a:srgbClr val="C00000"/>
                </a:solidFill>
                <a:latin typeface="Helvetica Light"/>
                <a:cs typeface="Helvetica" panose="020B0604020202020204" pitchFamily="34" charset="0"/>
              </a:rPr>
              <a:t>mixture</a:t>
            </a:r>
            <a:r>
              <a:rPr lang="en-US" dirty="0" smtClean="0">
                <a:latin typeface="Helvetica Light"/>
                <a:cs typeface="Helvetica" panose="020B0604020202020204" pitchFamily="34" charset="0"/>
              </a:rPr>
              <a:t> is a combination of two or more substances in which each substance retains its individual characteristics and properties.</a:t>
            </a:r>
          </a:p>
          <a:p>
            <a:pPr marL="285750" indent="-285750">
              <a:spcBef>
                <a:spcPts val="24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  <a:cs typeface="Helvetica" panose="020B0604020202020204" pitchFamily="34" charset="0"/>
              </a:rPr>
              <a:t>Mixtures are either homogeneous or heterogeneous.</a:t>
            </a:r>
            <a:endParaRPr lang="en-US" dirty="0">
              <a:latin typeface="Helvetica Light"/>
              <a:cs typeface="Helvetica" panose="020B0604020202020204" pitchFamily="34" charset="0"/>
            </a:endParaRPr>
          </a:p>
          <a:p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51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Water and Solutions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085850"/>
            <a:ext cx="7734300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"/>
              </a:spcBef>
              <a:spcAft>
                <a:spcPts val="600"/>
              </a:spcAft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Mixtures with Water</a:t>
            </a:r>
          </a:p>
          <a:p>
            <a:pPr>
              <a:spcBef>
                <a:spcPts val="24"/>
              </a:spcBef>
              <a:spcAft>
                <a:spcPts val="600"/>
              </a:spcAft>
            </a:pPr>
            <a:r>
              <a:rPr lang="en-US" sz="22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Homogeneous mixtures</a:t>
            </a:r>
          </a:p>
          <a:p>
            <a:pPr marL="285750" indent="-285750">
              <a:spcBef>
                <a:spcPts val="24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  <a:cs typeface="Helvetica" panose="020B0604020202020204" pitchFamily="34" charset="0"/>
              </a:rPr>
              <a:t>When a mixture has a uniform composition throughout, it is called homogenous.</a:t>
            </a:r>
          </a:p>
          <a:p>
            <a:pPr marL="285750" indent="-285750">
              <a:spcBef>
                <a:spcPts val="24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  <a:cs typeface="Helvetica" panose="020B0604020202020204" pitchFamily="34" charset="0"/>
              </a:rPr>
              <a:t>A </a:t>
            </a:r>
            <a:r>
              <a:rPr lang="en-US" dirty="0" smtClean="0">
                <a:solidFill>
                  <a:srgbClr val="C00000"/>
                </a:solidFill>
                <a:latin typeface="Helvetica Light"/>
                <a:cs typeface="Helvetica" panose="020B0604020202020204" pitchFamily="34" charset="0"/>
              </a:rPr>
              <a:t>solution</a:t>
            </a:r>
            <a:r>
              <a:rPr lang="en-US" dirty="0" smtClean="0">
                <a:latin typeface="Helvetica Light"/>
                <a:cs typeface="Helvetica" panose="020B0604020202020204" pitchFamily="34" charset="0"/>
              </a:rPr>
              <a:t> is another name for a homogeneous mixture.</a:t>
            </a:r>
          </a:p>
          <a:p>
            <a:pPr marL="285750" indent="-285750">
              <a:spcBef>
                <a:spcPts val="24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  <a:cs typeface="Helvetica" panose="020B0604020202020204" pitchFamily="34" charset="0"/>
              </a:rPr>
              <a:t>In a solution, there are two components:</a:t>
            </a:r>
          </a:p>
          <a:p>
            <a:pPr marL="742950" lvl="1" indent="-285750">
              <a:spcBef>
                <a:spcPts val="24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  <a:cs typeface="Helvetica" panose="020B0604020202020204" pitchFamily="34" charset="0"/>
              </a:rPr>
              <a:t>A </a:t>
            </a:r>
            <a:r>
              <a:rPr lang="en-US" dirty="0" smtClean="0">
                <a:solidFill>
                  <a:srgbClr val="C00000"/>
                </a:solidFill>
                <a:latin typeface="Helvetica Light"/>
                <a:cs typeface="Helvetica" panose="020B0604020202020204" pitchFamily="34" charset="0"/>
              </a:rPr>
              <a:t>solvent</a:t>
            </a:r>
            <a:r>
              <a:rPr lang="en-US" dirty="0" smtClean="0">
                <a:latin typeface="Helvetica Light"/>
                <a:cs typeface="Helvetica" panose="020B0604020202020204" pitchFamily="34" charset="0"/>
              </a:rPr>
              <a:t> is a substance in which another substance is dissolved.</a:t>
            </a:r>
          </a:p>
          <a:p>
            <a:pPr marL="742950" lvl="1" indent="-285750">
              <a:spcBef>
                <a:spcPts val="24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  <a:cs typeface="Helvetica" panose="020B0604020202020204" pitchFamily="34" charset="0"/>
              </a:rPr>
              <a:t>A </a:t>
            </a:r>
            <a:r>
              <a:rPr lang="en-US" dirty="0" smtClean="0">
                <a:solidFill>
                  <a:srgbClr val="C00000"/>
                </a:solidFill>
                <a:latin typeface="Helvetica Light"/>
                <a:cs typeface="Helvetica" panose="020B0604020202020204" pitchFamily="34" charset="0"/>
              </a:rPr>
              <a:t>solute</a:t>
            </a:r>
            <a:r>
              <a:rPr lang="en-US" dirty="0" smtClean="0">
                <a:latin typeface="Helvetica Light"/>
                <a:cs typeface="Helvetica" panose="020B0604020202020204" pitchFamily="34" charset="0"/>
              </a:rPr>
              <a:t> is the substance that is dissolved in the solvent.</a:t>
            </a:r>
          </a:p>
          <a:p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1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Water and Solutions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1085850"/>
            <a:ext cx="7734300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"/>
              </a:spcBef>
              <a:spcAft>
                <a:spcPts val="600"/>
              </a:spcAft>
            </a:pPr>
            <a:r>
              <a:rPr lang="en-US" sz="2400" b="1" dirty="0" smtClean="0">
                <a:latin typeface="Helvetica" panose="020B0604020202020204" pitchFamily="34" charset="0"/>
                <a:cs typeface="Helvetica" panose="020B0604020202020204" pitchFamily="34" charset="0"/>
              </a:rPr>
              <a:t>Mixtures with Water</a:t>
            </a:r>
          </a:p>
          <a:p>
            <a:pPr>
              <a:spcBef>
                <a:spcPts val="24"/>
              </a:spcBef>
              <a:spcAft>
                <a:spcPts val="600"/>
              </a:spcAft>
            </a:pPr>
            <a:r>
              <a:rPr lang="en-US" sz="2200" dirty="0" smtClean="0">
                <a:latin typeface="Helvetica Light"/>
                <a:cs typeface="Helvetica" panose="020B0604020202020204" pitchFamily="34" charset="0"/>
              </a:rPr>
              <a:t>Heterogeneous mixtures</a:t>
            </a:r>
          </a:p>
          <a:p>
            <a:pPr marL="285750" indent="-285750">
              <a:spcBef>
                <a:spcPts val="24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  <a:cs typeface="Helvetica" panose="020B0604020202020204" pitchFamily="34" charset="0"/>
              </a:rPr>
              <a:t>When the components in a mixture remain distinct, it is a heterogeneous mixture.</a:t>
            </a:r>
          </a:p>
          <a:p>
            <a:pPr marL="285750" indent="-285750">
              <a:spcBef>
                <a:spcPts val="24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  <a:cs typeface="Helvetica" panose="020B0604020202020204" pitchFamily="34" charset="0"/>
              </a:rPr>
              <a:t>A suspension is a type of heterogeneous mixture where the particles settle out over time</a:t>
            </a:r>
          </a:p>
          <a:p>
            <a:pPr marL="285750" indent="-285750">
              <a:spcBef>
                <a:spcPts val="24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latin typeface="Helvetica Light"/>
                <a:cs typeface="Helvetica" panose="020B0604020202020204" pitchFamily="34" charset="0"/>
              </a:rPr>
              <a:t>A colloid is a heterogeneous mixture in which the particles do not settle out.</a:t>
            </a:r>
          </a:p>
          <a:p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sz="2400" dirty="0" smtClean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400" dirty="0" smtClean="0">
                <a:latin typeface="Helvetica" panose="020B0604020202020204" pitchFamily="34" charset="0"/>
                <a:cs typeface="Helvetica" panose="020B0604020202020204" pitchFamily="34" charset="0"/>
              </a:rPr>
              <a:t> </a:t>
            </a:r>
            <a:endParaRPr lang="en-US" sz="24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486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</TotalTime>
  <Words>631</Words>
  <Application>Microsoft Office PowerPoint</Application>
  <PresentationFormat>On-screen Show (4:3)</PresentationFormat>
  <Paragraphs>131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Section 3:  Water and Solutions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Jennifer Ferguson</cp:lastModifiedBy>
  <cp:revision>109</cp:revision>
  <cp:lastPrinted>2013-07-12T13:26:11Z</cp:lastPrinted>
  <dcterms:created xsi:type="dcterms:W3CDTF">2013-07-09T14:24:31Z</dcterms:created>
  <dcterms:modified xsi:type="dcterms:W3CDTF">2014-11-11T16:50:52Z</dcterms:modified>
</cp:coreProperties>
</file>