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4" r:id="rId2"/>
    <p:sldId id="335" r:id="rId3"/>
    <p:sldId id="290" r:id="rId4"/>
    <p:sldId id="348" r:id="rId5"/>
    <p:sldId id="349" r:id="rId6"/>
    <p:sldId id="350" r:id="rId7"/>
    <p:sldId id="351" r:id="rId8"/>
    <p:sldId id="274" r:id="rId9"/>
    <p:sldId id="336" r:id="rId10"/>
    <p:sldId id="275" r:id="rId11"/>
    <p:sldId id="337" r:id="rId12"/>
    <p:sldId id="277" r:id="rId13"/>
    <p:sldId id="338" r:id="rId14"/>
    <p:sldId id="278" r:id="rId15"/>
    <p:sldId id="279" r:id="rId16"/>
    <p:sldId id="281" r:id="rId17"/>
    <p:sldId id="343" r:id="rId18"/>
    <p:sldId id="282" r:id="rId19"/>
    <p:sldId id="344" r:id="rId20"/>
    <p:sldId id="283" r:id="rId21"/>
    <p:sldId id="345" r:id="rId22"/>
    <p:sldId id="34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66FF"/>
    <a:srgbClr val="FF6699"/>
    <a:srgbClr val="FF0000"/>
    <a:srgbClr val="FFFF00"/>
    <a:srgbClr val="FFCC00"/>
    <a:srgbClr val="CC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7972" autoAdjust="0"/>
  </p:normalViewPr>
  <p:slideViewPr>
    <p:cSldViewPr>
      <p:cViewPr>
        <p:scale>
          <a:sx n="45" d="100"/>
          <a:sy n="45" d="100"/>
        </p:scale>
        <p:origin x="-54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4CD210-7CDA-48CD-899B-2C876D732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8CE338-7D76-4CB2-B818-60E89ADE6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36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067A6-E46B-48E9-B466-DD90F51DE585}" type="slidenum">
              <a:rPr lang="en-US"/>
              <a:pPr/>
              <a:t>19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06149-809E-47CF-B1BE-CF40EF5C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BFAF-052B-426E-B5A3-C75778F27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0ACB8-1C15-432E-9B6A-5AF49279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56B36-94E5-42AA-A683-F53CC5CB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67ED-48DE-4C48-8A33-FCF4936A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EF17C-39D8-407F-AE60-7218F982E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14DB6-98E8-490D-89F2-1E0A0D340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F229-4D45-431F-8B46-5A2565BAE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F098-6421-4F35-B32B-017B3E695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5A71D-939A-4C34-AD6B-6A6CC1E23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847E1-472A-43CA-A87E-158CC4E6B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047F-A5F2-40D2-910A-B6DEC2010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CE4F-1F03-4BE8-80FC-80D93FED5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A141A94-B344-4995-8257-243361154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-online.com/objects/ViewObject.aspx?ID=DCE901" TargetMode="External"/><Relationship Id="rId2" Type="http://schemas.openxmlformats.org/officeDocument/2006/relationships/hyperlink" Target="http://www.ndt-ed.org/EducationResources/CommunityCollege/EddyCurrents/Physics/currentflow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regentsprep.org/Regents/physics/phys03/aeleclab/induc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avie" pitchFamily="82" charset="0"/>
              </a:rPr>
              <a:t>Electrical Current </a:t>
            </a:r>
            <a:br>
              <a:rPr lang="en-US" dirty="0" smtClean="0">
                <a:solidFill>
                  <a:schemeClr val="bg1"/>
                </a:solidFill>
                <a:latin typeface="Ravie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Ravie" pitchFamily="82" charset="0"/>
              </a:rPr>
              <a:t>&amp;</a:t>
            </a:r>
            <a:br>
              <a:rPr lang="en-US" dirty="0" smtClean="0">
                <a:solidFill>
                  <a:schemeClr val="bg1"/>
                </a:solidFill>
                <a:latin typeface="Ravie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Ravie" pitchFamily="82" charset="0"/>
              </a:rPr>
              <a:t>Circuits</a:t>
            </a:r>
            <a:endParaRPr lang="en-US" dirty="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ts3.mm.bing.net/images/thumbnail.aspx?q=545093982474&amp;id=d667812316b58e583e42257a08e4280f&amp;url=http%3a%2f%2fwww.vectorstock.com%2fassets%2fpreview%2f94861%2flight-bulb-idea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895600"/>
            <a:ext cx="1619250" cy="1709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CC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15400" cy="6324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      Voltage and Current</a:t>
            </a:r>
          </a:p>
          <a:p>
            <a:pPr algn="ctr">
              <a:buNone/>
            </a:pPr>
            <a:endParaRPr lang="en-US" sz="1600" dirty="0" smtClean="0"/>
          </a:p>
          <a:p>
            <a:r>
              <a:rPr lang="en-US" sz="2400" dirty="0" smtClean="0"/>
              <a:t>When a wire connects the terminals of a battery or generators, then the </a:t>
            </a:r>
            <a:r>
              <a:rPr lang="en-US" sz="2400" b="1" i="1" dirty="0" smtClean="0"/>
              <a:t>voltage will push and pull electrons through a conductor. </a:t>
            </a:r>
          </a:p>
          <a:p>
            <a:pPr lvl="1"/>
            <a:r>
              <a:rPr lang="en-US" sz="2000" dirty="0" smtClean="0"/>
              <a:t>One terminal has extra electrons thus a negative charge. The other terminal has a deficit of electrons and thus a positive charge. </a:t>
            </a:r>
          </a:p>
          <a:p>
            <a:pPr lvl="1"/>
            <a:r>
              <a:rPr lang="en-US" sz="2000" dirty="0" smtClean="0"/>
              <a:t>Electrons in the wire are pushed by the negative terminal and pulled by the positive terminal through the wire</a:t>
            </a:r>
          </a:p>
          <a:p>
            <a:pPr lvl="1"/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b="1" i="1" u="sng" dirty="0" smtClean="0"/>
              <a:t>Circuit</a:t>
            </a:r>
            <a:r>
              <a:rPr lang="en-US" sz="2400" i="1" u="sng" dirty="0" smtClean="0"/>
              <a:t>:</a:t>
            </a:r>
            <a:r>
              <a:rPr lang="en-US" sz="2400" dirty="0" smtClean="0"/>
              <a:t> a closed, conducting path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changes to flow, the wire must always be connected in a circuit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smtClean="0"/>
              <a:t>Electric Current</a:t>
            </a:r>
            <a:r>
              <a:rPr lang="en-US" sz="2400" dirty="0" smtClean="0"/>
              <a:t>:  the flow of charges through a wire or any conductor.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Measured in Amperes (A=Amps)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Current is almost always the flow of electrons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What happens if we break the circuit?</a:t>
            </a:r>
            <a:endParaRPr lang="en-US" b="1" dirty="0" smtClean="0"/>
          </a:p>
        </p:txBody>
      </p:sp>
      <p:pic>
        <p:nvPicPr>
          <p:cNvPr id="30723" name="Picture 7" descr="Electrical Circui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100" y="462915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What is voltage?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is voltage generated?  (3 ways)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current?</a:t>
            </a:r>
            <a:endParaRPr lang="en-US" dirty="0"/>
          </a:p>
        </p:txBody>
      </p:sp>
      <p:pic>
        <p:nvPicPr>
          <p:cNvPr id="48130" name="Picture 2" descr="http://ts3.mm.bing.net/images/thumbnail.aspx?q=701139793234&amp;id=a642f316a42cf60fee50fd083ee62736&amp;url=http%3a%2f%2fsrdmbdlab.com%2fdinosaur%2520rea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25146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Resistance</a:t>
            </a:r>
            <a:r>
              <a:rPr lang="en-US" dirty="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 b="1" u="sng" dirty="0" smtClean="0"/>
              <a:t>Resistance</a:t>
            </a:r>
            <a:r>
              <a:rPr lang="en-US" sz="2800" b="1" dirty="0" smtClean="0"/>
              <a:t>:  the tendency for a material to oppose the flow of electrons </a:t>
            </a:r>
          </a:p>
          <a:p>
            <a:pPr eaLnBrk="1" hangingPunct="1"/>
            <a:r>
              <a:rPr lang="en-US" sz="2800" b="1" dirty="0" smtClean="0"/>
              <a:t>Changes electrical energy into thermal energy and light</a:t>
            </a:r>
          </a:p>
          <a:p>
            <a:pPr eaLnBrk="1" hangingPunct="1"/>
            <a:r>
              <a:rPr lang="en-US" sz="2800" b="1" dirty="0" smtClean="0"/>
              <a:t>Ex: </a:t>
            </a:r>
            <a:r>
              <a:rPr lang="en-US" sz="2800" b="1" dirty="0" err="1" smtClean="0"/>
              <a:t>lightbulb</a:t>
            </a:r>
            <a:r>
              <a:rPr lang="en-US" sz="2800" b="1" dirty="0" smtClean="0"/>
              <a:t> filament</a:t>
            </a:r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/>
            <a:r>
              <a:rPr lang="en-US" sz="2800" b="1" dirty="0" smtClean="0"/>
              <a:t>Resistance is measured in Ohms (Ω)</a:t>
            </a:r>
          </a:p>
          <a:p>
            <a:pPr eaLnBrk="1" hangingPunct="1"/>
            <a:endParaRPr lang="en-US" sz="2800" b="1" dirty="0" smtClean="0"/>
          </a:p>
        </p:txBody>
      </p:sp>
      <p:pic>
        <p:nvPicPr>
          <p:cNvPr id="22530" name="Picture 2" descr="https://encrypted-tbn2.gstatic.com/images?q=tbn:ANd9GcS150Q7vWoeb6egRcht-WWNAiwja2_VI-sdUsc8v18Y-ycswQct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0"/>
            <a:ext cx="1997245" cy="2591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What Affects Resistance?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8448146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AB94"/>
            </a:gs>
            <a:gs pos="17000">
              <a:srgbClr val="D4DEFF"/>
            </a:gs>
            <a:gs pos="47000">
              <a:srgbClr val="D4DEFF"/>
            </a:gs>
            <a:gs pos="100000">
              <a:srgbClr val="8488C4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IV. Control the Flow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voltage difference causes the charges to flow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Flow of charges= current (Amps or A)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Electrical resistance restricts the movement of charges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Resistance =        current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Pressure =           current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(Voltage Difference)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752600" y="4953000"/>
            <a:ext cx="228600" cy="3429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600200" y="3810000"/>
            <a:ext cx="228600" cy="3429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flipV="1">
            <a:off x="4343400" y="3886200"/>
            <a:ext cx="228600" cy="3429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572000" y="4953000"/>
            <a:ext cx="228600" cy="3429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hlinkClick r:id="rId2"/>
              </a:rPr>
              <a:t>Ohm’s Law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Current = </a:t>
            </a:r>
            <a:r>
              <a:rPr lang="en-US" u="sng" dirty="0" smtClean="0"/>
              <a:t>voltage difference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                 Resistance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	I = V/R  or V=IR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I= current (units = A, amps)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V= voltage (units = V, volts)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R = resistance (units = ohms Ω)</a:t>
            </a:r>
          </a:p>
          <a:p>
            <a:pPr eaLnBrk="1" hangingPunct="1">
              <a:buFontTx/>
              <a:buNone/>
            </a:pPr>
            <a:r>
              <a:rPr lang="en-US" dirty="0" smtClean="0">
                <a:hlinkClick r:id="rId3"/>
              </a:rPr>
              <a:t>Tutorial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latin typeface="Monotype Corsiva" pitchFamily="66" charset="0"/>
              </a:rPr>
              <a:t>Section 3 – Electrical Energy</a:t>
            </a:r>
            <a:r>
              <a:rPr lang="en-US" sz="400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562600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en-US" dirty="0" smtClean="0"/>
              <a:t>I.  </a:t>
            </a:r>
            <a:r>
              <a:rPr lang="en-US" b="1" u="sng" dirty="0" smtClean="0"/>
              <a:t>Series Circuit</a:t>
            </a:r>
            <a:r>
              <a:rPr lang="en-US" dirty="0" smtClean="0"/>
              <a:t>:  the current has only one loop to </a:t>
            </a:r>
          </a:p>
          <a:p>
            <a:pPr marL="812800" indent="-812800" eaLnBrk="1" hangingPunct="1">
              <a:buFontTx/>
              <a:buNone/>
            </a:pPr>
            <a:r>
              <a:rPr lang="en-US" dirty="0" smtClean="0"/>
              <a:t>				  flow through</a:t>
            </a:r>
          </a:p>
          <a:p>
            <a:pPr marL="1168400" lvl="1" indent="-711200" eaLnBrk="1" hangingPunct="1"/>
            <a:r>
              <a:rPr lang="en-US" dirty="0" smtClean="0"/>
              <a:t>things are wired one right after the other</a:t>
            </a:r>
          </a:p>
          <a:p>
            <a:pPr marL="1168400" lvl="1" indent="-711200" eaLnBrk="1" hangingPunct="1"/>
            <a:r>
              <a:rPr lang="en-US" dirty="0" smtClean="0"/>
              <a:t>If one thing (bulb) goes out every thing goes out</a:t>
            </a:r>
          </a:p>
          <a:p>
            <a:pPr marL="1168400" lvl="1" indent="-711200" eaLnBrk="1" hangingPunct="1"/>
            <a:r>
              <a:rPr lang="en-US" dirty="0" smtClean="0"/>
              <a:t>If the circuit is broken the entire flow of current stops</a:t>
            </a:r>
          </a:p>
        </p:txBody>
      </p:sp>
      <p:pic>
        <p:nvPicPr>
          <p:cNvPr id="36868" name="Picture 5" descr="Series circ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1000"/>
            <a:ext cx="3810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suppor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843338"/>
            <a:ext cx="36576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3600" dirty="0" smtClean="0"/>
              <a:t>Series Circuit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81600"/>
          </a:xfrm>
        </p:spPr>
        <p:txBody>
          <a:bodyPr/>
          <a:lstStyle/>
          <a:p>
            <a:r>
              <a:rPr lang="en-US" sz="2400" dirty="0" smtClean="0"/>
              <a:t>Current is the same at each point in the circuit</a:t>
            </a:r>
          </a:p>
          <a:p>
            <a:endParaRPr lang="en-US" sz="2400" dirty="0" smtClean="0"/>
          </a:p>
          <a:p>
            <a:r>
              <a:rPr lang="en-US" sz="2400" dirty="0" smtClean="0"/>
              <a:t>When another resistor (light bulb) is added in series, the total resistance increases.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When resistance increases, current will decrease.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Decreased current means dimmer light.</a:t>
            </a:r>
          </a:p>
          <a:p>
            <a:endParaRPr lang="en-US" dirty="0" smtClean="0"/>
          </a:p>
        </p:txBody>
      </p:sp>
      <p:pic>
        <p:nvPicPr>
          <p:cNvPr id="49154" name="Picture 2" descr="http://ts1.mm.bing.net/images/thumbnail.aspx?q=525804833316&amp;id=3b7085175470b38061ad3e3c4dfa4dc5&amp;url=http%3a%2f%2fwww.arthursclipart.org%2fscience%2fscience%2fseries%2520circu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962400"/>
            <a:ext cx="2857500" cy="2581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772400" cy="41148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II.  </a:t>
            </a:r>
            <a:r>
              <a:rPr lang="en-US" b="1" u="sng" dirty="0" smtClean="0"/>
              <a:t>Parallel Circuit</a:t>
            </a:r>
            <a:r>
              <a:rPr lang="en-US" dirty="0" smtClean="0"/>
              <a:t>:  contains two or more branches for current to move through</a:t>
            </a:r>
          </a:p>
          <a:p>
            <a:pPr marL="1168400" lvl="1" indent="-711200" eaLnBrk="1" hangingPunct="1">
              <a:lnSpc>
                <a:spcPct val="90000"/>
              </a:lnSpc>
            </a:pPr>
            <a:r>
              <a:rPr lang="en-US" dirty="0" smtClean="0"/>
              <a:t>current splits up to flow through the different branches</a:t>
            </a:r>
          </a:p>
          <a:p>
            <a:pPr marL="1168400" lvl="1" indent="-711200" eaLnBrk="1" hangingPunct="1">
              <a:lnSpc>
                <a:spcPct val="90000"/>
              </a:lnSpc>
            </a:pPr>
            <a:r>
              <a:rPr lang="en-US" dirty="0" smtClean="0"/>
              <a:t>because all branches connect the same two points of the circuit – the voltage difference is the same in each branch</a:t>
            </a:r>
          </a:p>
          <a:p>
            <a:pPr marL="1168400" lvl="1" indent="-711200" eaLnBrk="1" hangingPunct="1">
              <a:lnSpc>
                <a:spcPct val="90000"/>
              </a:lnSpc>
            </a:pPr>
            <a:r>
              <a:rPr lang="en-US" dirty="0" smtClean="0"/>
              <a:t>more current flows through the branches that have the lower resistance</a:t>
            </a:r>
          </a:p>
        </p:txBody>
      </p:sp>
      <p:pic>
        <p:nvPicPr>
          <p:cNvPr id="37891" name="Picture 5" descr="parallel circ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50"/>
            <a:ext cx="3810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9" descr="Image: parallel circuit picture and diagram"/>
          <p:cNvPicPr>
            <a:picLocks noChangeAspect="1" noChangeArrowheads="1"/>
          </p:cNvPicPr>
          <p:nvPr/>
        </p:nvPicPr>
        <p:blipFill>
          <a:blip r:embed="rId4" cstate="print"/>
          <a:srcRect r="50000"/>
          <a:stretch>
            <a:fillRect/>
          </a:stretch>
        </p:blipFill>
        <p:spPr bwMode="auto">
          <a:xfrm>
            <a:off x="3949700" y="3886200"/>
            <a:ext cx="17653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11" descr="Image: parallel circuit picture with broken lamp"/>
          <p:cNvPicPr>
            <a:picLocks noChangeAspect="1" noChangeArrowheads="1"/>
          </p:cNvPicPr>
          <p:nvPr/>
        </p:nvPicPr>
        <p:blipFill>
          <a:blip r:embed="rId5" cstate="print"/>
          <a:srcRect l="5437" r="3783"/>
          <a:stretch>
            <a:fillRect/>
          </a:stretch>
        </p:blipFill>
        <p:spPr bwMode="auto">
          <a:xfrm>
            <a:off x="5867400" y="3819525"/>
            <a:ext cx="3276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/>
              <a:t>Household Electrical Safety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8991600" cy="5715000"/>
          </a:xfrm>
        </p:spPr>
        <p:txBody>
          <a:bodyPr/>
          <a:lstStyle/>
          <a:p>
            <a:pPr marL="609600" indent="-609600"/>
            <a:r>
              <a:rPr lang="en-US"/>
              <a:t>In a house, many appliances draw current from the same circuit</a:t>
            </a:r>
          </a:p>
          <a:p>
            <a:pPr marL="990600" lvl="1" indent="-533400"/>
            <a:r>
              <a:rPr lang="en-US"/>
              <a:t>If more appliances are connected to a circuit, more current will flow through the wires</a:t>
            </a:r>
          </a:p>
          <a:p>
            <a:pPr marL="990600" lvl="1" indent="-533400"/>
            <a:r>
              <a:rPr lang="en-US"/>
              <a:t>More current in wires = more heating in the wires</a:t>
            </a:r>
          </a:p>
          <a:p>
            <a:pPr marL="990600" lvl="1" indent="-533400"/>
            <a:r>
              <a:rPr lang="en-US"/>
              <a:t>More heat causes insulation on wires to melt, which increases chances of fire</a:t>
            </a:r>
          </a:p>
          <a:p>
            <a:pPr marL="609600" indent="-609600"/>
            <a:r>
              <a:rPr lang="en-US"/>
              <a:t>To protect a house from this, all household circuits have a: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Fuse, or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Circuit breaker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b="1" dirty="0" smtClean="0"/>
              <a:t>Indicators and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400" i="1" dirty="0" smtClean="0"/>
              <a:t>PS-6.6:  Explain the relationships among voltage, resistance, and current in Ohm’s law.</a:t>
            </a:r>
            <a:endParaRPr lang="en-US" sz="2400" dirty="0" smtClean="0"/>
          </a:p>
          <a:p>
            <a:r>
              <a:rPr lang="en-US" sz="2400" i="1" dirty="0" smtClean="0"/>
              <a:t>PS-6.9:  Compare the functioning of simple series and parallel circuits.</a:t>
            </a:r>
          </a:p>
          <a:p>
            <a:endParaRPr lang="en-US" sz="2400" dirty="0" smtClean="0"/>
          </a:p>
          <a:p>
            <a:pPr lvl="0"/>
            <a:r>
              <a:rPr lang="en-US" sz="2400" b="1" dirty="0" smtClean="0"/>
              <a:t>Explain the relationship between voltage, resistance and current in an electrical circuit—including units for each</a:t>
            </a:r>
          </a:p>
          <a:p>
            <a:pPr lvl="0"/>
            <a:r>
              <a:rPr lang="en-US" sz="2400" b="1" dirty="0" smtClean="0"/>
              <a:t>Predict energy transformations in a circuit using voltage, resistance, and current</a:t>
            </a:r>
          </a:p>
          <a:p>
            <a:pPr lvl="0"/>
            <a:r>
              <a:rPr lang="en-US" sz="2400" b="1" dirty="0" smtClean="0"/>
              <a:t>Compare/contrast series and parallel circuits in terms of structure, function, and changes in each.</a:t>
            </a:r>
            <a:endParaRPr lang="en-US" sz="3600" b="1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/>
              <a:t>Household Circuits:</a:t>
            </a:r>
            <a:r>
              <a:rPr lang="en-US" sz="4000" i="1" u="sng" smtClean="0"/>
              <a:t/>
            </a:r>
            <a:br>
              <a:rPr lang="en-US" sz="4000" i="1" u="sng" smtClean="0"/>
            </a:br>
            <a:endParaRPr lang="en-US" sz="4000" i="1" u="sng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772400" cy="5638800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en-US" b="1" i="1" u="sng" smtClean="0"/>
              <a:t>Fuse:</a:t>
            </a:r>
            <a:r>
              <a:rPr lang="en-US" smtClean="0"/>
              <a:t>  a small piece of metal that melts if the current becomes too high</a:t>
            </a:r>
          </a:p>
          <a:p>
            <a:pPr marL="812800" indent="-812800" eaLnBrk="1" hangingPunct="1">
              <a:buFontTx/>
              <a:buNone/>
            </a:pPr>
            <a:endParaRPr lang="en-US" smtClean="0"/>
          </a:p>
          <a:p>
            <a:pPr marL="812800" indent="-812800" eaLnBrk="1" hangingPunct="1">
              <a:buFontTx/>
              <a:buNone/>
            </a:pPr>
            <a:endParaRPr lang="en-US" i="1" u="sng" smtClean="0"/>
          </a:p>
          <a:p>
            <a:pPr marL="812800" indent="-812800" eaLnBrk="1" hangingPunct="1">
              <a:buFontTx/>
              <a:buNone/>
            </a:pPr>
            <a:endParaRPr lang="en-US" i="1" u="sng" smtClean="0"/>
          </a:p>
          <a:p>
            <a:pPr marL="812800" indent="-812800" eaLnBrk="1" hangingPunct="1">
              <a:buFontTx/>
              <a:buNone/>
            </a:pPr>
            <a:endParaRPr lang="en-US" sz="1800" i="1" u="sng" smtClean="0"/>
          </a:p>
          <a:p>
            <a:pPr marL="812800" indent="-812800" eaLnBrk="1" hangingPunct="1">
              <a:buFontTx/>
              <a:buNone/>
            </a:pPr>
            <a:r>
              <a:rPr lang="en-US" b="1" i="1" u="sng" smtClean="0"/>
              <a:t>Circuit Breaker</a:t>
            </a:r>
            <a:r>
              <a:rPr lang="en-US" b="1" smtClean="0"/>
              <a:t>:</a:t>
            </a:r>
            <a:r>
              <a:rPr lang="en-US" smtClean="0"/>
              <a:t>  contains a small piece of metal that bends when it gets hot  bending causes a switch to flip and  opens the circuit</a:t>
            </a:r>
          </a:p>
        </p:txBody>
      </p:sp>
      <p:pic>
        <p:nvPicPr>
          <p:cNvPr id="38916" name="Picture 10" descr="f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295400"/>
            <a:ext cx="28194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12" descr="istockphoto_303518_line_of_fu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727200"/>
            <a:ext cx="2819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14" descr="circuit-breaker-int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029075"/>
            <a:ext cx="19050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/>
          <a:lstStyle/>
          <a:p>
            <a:r>
              <a:rPr lang="en-US" sz="3600" dirty="0" smtClean="0"/>
              <a:t>Let’s Compare Series and Parallel Circuits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3581400" cy="63976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/>
              <a:t>Series Circuits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676400"/>
            <a:ext cx="4040188" cy="4953000"/>
          </a:xfrm>
        </p:spPr>
        <p:txBody>
          <a:bodyPr/>
          <a:lstStyle/>
          <a:p>
            <a:r>
              <a:rPr lang="en-US" dirty="0" smtClean="0"/>
              <a:t>_______ path(s) for current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Current ________________</a:t>
            </a:r>
          </a:p>
          <a:p>
            <a:endParaRPr lang="en-US" dirty="0" smtClean="0"/>
          </a:p>
          <a:p>
            <a:r>
              <a:rPr lang="en-US" dirty="0" smtClean="0"/>
              <a:t>Voltage ________________</a:t>
            </a:r>
          </a:p>
          <a:p>
            <a:endParaRPr lang="en-US" dirty="0" smtClean="0"/>
          </a:p>
          <a:p>
            <a:r>
              <a:rPr lang="en-US" dirty="0" smtClean="0"/>
              <a:t>Break in circuit _______________________</a:t>
            </a:r>
          </a:p>
          <a:p>
            <a:endParaRPr lang="en-US" dirty="0" smtClean="0"/>
          </a:p>
          <a:p>
            <a:r>
              <a:rPr lang="en-US" dirty="0" smtClean="0"/>
              <a:t>Adding resistance in series ______________________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990600"/>
            <a:ext cx="3889375" cy="639762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 smtClean="0"/>
              <a:t>Parallel Circuits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3951288"/>
          </a:xfrm>
        </p:spPr>
        <p:txBody>
          <a:bodyPr/>
          <a:lstStyle/>
          <a:p>
            <a:r>
              <a:rPr lang="en-US" dirty="0" smtClean="0"/>
              <a:t>_______ path(s) for current</a:t>
            </a:r>
          </a:p>
          <a:p>
            <a:endParaRPr lang="en-US" dirty="0" smtClean="0"/>
          </a:p>
          <a:p>
            <a:r>
              <a:rPr lang="en-US" dirty="0" smtClean="0"/>
              <a:t>Current ________________</a:t>
            </a:r>
          </a:p>
          <a:p>
            <a:endParaRPr lang="en-US" dirty="0" smtClean="0"/>
          </a:p>
          <a:p>
            <a:r>
              <a:rPr lang="en-US" dirty="0" smtClean="0"/>
              <a:t>Voltage ________________</a:t>
            </a:r>
          </a:p>
          <a:p>
            <a:endParaRPr lang="en-US" dirty="0" smtClean="0"/>
          </a:p>
          <a:p>
            <a:r>
              <a:rPr lang="en-US" dirty="0" smtClean="0"/>
              <a:t>Break in circuit _______________________</a:t>
            </a:r>
          </a:p>
          <a:p>
            <a:endParaRPr lang="en-US" dirty="0" smtClean="0"/>
          </a:p>
          <a:p>
            <a:r>
              <a:rPr lang="en-US" dirty="0" smtClean="0"/>
              <a:t>Adding resistance in parallel  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/>
          <a:lstStyle/>
          <a:p>
            <a:r>
              <a:rPr lang="en-US" sz="3600" dirty="0" smtClean="0"/>
              <a:t>Let’s Compare Series and Parallel Circuits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3581400" cy="639762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/>
              <a:t>Series Circuits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676400"/>
            <a:ext cx="4040188" cy="4953000"/>
          </a:xfrm>
        </p:spPr>
        <p:txBody>
          <a:bodyPr/>
          <a:lstStyle/>
          <a:p>
            <a:r>
              <a:rPr lang="en-US" sz="2000" dirty="0" smtClean="0">
                <a:solidFill>
                  <a:srgbClr val="FF0066"/>
                </a:solidFill>
              </a:rPr>
              <a:t>1 </a:t>
            </a:r>
            <a:r>
              <a:rPr lang="en-US" sz="2000" dirty="0" smtClean="0"/>
              <a:t>path(s) for current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Current </a:t>
            </a:r>
            <a:r>
              <a:rPr lang="en-US" sz="2000" dirty="0" smtClean="0">
                <a:solidFill>
                  <a:srgbClr val="FF0066"/>
                </a:solidFill>
              </a:rPr>
              <a:t>is the same at every point</a:t>
            </a:r>
          </a:p>
          <a:p>
            <a:endParaRPr lang="en-US" sz="2000" dirty="0" smtClean="0"/>
          </a:p>
          <a:p>
            <a:r>
              <a:rPr lang="en-US" sz="2000" dirty="0" smtClean="0"/>
              <a:t>Voltage </a:t>
            </a:r>
            <a:r>
              <a:rPr lang="en-US" sz="2000" dirty="0" smtClean="0">
                <a:solidFill>
                  <a:srgbClr val="FF0066"/>
                </a:solidFill>
              </a:rPr>
              <a:t>drops at each resistor</a:t>
            </a:r>
          </a:p>
          <a:p>
            <a:endParaRPr lang="en-US" sz="2000" dirty="0" smtClean="0"/>
          </a:p>
          <a:p>
            <a:r>
              <a:rPr lang="en-US" sz="2000" dirty="0" smtClean="0"/>
              <a:t>Break in circuit </a:t>
            </a:r>
            <a:r>
              <a:rPr lang="en-US" sz="2000" dirty="0" smtClean="0">
                <a:solidFill>
                  <a:srgbClr val="FF0066"/>
                </a:solidFill>
              </a:rPr>
              <a:t>stops all current</a:t>
            </a:r>
          </a:p>
          <a:p>
            <a:endParaRPr lang="en-US" sz="2000" dirty="0" smtClean="0"/>
          </a:p>
          <a:p>
            <a:r>
              <a:rPr lang="en-US" sz="2000" dirty="0" smtClean="0"/>
              <a:t>Adding resistance in series </a:t>
            </a:r>
            <a:r>
              <a:rPr lang="en-US" sz="2000" dirty="0" smtClean="0">
                <a:solidFill>
                  <a:srgbClr val="FF0066"/>
                </a:solidFill>
              </a:rPr>
              <a:t>decreases total current (dimmer light bulbs)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990600"/>
            <a:ext cx="3889375" cy="639762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dirty="0" smtClean="0"/>
              <a:t>Parallel Circuits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3951288"/>
          </a:xfrm>
        </p:spPr>
        <p:txBody>
          <a:bodyPr/>
          <a:lstStyle/>
          <a:p>
            <a:r>
              <a:rPr lang="en-US" sz="1800" dirty="0" smtClean="0">
                <a:solidFill>
                  <a:srgbClr val="FF0066"/>
                </a:solidFill>
              </a:rPr>
              <a:t>multiple</a:t>
            </a:r>
            <a:r>
              <a:rPr lang="en-US" sz="1800" dirty="0" smtClean="0"/>
              <a:t> path(s) for current</a:t>
            </a:r>
          </a:p>
          <a:p>
            <a:endParaRPr lang="en-US" sz="1800" dirty="0" smtClean="0"/>
          </a:p>
          <a:p>
            <a:r>
              <a:rPr lang="en-US" sz="1800" dirty="0" smtClean="0"/>
              <a:t>Current </a:t>
            </a:r>
            <a:r>
              <a:rPr lang="en-US" sz="1800" dirty="0" smtClean="0">
                <a:solidFill>
                  <a:srgbClr val="FF0066"/>
                </a:solidFill>
              </a:rPr>
              <a:t>can be different in each branch</a:t>
            </a:r>
          </a:p>
          <a:p>
            <a:endParaRPr lang="en-US" sz="1800" dirty="0" smtClean="0"/>
          </a:p>
          <a:p>
            <a:r>
              <a:rPr lang="en-US" sz="1800" dirty="0" smtClean="0"/>
              <a:t>Voltage </a:t>
            </a:r>
            <a:r>
              <a:rPr lang="en-US" sz="1800" dirty="0" smtClean="0">
                <a:solidFill>
                  <a:srgbClr val="FF0066"/>
                </a:solidFill>
              </a:rPr>
              <a:t>same across each resistance</a:t>
            </a:r>
          </a:p>
          <a:p>
            <a:endParaRPr lang="en-US" sz="1800" dirty="0" smtClean="0"/>
          </a:p>
          <a:p>
            <a:r>
              <a:rPr lang="en-US" sz="1800" dirty="0" smtClean="0"/>
              <a:t>Break in circuit </a:t>
            </a:r>
            <a:r>
              <a:rPr lang="en-US" sz="1800" dirty="0" smtClean="0">
                <a:solidFill>
                  <a:srgbClr val="FF0066"/>
                </a:solidFill>
              </a:rPr>
              <a:t>does not affect other bulbs</a:t>
            </a:r>
          </a:p>
          <a:p>
            <a:endParaRPr lang="en-US" sz="1800" dirty="0" smtClean="0"/>
          </a:p>
          <a:p>
            <a:r>
              <a:rPr lang="en-US" sz="1800" dirty="0" smtClean="0"/>
              <a:t>Adding resistance in parallel </a:t>
            </a:r>
            <a:r>
              <a:rPr lang="en-US" sz="1800" dirty="0" smtClean="0">
                <a:solidFill>
                  <a:srgbClr val="FF0066"/>
                </a:solidFill>
              </a:rPr>
              <a:t>increases total current</a:t>
            </a:r>
            <a:endParaRPr lang="en-US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7.2:  Electric Current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Static Electricity</a:t>
            </a:r>
            <a:r>
              <a:rPr lang="en-US" dirty="0" smtClean="0"/>
              <a:t>:  build up of charges that pass QUICKLY to another object</a:t>
            </a:r>
          </a:p>
          <a:p>
            <a:pPr eaLnBrk="1" hangingPunct="1"/>
            <a:r>
              <a:rPr lang="en-US" b="1" u="sng" dirty="0" smtClean="0"/>
              <a:t>Electric Current</a:t>
            </a:r>
            <a:r>
              <a:rPr lang="en-US" dirty="0" smtClean="0"/>
              <a:t>:  continuous flow of charges through a conductor</a:t>
            </a:r>
          </a:p>
        </p:txBody>
      </p:sp>
      <p:pic>
        <p:nvPicPr>
          <p:cNvPr id="28676" name="Picture 7" descr="current_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91000"/>
            <a:ext cx="274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Static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Objects can acquire a static electric charge through: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Friction</a:t>
            </a:r>
            <a:r>
              <a:rPr lang="en-US" dirty="0" smtClean="0"/>
              <a:t> (when an object whose electrons are loosely held rubs against another object)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Conduction</a:t>
            </a:r>
            <a:r>
              <a:rPr lang="en-US" dirty="0" smtClean="0"/>
              <a:t> (when an object with an excess of electrons touches a neutral object)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Induction</a:t>
            </a:r>
            <a:r>
              <a:rPr lang="en-US" dirty="0" smtClean="0"/>
              <a:t> (a neutral object acquires a charge from a charged object close by without contact being made)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hysicsclassroom.com/Class/estatics/u8l2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118482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0" name="Picture 2" descr="http://www.physicsclassroom.com/Class/estatics/u8l2b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8068015" cy="3305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4" name="Picture 2" descr="http://www.physicsclassroom.com/Class/estatics/u8l2c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33600"/>
            <a:ext cx="7265040" cy="34701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457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Charging by contact!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u="sng" smtClean="0"/>
              <a:t>Electricity and Voltage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15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- </a:t>
            </a:r>
            <a:r>
              <a:rPr lang="en-US" b="1" u="sng" dirty="0" smtClean="0"/>
              <a:t>Electricity</a:t>
            </a:r>
            <a:r>
              <a:rPr lang="en-US" dirty="0" smtClean="0"/>
              <a:t> is the flow of electrons (-)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Charges (-) flow from HIGH voltage areas to LOW voltage areas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b="1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u="sng" dirty="0" smtClean="0"/>
              <a:t>Voltage</a:t>
            </a:r>
            <a:r>
              <a:rPr lang="en-US" dirty="0" smtClean="0"/>
              <a:t> is like electrical pressure that pushes and pulls charges</a:t>
            </a:r>
            <a:endParaRPr lang="en-US" i="1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i="1" u="sng" dirty="0" smtClean="0"/>
              <a:t>Voltage Difference</a:t>
            </a:r>
            <a:r>
              <a:rPr lang="en-US" dirty="0" smtClean="0"/>
              <a:t>:  the push/pull that causes charges to move and is measured in volts (V)</a:t>
            </a:r>
          </a:p>
        </p:txBody>
      </p:sp>
      <p:pic>
        <p:nvPicPr>
          <p:cNvPr id="29700" name="Picture 5" descr="battery_electron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0"/>
            <a:ext cx="175260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Ravie" pitchFamily="82" charset="0"/>
              </a:rPr>
              <a:t>Voltage</a:t>
            </a:r>
            <a:endParaRPr lang="en-US" b="1" dirty="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Voltage is created by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a chemical cell (battery) when it changes chemical energy to electrical energy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Berlin Sans FB Demi" pitchFamily="34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 by a generator when it changes mechanical energy to electrical energy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Berlin Sans FB Demi" pitchFamily="34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 by a solar cell when it changes light energy to electrical energy. </a:t>
            </a:r>
          </a:p>
        </p:txBody>
      </p:sp>
      <p:pic>
        <p:nvPicPr>
          <p:cNvPr id="46082" name="Picture 2" descr="C:\Documents and Settings\ljutzeler\Local Settings\Temporary Internet Files\Content.IE5\IIUNK399\MM90023622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81000"/>
            <a:ext cx="163467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754</Words>
  <Application>Microsoft Office PowerPoint</Application>
  <PresentationFormat>On-screen Show (4:3)</PresentationFormat>
  <Paragraphs>163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Electrical Current  &amp; Circuits</vt:lpstr>
      <vt:lpstr>Indicators and Objectives</vt:lpstr>
      <vt:lpstr>Section 7.2:  Electric Current</vt:lpstr>
      <vt:lpstr>Static Electricity</vt:lpstr>
      <vt:lpstr>Friction</vt:lpstr>
      <vt:lpstr>Induction</vt:lpstr>
      <vt:lpstr>Conduction</vt:lpstr>
      <vt:lpstr>Electricity and Voltage</vt:lpstr>
      <vt:lpstr>Voltage</vt:lpstr>
      <vt:lpstr>PowerPoint Presentation</vt:lpstr>
      <vt:lpstr>Check for Understanding</vt:lpstr>
      <vt:lpstr>Resistance </vt:lpstr>
      <vt:lpstr>What Affects Resistance?</vt:lpstr>
      <vt:lpstr>IV. Control the Flow</vt:lpstr>
      <vt:lpstr>Ohm’s Law </vt:lpstr>
      <vt:lpstr>Section 3 – Electrical Energy </vt:lpstr>
      <vt:lpstr>Series Circuit</vt:lpstr>
      <vt:lpstr>PowerPoint Presentation</vt:lpstr>
      <vt:lpstr>Household Electrical Safety</vt:lpstr>
      <vt:lpstr>Household Circuits: </vt:lpstr>
      <vt:lpstr>Let’s Compare Series and Parallel Circuits</vt:lpstr>
      <vt:lpstr>Let’s Compare Series and Parallel Circuits</vt:lpstr>
    </vt:vector>
  </TitlesOfParts>
  <Company>DSD2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Jennifer Ferguson</cp:lastModifiedBy>
  <cp:revision>132</cp:revision>
  <dcterms:created xsi:type="dcterms:W3CDTF">2004-11-11T21:24:05Z</dcterms:created>
  <dcterms:modified xsi:type="dcterms:W3CDTF">2017-05-19T19:41:14Z</dcterms:modified>
</cp:coreProperties>
</file>