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62" r:id="rId6"/>
    <p:sldId id="293" r:id="rId7"/>
    <p:sldId id="259" r:id="rId8"/>
    <p:sldId id="266" r:id="rId9"/>
    <p:sldId id="283" r:id="rId10"/>
    <p:sldId id="277" r:id="rId11"/>
    <p:sldId id="286" r:id="rId12"/>
    <p:sldId id="294" r:id="rId13"/>
    <p:sldId id="260" r:id="rId14"/>
    <p:sldId id="261" r:id="rId15"/>
    <p:sldId id="263" r:id="rId16"/>
    <p:sldId id="290" r:id="rId17"/>
    <p:sldId id="287" r:id="rId18"/>
    <p:sldId id="264" r:id="rId19"/>
    <p:sldId id="265" r:id="rId20"/>
    <p:sldId id="267" r:id="rId21"/>
    <p:sldId id="268" r:id="rId22"/>
    <p:sldId id="285" r:id="rId23"/>
    <p:sldId id="269" r:id="rId24"/>
    <p:sldId id="270" r:id="rId25"/>
    <p:sldId id="271" r:id="rId26"/>
    <p:sldId id="272" r:id="rId27"/>
    <p:sldId id="273" r:id="rId28"/>
    <p:sldId id="274" r:id="rId29"/>
    <p:sldId id="276" r:id="rId30"/>
    <p:sldId id="292" r:id="rId31"/>
    <p:sldId id="278" r:id="rId32"/>
    <p:sldId id="279" r:id="rId33"/>
    <p:sldId id="281" r:id="rId34"/>
    <p:sldId id="291" r:id="rId35"/>
    <p:sldId id="280" r:id="rId36"/>
    <p:sldId id="289" r:id="rId37"/>
    <p:sldId id="284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D4D4D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72" d="100"/>
          <a:sy n="72" d="100"/>
        </p:scale>
        <p:origin x="-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sz="5400"/>
              <a:t>Lab Equipment</a:t>
            </a:r>
          </a:p>
        </p:txBody>
      </p:sp>
      <p:pic>
        <p:nvPicPr>
          <p:cNvPr id="2051" name="Picture 3" descr="D:\My Documents\New Chemistry\Lab Powerpoints\Equipment\glasswa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752600"/>
            <a:ext cx="3581400" cy="2397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762000"/>
          </a:xfrm>
        </p:spPr>
        <p:txBody>
          <a:bodyPr/>
          <a:lstStyle/>
          <a:p>
            <a:r>
              <a:rPr lang="en-US"/>
              <a:t>Test Tube Racks</a:t>
            </a:r>
          </a:p>
        </p:txBody>
      </p:sp>
      <p:sp>
        <p:nvSpPr>
          <p:cNvPr id="23557" name="Text Box 1029"/>
          <p:cNvSpPr txBox="1">
            <a:spLocks noChangeArrowheads="1"/>
          </p:cNvSpPr>
          <p:nvPr/>
        </p:nvSpPr>
        <p:spPr bwMode="auto">
          <a:xfrm>
            <a:off x="609600" y="472440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Test tube racks are for holding and organizing test tubes on the laboratory counter. Plastic racks may melt in contact with very hot test tubes.</a:t>
            </a:r>
          </a:p>
        </p:txBody>
      </p:sp>
      <p:pic>
        <p:nvPicPr>
          <p:cNvPr id="23558" name="Picture 1030" descr="D:\My Documents\New Chemistry\Lab Powerpoints\Equipment\testtuberack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14400"/>
            <a:ext cx="6096000" cy="372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/>
              <a:t>Rubber Stoppers</a:t>
            </a:r>
          </a:p>
        </p:txBody>
      </p:sp>
      <p:pic>
        <p:nvPicPr>
          <p:cNvPr id="32771" name="Picture 3" descr="D:\My Documents\New Chemistry\Lab Powerpoints\Equipment\rubberstopp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00200"/>
            <a:ext cx="4267200" cy="3197225"/>
          </a:xfrm>
          <a:prstGeom prst="rect">
            <a:avLst/>
          </a:prstGeom>
          <a:noFill/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648200" y="1752600"/>
            <a:ext cx="4283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Rubber stoppers are used to close containers to avoid spillage or contamination.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648200" y="3200400"/>
            <a:ext cx="4283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Containers should never be heated when there is a stopper in place.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4572000" cy="838200"/>
          </a:xfrm>
        </p:spPr>
        <p:txBody>
          <a:bodyPr/>
          <a:lstStyle/>
          <a:p>
            <a:r>
              <a:rPr lang="en-US"/>
              <a:t>Spot Plates</a:t>
            </a:r>
          </a:p>
        </p:txBody>
      </p:sp>
      <p:pic>
        <p:nvPicPr>
          <p:cNvPr id="46084" name="Picture 4" descr="spotplates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10200" y="1676400"/>
            <a:ext cx="2965450" cy="3048000"/>
          </a:xfrm>
          <a:noFill/>
          <a:ln/>
        </p:spPr>
      </p:pic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685800" y="1752600"/>
            <a:ext cx="4267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Spot plates are used when we want to perform many small scale reactions at one time. We will use these many times during the year.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r>
              <a:rPr lang="en-US"/>
              <a:t>Watch Glass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3400" y="2286000"/>
            <a:ext cx="38258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watch glass is used to hold a small amount of solid, such as the product of a reaction.</a:t>
            </a:r>
          </a:p>
        </p:txBody>
      </p:sp>
      <p:pic>
        <p:nvPicPr>
          <p:cNvPr id="6148" name="Picture 4" descr="D:\My Documents\New Chemistry\Lab Powerpoints\Equipment\watchg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447800"/>
            <a:ext cx="4572000" cy="3541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/>
              <a:t>Glass Stir Rod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953000" y="2133600"/>
            <a:ext cx="3962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glass rod is used to manually stir solutions. It can also be used to transfer a single drop of a solution.</a:t>
            </a:r>
          </a:p>
        </p:txBody>
      </p:sp>
      <p:pic>
        <p:nvPicPr>
          <p:cNvPr id="7172" name="Picture 4" descr="D:\My Documents\New Chemistry\Lab Powerpoints\Equipment\r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4267200" cy="3306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/>
              <a:t>Medicine Dropper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257800" y="1447800"/>
            <a:ext cx="3581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medicine dropper is used to transfer a small volume of liquid (less than one mL).</a:t>
            </a:r>
          </a:p>
        </p:txBody>
      </p:sp>
      <p:pic>
        <p:nvPicPr>
          <p:cNvPr id="9220" name="Picture 4" descr="D:\My Documents\New Chemistry\Lab Powerpoints\Equipment\dropp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838200"/>
            <a:ext cx="4648200" cy="3602038"/>
          </a:xfrm>
          <a:prstGeom prst="rect">
            <a:avLst/>
          </a:prstGeom>
          <a:noFill/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17525" y="4770438"/>
            <a:ext cx="7864475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On top of each medicine dropper is a “</a:t>
            </a:r>
            <a:r>
              <a:rPr 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rubber bulb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 flipV="1">
            <a:off x="1066800" y="3276600"/>
            <a:ext cx="228600" cy="152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  <p:bldP spid="92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228600"/>
            <a:ext cx="3200400" cy="533400"/>
          </a:xfrm>
        </p:spPr>
        <p:txBody>
          <a:bodyPr/>
          <a:lstStyle/>
          <a:p>
            <a:r>
              <a:rPr lang="en-US"/>
              <a:t>Litmus Paper</a:t>
            </a:r>
          </a:p>
        </p:txBody>
      </p:sp>
      <p:pic>
        <p:nvPicPr>
          <p:cNvPr id="37891" name="Picture 3" descr="D:\My Documents\New Chemistry\Lab Powerpoints\Equipment\lim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66800"/>
            <a:ext cx="5029200" cy="3771900"/>
          </a:xfrm>
          <a:prstGeom prst="rect">
            <a:avLst/>
          </a:prstGeom>
          <a:noFill/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562600" y="1447800"/>
            <a:ext cx="320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litmus paper is used to identify bases.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5562600" y="2895600"/>
            <a:ext cx="3276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Blue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litmus paper is used to identify acids.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/>
              <a:t>Forceps</a:t>
            </a:r>
          </a:p>
        </p:txBody>
      </p:sp>
      <p:pic>
        <p:nvPicPr>
          <p:cNvPr id="33795" name="Picture 3" descr="D:\My Documents\New Chemistry\Lab Powerpoints\Equipment\forcep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524000"/>
            <a:ext cx="4267200" cy="1933575"/>
          </a:xfrm>
          <a:prstGeom prst="rect">
            <a:avLst/>
          </a:prstGeom>
          <a:noFill/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14400" y="3810000"/>
            <a:ext cx="7483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Forceps (or tweezers) are used to pick up small objects.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/>
              <a:t>Funnel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2819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funnel is used to aid in the transfer of liquid from one vessel to another.</a:t>
            </a:r>
          </a:p>
        </p:txBody>
      </p:sp>
      <p:pic>
        <p:nvPicPr>
          <p:cNvPr id="10244" name="Picture 4" descr="D:\My Documents\New Chemistry\Lab Powerpoints\Equipment\funn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1600200"/>
            <a:ext cx="4587875" cy="3554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US"/>
              <a:t>Mohr Pipet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715000" y="2590800"/>
            <a:ext cx="3140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Mohr pipet measures and delivers exact volumes of liquids.</a:t>
            </a:r>
          </a:p>
        </p:txBody>
      </p:sp>
      <p:pic>
        <p:nvPicPr>
          <p:cNvPr id="11268" name="Picture 4" descr="D:\My Documents\New Chemistry\Lab Powerpoints\Equipment\mohrpi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4953000" cy="3836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sz="4000"/>
              <a:t>Beaker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37496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Beakers hold solids or liquids that will not release gases when reacted or are unlikely to splatter if stirred or heated.</a:t>
            </a:r>
          </a:p>
        </p:txBody>
      </p:sp>
      <p:pic>
        <p:nvPicPr>
          <p:cNvPr id="3076" name="Picture 4" descr="D:\My Documents\New Chemistry\Lab Powerpoints\Equipment\beak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524000"/>
            <a:ext cx="4343400" cy="3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/>
              <a:t>Wash Bottle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876800" y="2133600"/>
            <a:ext cx="3962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wash bottle has a spout that delivers a wash solution to a specific area. Distilled water is the only liquid that should be used in a wash bottle.</a:t>
            </a:r>
          </a:p>
        </p:txBody>
      </p:sp>
      <p:pic>
        <p:nvPicPr>
          <p:cNvPr id="13316" name="Picture 4" descr="D:\My Documents\New Chemistry\Lab Powerpoints\Equipment\washb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4419600" cy="3424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/>
              <a:t>Weighing Boat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" y="2286000"/>
            <a:ext cx="45878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Weighing boats are used to weigh solids that will be transferred to another vessel.</a:t>
            </a:r>
          </a:p>
        </p:txBody>
      </p:sp>
      <p:pic>
        <p:nvPicPr>
          <p:cNvPr id="14340" name="Picture 4" descr="D:\My Documents\New Chemistry\Lab Powerpoints\Equipment\bo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524000"/>
            <a:ext cx="4572000" cy="3543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2895600" cy="609600"/>
          </a:xfrm>
        </p:spPr>
        <p:txBody>
          <a:bodyPr/>
          <a:lstStyle/>
          <a:p>
            <a:r>
              <a:rPr lang="en-US" u="sng"/>
              <a:t>Spatulas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4054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Spatulas are used to dispense solid chemicals from their containers. 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4800" y="3124200"/>
            <a:ext cx="3902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Chemicals should never be transferred with your bare hands.</a:t>
            </a:r>
          </a:p>
        </p:txBody>
      </p:sp>
      <p:pic>
        <p:nvPicPr>
          <p:cNvPr id="31750" name="Picture 6" descr="D:\My Documents\New Chemistry\Lab Powerpoints\Equipment\spatul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04800"/>
            <a:ext cx="4572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/>
              <a:t>Beaker Tongs</a:t>
            </a:r>
          </a:p>
        </p:txBody>
      </p:sp>
      <p:pic>
        <p:nvPicPr>
          <p:cNvPr id="15363" name="Picture 3" descr="D:\My Documents\New Chemistry\Lab Powerpoints\Equipment\beakertong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4495800" cy="3371850"/>
          </a:xfrm>
          <a:prstGeom prst="rect">
            <a:avLst/>
          </a:prstGeom>
          <a:noFill/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953000" y="2209800"/>
            <a:ext cx="3444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Beaker tongs are used to move beakers containing hot liquids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/>
              <a:t>Bunsen Burner</a:t>
            </a:r>
          </a:p>
        </p:txBody>
      </p:sp>
      <p:pic>
        <p:nvPicPr>
          <p:cNvPr id="16387" name="Picture 3" descr="D:\My Documents\New Chemistry\Lab Powerpoints\Equipment\bunsenburn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52600"/>
            <a:ext cx="3657600" cy="2743200"/>
          </a:xfrm>
          <a:prstGeom prst="rect">
            <a:avLst/>
          </a:prstGeom>
          <a:noFill/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724400" y="2209800"/>
            <a:ext cx="40544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Bunsen burners are used for the heating of nonvolatile liquids and solids.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/>
              <a:t>Evaporating Dish</a:t>
            </a:r>
          </a:p>
        </p:txBody>
      </p:sp>
      <p:pic>
        <p:nvPicPr>
          <p:cNvPr id="17411" name="Picture 3" descr="D:\My Documents\New Chemistry\Lab Powerpoints\Equipment\evaporatingdi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3657600" cy="2743200"/>
          </a:xfrm>
          <a:prstGeom prst="rect">
            <a:avLst/>
          </a:prstGeom>
          <a:noFill/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419600" y="2209800"/>
            <a:ext cx="4130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 evaporating dish is used for the heating of stable solid compounds and elements.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Crucible</a:t>
            </a:r>
          </a:p>
        </p:txBody>
      </p:sp>
      <p:pic>
        <p:nvPicPr>
          <p:cNvPr id="18435" name="Picture 3" descr="D:\My Documents\New Chemistry\Lab Powerpoints\Equipment\crucibl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28800"/>
            <a:ext cx="3733800" cy="2797175"/>
          </a:xfrm>
          <a:prstGeom prst="rect">
            <a:avLst/>
          </a:prstGeom>
          <a:noFill/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479925" y="2179638"/>
            <a:ext cx="3902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Crucibles are used for heating certain solids, particularly metals, to very high temperatures.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Clay Triangle</a:t>
            </a:r>
          </a:p>
        </p:txBody>
      </p:sp>
      <p:pic>
        <p:nvPicPr>
          <p:cNvPr id="19459" name="Picture 3" descr="D:\My Documents\New Chemistry\Lab Powerpoints\Equipment\claytriang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828800"/>
            <a:ext cx="3886200" cy="2911475"/>
          </a:xfrm>
          <a:prstGeom prst="rect">
            <a:avLst/>
          </a:prstGeom>
          <a:noFill/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57200" y="2209800"/>
            <a:ext cx="39020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 clay triangle is used as a support for porcelein crucibles when being heated over a Bunsen burner.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Crucible Tongs</a:t>
            </a:r>
          </a:p>
        </p:txBody>
      </p:sp>
      <p:pic>
        <p:nvPicPr>
          <p:cNvPr id="20483" name="Picture 3" descr="D:\My Documents\New Chemistry\Lab Powerpoints\Equipment\crucibletong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828800"/>
            <a:ext cx="3657600" cy="2743200"/>
          </a:xfrm>
          <a:prstGeom prst="rect">
            <a:avLst/>
          </a:prstGeom>
          <a:noFill/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4191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For handling hot crucibles; also used to pick up other hot objects. </a:t>
            </a:r>
            <a:r>
              <a:rPr 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to be used for picking up beakers!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/>
              <a:t>Glass Plates</a:t>
            </a:r>
          </a:p>
        </p:txBody>
      </p:sp>
      <p:pic>
        <p:nvPicPr>
          <p:cNvPr id="22531" name="Picture 3" descr="D:\My Documents\New Chemistry\Lab Powerpoints\Equipment\glasspl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600200"/>
            <a:ext cx="3657600" cy="2743200"/>
          </a:xfrm>
          <a:prstGeom prst="rect">
            <a:avLst/>
          </a:prstGeom>
          <a:noFill/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46125" y="1798638"/>
            <a:ext cx="36734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Glass plates provide a surface for semi-micro scale experiments, such as drop reactions and testing of acids and bases.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/>
              <a:t>Erlenmeyer Flask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648200" y="2133600"/>
            <a:ext cx="39782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Erlenmeyer flasks hold solids or liquids that may release gases during a reaction or that are likely to splatter if stirred or heated.</a:t>
            </a:r>
          </a:p>
        </p:txBody>
      </p:sp>
      <p:pic>
        <p:nvPicPr>
          <p:cNvPr id="4100" name="Picture 4" descr="D:\My Documents\New Chemistry\Lab Powerpoints\Equipment\erlen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76400"/>
            <a:ext cx="4054475" cy="3141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20000" cy="838200"/>
          </a:xfrm>
        </p:spPr>
        <p:txBody>
          <a:bodyPr/>
          <a:lstStyle/>
          <a:p>
            <a:r>
              <a:rPr lang="en-US"/>
              <a:t>Triangular File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791200" y="1905000"/>
            <a:ext cx="3352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Triangular files are used primarily to cut glass rod, a skill that your instructor will share with you when it becomes useful.</a:t>
            </a:r>
          </a:p>
        </p:txBody>
      </p:sp>
      <p:pic>
        <p:nvPicPr>
          <p:cNvPr id="41989" name="Picture 5" descr="triangularfile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2133600"/>
            <a:ext cx="5229225" cy="1952625"/>
          </a:xfrm>
          <a:noFill/>
          <a:ln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Ringstands and their Components</a:t>
            </a:r>
          </a:p>
        </p:txBody>
      </p:sp>
      <p:pic>
        <p:nvPicPr>
          <p:cNvPr id="24580" name="Picture 4" descr="ringsta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600200"/>
            <a:ext cx="3657600" cy="2743200"/>
          </a:xfrm>
          <a:prstGeom prst="rect">
            <a:avLst/>
          </a:prstGeom>
          <a:noFill/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81000" y="1905000"/>
            <a:ext cx="4800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Ringstands are a safe and convenient way to perform reactions that require heating using a Bunsen burner.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Ringstands and their Components</a:t>
            </a:r>
            <a:br>
              <a:rPr lang="en-US"/>
            </a:br>
            <a:r>
              <a:rPr lang="en-US">
                <a:solidFill>
                  <a:srgbClr val="FFFF00"/>
                </a:solidFill>
              </a:rPr>
              <a:t>Iron Rings</a:t>
            </a:r>
          </a:p>
        </p:txBody>
      </p:sp>
      <p:pic>
        <p:nvPicPr>
          <p:cNvPr id="25603" name="Picture 3" descr="D:\My Documents\New Chemistry\Lab Powerpoints\Equipment\ironr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981200"/>
            <a:ext cx="3657600" cy="2743200"/>
          </a:xfrm>
          <a:prstGeom prst="rect">
            <a:avLst/>
          </a:prstGeom>
          <a:noFill/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17525" y="2408238"/>
            <a:ext cx="40544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Iron rings connect to a ringstand and provide a stable, elevated platform for the reaction.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Ringstands and their Components</a:t>
            </a:r>
            <a:br>
              <a:rPr lang="en-US"/>
            </a:br>
            <a:r>
              <a:rPr lang="en-US">
                <a:solidFill>
                  <a:srgbClr val="FFFF00"/>
                </a:solidFill>
              </a:rPr>
              <a:t>Utility Clamps</a:t>
            </a:r>
          </a:p>
        </p:txBody>
      </p:sp>
      <p:pic>
        <p:nvPicPr>
          <p:cNvPr id="27651" name="Picture 3" descr="D:\My Documents\New Chemistry\Lab Powerpoints\Equipment\utilitycla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981200"/>
            <a:ext cx="3886200" cy="2911475"/>
          </a:xfrm>
          <a:prstGeom prst="rect">
            <a:avLst/>
          </a:prstGeom>
          <a:noFill/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57200" y="2362200"/>
            <a:ext cx="42068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Utility clamps are used to secure test tubes, distillation columns, and burets to the ringstand.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Ringstands and their Components</a:t>
            </a:r>
            <a:br>
              <a:rPr lang="en-US"/>
            </a:br>
            <a:r>
              <a:rPr lang="en-US">
                <a:solidFill>
                  <a:srgbClr val="FFFF00"/>
                </a:solidFill>
              </a:rPr>
              <a:t>Double Buret Clamps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3124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Double Buret clamps are used to burets – long graduated tubes used in titration.</a:t>
            </a:r>
          </a:p>
        </p:txBody>
      </p:sp>
      <p:pic>
        <p:nvPicPr>
          <p:cNvPr id="39941" name="Picture 5" descr="doubleclamp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33800" y="2133600"/>
            <a:ext cx="5238750" cy="2095500"/>
          </a:xfrm>
          <a:noFill/>
          <a:ln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Ringstands and their Components</a:t>
            </a:r>
            <a:br>
              <a:rPr lang="en-US"/>
            </a:br>
            <a:r>
              <a:rPr lang="en-US">
                <a:solidFill>
                  <a:srgbClr val="FFFF00"/>
                </a:solidFill>
              </a:rPr>
              <a:t>Wire Gauze</a:t>
            </a:r>
          </a:p>
        </p:txBody>
      </p:sp>
      <p:pic>
        <p:nvPicPr>
          <p:cNvPr id="26627" name="Picture 3" descr="D:\My Documents\New Chemistry\Lab Powerpoints\Equipment\wiregauz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981200"/>
            <a:ext cx="3886200" cy="2911475"/>
          </a:xfrm>
          <a:prstGeom prst="rect">
            <a:avLst/>
          </a:prstGeom>
          <a:noFill/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88925" y="2332038"/>
            <a:ext cx="4435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Wire gauze sits on the iron ring to provide a place to stand a beaker. 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04800" y="3810000"/>
            <a:ext cx="434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On older wire gauze, the white material is asbestos!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/>
              <a:t>Pressed Fiber Pad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31400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4” x 4” square of ceramic fiber, it provides a surface for hot beakers so that the beaker does not come in contact with a cold countertop and shatter.</a:t>
            </a:r>
          </a:p>
        </p:txBody>
      </p:sp>
      <p:pic>
        <p:nvPicPr>
          <p:cNvPr id="36868" name="Picture 4" descr="D:\My Documents\New Chemistry\Lab Powerpoints\Equipment\fiberp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371600"/>
            <a:ext cx="5257800" cy="3943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r>
              <a:rPr lang="en-US"/>
              <a:t>Strikers</a:t>
            </a:r>
          </a:p>
        </p:txBody>
      </p:sp>
      <p:pic>
        <p:nvPicPr>
          <p:cNvPr id="30723" name="Picture 3" descr="strik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066800"/>
            <a:ext cx="4497388" cy="3370263"/>
          </a:xfrm>
          <a:prstGeom prst="rect">
            <a:avLst/>
          </a:prstGeom>
          <a:noFill/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12725" y="1265238"/>
            <a:ext cx="3978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Strikers are used to light Bunsen burners. 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28600" y="2438400"/>
            <a:ext cx="4130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 flints on strikers are expensive. Do not operate the striker repeatedly just to see the sparks!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/>
              <a:t>Florence Flask</a:t>
            </a:r>
          </a:p>
        </p:txBody>
      </p:sp>
      <p:pic>
        <p:nvPicPr>
          <p:cNvPr id="21507" name="Picture 1027" descr="D:\My Documents\New Chemistry\Lab Powerpoints\Equipment\florenceflas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52600"/>
            <a:ext cx="3657600" cy="2743200"/>
          </a:xfrm>
          <a:prstGeom prst="rect">
            <a:avLst/>
          </a:prstGeom>
          <a:noFill/>
        </p:spPr>
      </p:pic>
      <p:sp>
        <p:nvSpPr>
          <p:cNvPr id="21508" name="Text Box 1028"/>
          <p:cNvSpPr txBox="1">
            <a:spLocks noChangeArrowheads="1"/>
          </p:cNvSpPr>
          <p:nvPr/>
        </p:nvSpPr>
        <p:spPr bwMode="auto">
          <a:xfrm>
            <a:off x="381000" y="2209800"/>
            <a:ext cx="3886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Rarely used in first year chemistry, it is used for the mixing of chemicals. Narrow neck prevents splash exposure.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en-US"/>
              <a:t>Graduated Cylinder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3124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graduated cylinder is used to measure volumes of liquids.</a:t>
            </a:r>
          </a:p>
        </p:txBody>
      </p:sp>
      <p:pic>
        <p:nvPicPr>
          <p:cNvPr id="8196" name="Picture 4" descr="D:\My Documents\New Chemistry\Lab Powerpoints\Equipment\bothgr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524000"/>
            <a:ext cx="5257800" cy="4075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457200"/>
            <a:ext cx="5105400" cy="762000"/>
          </a:xfrm>
        </p:spPr>
        <p:txBody>
          <a:bodyPr/>
          <a:lstStyle/>
          <a:p>
            <a:r>
              <a:rPr lang="en-US"/>
              <a:t>Gas Collecting Bottle</a:t>
            </a:r>
          </a:p>
        </p:txBody>
      </p:sp>
      <p:pic>
        <p:nvPicPr>
          <p:cNvPr id="44036" name="Picture 4" descr="gasbottle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609600"/>
            <a:ext cx="2524125" cy="3705225"/>
          </a:xfrm>
          <a:noFill/>
          <a:ln/>
        </p:spPr>
      </p:pic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733800" y="1752600"/>
            <a:ext cx="5105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We use gas collecting bottles when large volumes of gases are produced, and must be collected by the displacement of water.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2971800" cy="762000"/>
          </a:xfrm>
        </p:spPr>
        <p:txBody>
          <a:bodyPr/>
          <a:lstStyle/>
          <a:p>
            <a:r>
              <a:rPr lang="en-US" u="sng">
                <a:effectLst>
                  <a:outerShdw blurRad="38100" dist="38100" dir="2700000" algn="tl">
                    <a:srgbClr val="808080"/>
                  </a:outerShdw>
                </a:effectLst>
              </a:rPr>
              <a:t>Test Tubes</a:t>
            </a:r>
          </a:p>
        </p:txBody>
      </p:sp>
      <p:pic>
        <p:nvPicPr>
          <p:cNvPr id="5125" name="Picture 5" descr="D:\My Documents\New Chemistry\Lab Powerpoints\Equipment\testtub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524000"/>
            <a:ext cx="6096000" cy="4572000"/>
          </a:xfrm>
          <a:prstGeom prst="rect">
            <a:avLst/>
          </a:prstGeom>
          <a:noFill/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657600" y="990600"/>
            <a:ext cx="397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808080"/>
                  </a:outerShdw>
                </a:effectLst>
              </a:rPr>
              <a:t>13 x 100 mm test tubes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029200" y="47244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808080"/>
                  </a:outerShdw>
                </a:effectLst>
              </a:rPr>
              <a:t>10 x 75 mm test tubes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36525" y="2103438"/>
            <a:ext cx="1616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effectLst>
                  <a:outerShdw blurRad="38100" dist="38100" dir="2700000" algn="tl">
                    <a:srgbClr val="808080"/>
                  </a:outerShdw>
                </a:effectLst>
              </a:rPr>
              <a:t>Ignition</a:t>
            </a:r>
          </a:p>
          <a:p>
            <a:pPr algn="ctr"/>
            <a:r>
              <a:rPr lang="en-US">
                <a:effectLst>
                  <a:outerShdw blurRad="38100" dist="38100" dir="2700000" algn="tl">
                    <a:srgbClr val="808080"/>
                  </a:outerShdw>
                </a:effectLst>
              </a:rPr>
              <a:t>tube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447800" y="2743200"/>
            <a:ext cx="685800" cy="152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AutoShape 10"/>
          <p:cNvSpPr>
            <a:spLocks/>
          </p:cNvSpPr>
          <p:nvPr/>
        </p:nvSpPr>
        <p:spPr bwMode="auto">
          <a:xfrm rot="-5371653">
            <a:off x="4651375" y="454025"/>
            <a:ext cx="457200" cy="2597150"/>
          </a:xfrm>
          <a:prstGeom prst="rightBrace">
            <a:avLst>
              <a:gd name="adj1" fmla="val 47338"/>
              <a:gd name="adj2" fmla="val 50000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AutoShape 11"/>
          <p:cNvSpPr>
            <a:spLocks/>
          </p:cNvSpPr>
          <p:nvPr/>
        </p:nvSpPr>
        <p:spPr bwMode="auto">
          <a:xfrm rot="5361053">
            <a:off x="6419056" y="3791744"/>
            <a:ext cx="458788" cy="952500"/>
          </a:xfrm>
          <a:prstGeom prst="rightBrace">
            <a:avLst>
              <a:gd name="adj1" fmla="val 17301"/>
              <a:gd name="adj2" fmla="val 50000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  <p:bldP spid="5127" grpId="0" autoUpdateAnimBg="0"/>
      <p:bldP spid="5128" grpId="0" autoUpdateAnimBg="0"/>
      <p:bldP spid="5129" grpId="0" animBg="1"/>
      <p:bldP spid="5130" grpId="0" animBg="1"/>
      <p:bldP spid="51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/>
              <a:t>Test Tube Holder</a:t>
            </a:r>
          </a:p>
        </p:txBody>
      </p:sp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609600" y="2438400"/>
            <a:ext cx="3352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test tube holder is useful for holding a test tube which is too hot to handle.</a:t>
            </a:r>
          </a:p>
        </p:txBody>
      </p:sp>
      <p:pic>
        <p:nvPicPr>
          <p:cNvPr id="12292" name="Picture 1028" descr="D:\My Documents\New Chemistry\Lab Powerpoints\Equipment\hold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371600"/>
            <a:ext cx="4816475" cy="3732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/>
              <a:t>Test Tube Brushes</a:t>
            </a:r>
          </a:p>
        </p:txBody>
      </p:sp>
      <p:pic>
        <p:nvPicPr>
          <p:cNvPr id="29699" name="Picture 1027" descr="D:\My Documents\New Chemistry\Lab Powerpoints\Equipment\ttbrush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524000"/>
            <a:ext cx="4114800" cy="3086100"/>
          </a:xfrm>
          <a:prstGeom prst="rect">
            <a:avLst/>
          </a:prstGeom>
          <a:noFill/>
        </p:spPr>
      </p:pic>
      <p:sp>
        <p:nvSpPr>
          <p:cNvPr id="29700" name="Text Box 1028"/>
          <p:cNvSpPr txBox="1">
            <a:spLocks noChangeArrowheads="1"/>
          </p:cNvSpPr>
          <p:nvPr/>
        </p:nvSpPr>
        <p:spPr bwMode="auto">
          <a:xfrm>
            <a:off x="304800" y="1600200"/>
            <a:ext cx="3902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Test tube brushes are used to clean test tubes and graduated cylinders.</a:t>
            </a:r>
          </a:p>
        </p:txBody>
      </p:sp>
      <p:sp>
        <p:nvSpPr>
          <p:cNvPr id="29701" name="Text Box 1029"/>
          <p:cNvSpPr txBox="1">
            <a:spLocks noChangeArrowheads="1"/>
          </p:cNvSpPr>
          <p:nvPr/>
        </p:nvSpPr>
        <p:spPr bwMode="auto">
          <a:xfrm>
            <a:off x="381000" y="3124200"/>
            <a:ext cx="4130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Forcing a large brush into a small test tube will often break the tube.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824</Words>
  <Application>Microsoft PowerPoint</Application>
  <PresentationFormat>On-screen Show (4:3)</PresentationFormat>
  <Paragraphs>83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Times New Roman</vt:lpstr>
      <vt:lpstr>Comic Sans MS</vt:lpstr>
      <vt:lpstr>Default Design</vt:lpstr>
      <vt:lpstr>Lab Equipment</vt:lpstr>
      <vt:lpstr>Beaker</vt:lpstr>
      <vt:lpstr>Erlenmeyer Flask</vt:lpstr>
      <vt:lpstr>Florence Flask</vt:lpstr>
      <vt:lpstr>Graduated Cylinder</vt:lpstr>
      <vt:lpstr>Gas Collecting Bottle</vt:lpstr>
      <vt:lpstr>Test Tubes</vt:lpstr>
      <vt:lpstr>Test Tube Holder</vt:lpstr>
      <vt:lpstr>Test Tube Brushes</vt:lpstr>
      <vt:lpstr>Test Tube Racks</vt:lpstr>
      <vt:lpstr>Rubber Stoppers</vt:lpstr>
      <vt:lpstr>Spot Plates</vt:lpstr>
      <vt:lpstr>Watch Glass</vt:lpstr>
      <vt:lpstr>Glass Stir Rod</vt:lpstr>
      <vt:lpstr>Medicine Dropper</vt:lpstr>
      <vt:lpstr>Litmus Paper</vt:lpstr>
      <vt:lpstr>Forceps</vt:lpstr>
      <vt:lpstr>Funnel</vt:lpstr>
      <vt:lpstr>Mohr Pipet</vt:lpstr>
      <vt:lpstr>Wash Bottle</vt:lpstr>
      <vt:lpstr>Weighing Boat</vt:lpstr>
      <vt:lpstr>Spatulas</vt:lpstr>
      <vt:lpstr>Beaker Tongs</vt:lpstr>
      <vt:lpstr>Bunsen Burner</vt:lpstr>
      <vt:lpstr>Evaporating Dish</vt:lpstr>
      <vt:lpstr>Crucible</vt:lpstr>
      <vt:lpstr>Clay Triangle</vt:lpstr>
      <vt:lpstr>Crucible Tongs</vt:lpstr>
      <vt:lpstr>Glass Plates</vt:lpstr>
      <vt:lpstr>Triangular File</vt:lpstr>
      <vt:lpstr>Ringstands and their Components</vt:lpstr>
      <vt:lpstr>Ringstands and their Components Iron Rings</vt:lpstr>
      <vt:lpstr>Ringstands and their Components Utility Clamps</vt:lpstr>
      <vt:lpstr>Ringstands and their Components Double Buret Clamps</vt:lpstr>
      <vt:lpstr>Ringstands and their Components Wire Gauze</vt:lpstr>
      <vt:lpstr>Pressed Fiber Pad</vt:lpstr>
      <vt:lpstr>Strikers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Allan</dc:creator>
  <cp:lastModifiedBy>Andy</cp:lastModifiedBy>
  <cp:revision>70</cp:revision>
  <dcterms:created xsi:type="dcterms:W3CDTF">2001-07-12T01:12:41Z</dcterms:created>
  <dcterms:modified xsi:type="dcterms:W3CDTF">2008-08-23T18:43:16Z</dcterms:modified>
</cp:coreProperties>
</file>