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0"/>
  </p:notesMasterIdLst>
  <p:sldIdLst>
    <p:sldId id="287" r:id="rId2"/>
    <p:sldId id="288" r:id="rId3"/>
    <p:sldId id="290" r:id="rId4"/>
    <p:sldId id="291" r:id="rId5"/>
    <p:sldId id="292" r:id="rId6"/>
    <p:sldId id="293" r:id="rId7"/>
    <p:sldId id="289" r:id="rId8"/>
    <p:sldId id="298" r:id="rId9"/>
    <p:sldId id="299" r:id="rId10"/>
    <p:sldId id="300" r:id="rId11"/>
    <p:sldId id="296" r:id="rId12"/>
    <p:sldId id="297" r:id="rId13"/>
    <p:sldId id="264" r:id="rId14"/>
    <p:sldId id="257" r:id="rId15"/>
    <p:sldId id="283" r:id="rId16"/>
    <p:sldId id="294" r:id="rId17"/>
    <p:sldId id="295" r:id="rId18"/>
    <p:sldId id="258" r:id="rId19"/>
    <p:sldId id="259" r:id="rId20"/>
    <p:sldId id="261" r:id="rId21"/>
    <p:sldId id="262" r:id="rId22"/>
    <p:sldId id="263" r:id="rId23"/>
    <p:sldId id="260" r:id="rId24"/>
    <p:sldId id="265" r:id="rId25"/>
    <p:sldId id="266" r:id="rId26"/>
    <p:sldId id="267" r:id="rId27"/>
    <p:sldId id="268" r:id="rId28"/>
    <p:sldId id="269" r:id="rId29"/>
    <p:sldId id="271" r:id="rId30"/>
    <p:sldId id="272" r:id="rId31"/>
    <p:sldId id="274" r:id="rId32"/>
    <p:sldId id="275" r:id="rId33"/>
    <p:sldId id="276" r:id="rId34"/>
    <p:sldId id="277" r:id="rId35"/>
    <p:sldId id="279" r:id="rId36"/>
    <p:sldId id="280" r:id="rId37"/>
    <p:sldId id="284" r:id="rId38"/>
    <p:sldId id="285" r:id="rId3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2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2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2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2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26" charset="-128"/>
        <a:cs typeface="+mn-cs"/>
      </a:defRPr>
    </a:lvl5pPr>
    <a:lvl6pPr marL="2286000" algn="l" defTabSz="914400" rtl="0" eaLnBrk="1" latinLnBrk="0" hangingPunct="1">
      <a:defRPr sz="2400" kern="1200">
        <a:solidFill>
          <a:schemeClr val="tx1"/>
        </a:solidFill>
        <a:latin typeface="Arial" charset="0"/>
        <a:ea typeface="ＭＳ Ｐゴシック" pitchFamily="126" charset="-128"/>
        <a:cs typeface="+mn-cs"/>
      </a:defRPr>
    </a:lvl6pPr>
    <a:lvl7pPr marL="2743200" algn="l" defTabSz="914400" rtl="0" eaLnBrk="1" latinLnBrk="0" hangingPunct="1">
      <a:defRPr sz="2400" kern="1200">
        <a:solidFill>
          <a:schemeClr val="tx1"/>
        </a:solidFill>
        <a:latin typeface="Arial" charset="0"/>
        <a:ea typeface="ＭＳ Ｐゴシック" pitchFamily="126" charset="-128"/>
        <a:cs typeface="+mn-cs"/>
      </a:defRPr>
    </a:lvl7pPr>
    <a:lvl8pPr marL="3200400" algn="l" defTabSz="914400" rtl="0" eaLnBrk="1" latinLnBrk="0" hangingPunct="1">
      <a:defRPr sz="2400" kern="1200">
        <a:solidFill>
          <a:schemeClr val="tx1"/>
        </a:solidFill>
        <a:latin typeface="Arial" charset="0"/>
        <a:ea typeface="ＭＳ Ｐゴシック" pitchFamily="126" charset="-128"/>
        <a:cs typeface="+mn-cs"/>
      </a:defRPr>
    </a:lvl8pPr>
    <a:lvl9pPr marL="3657600" algn="l" defTabSz="914400" rtl="0" eaLnBrk="1" latinLnBrk="0" hangingPunct="1">
      <a:defRPr sz="2400" kern="1200">
        <a:solidFill>
          <a:schemeClr val="tx1"/>
        </a:solidFill>
        <a:latin typeface="Arial" charset="0"/>
        <a:ea typeface="ＭＳ Ｐゴシック" pitchFamily="126"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3" autoAdjust="0"/>
    <p:restoredTop sz="94595" autoAdjust="0"/>
  </p:normalViewPr>
  <p:slideViewPr>
    <p:cSldViewPr>
      <p:cViewPr>
        <p:scale>
          <a:sx n="107" d="100"/>
          <a:sy n="107" d="100"/>
        </p:scale>
        <p:origin x="-84" y="1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AE78D776-5DF6-4A21-A204-3E6DD7EF93D7}" type="slidenum">
              <a:rPr lang="en-US"/>
              <a:pPr/>
              <a:t>‹#›</a:t>
            </a:fld>
            <a:endParaRPr lang="en-US"/>
          </a:p>
        </p:txBody>
      </p:sp>
    </p:spTree>
    <p:extLst>
      <p:ext uri="{BB962C8B-B14F-4D97-AF65-F5344CB8AC3E}">
        <p14:creationId xmlns:p14="http://schemas.microsoft.com/office/powerpoint/2010/main" val="127498564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pitchFamily="126" charset="-128"/>
        <a:cs typeface="+mn-cs"/>
      </a:defRPr>
    </a:lvl1pPr>
    <a:lvl2pPr marL="457200" algn="l" rtl="0" fontAlgn="base">
      <a:spcBef>
        <a:spcPct val="30000"/>
      </a:spcBef>
      <a:spcAft>
        <a:spcPct val="0"/>
      </a:spcAft>
      <a:defRPr sz="1200" kern="1200">
        <a:solidFill>
          <a:schemeClr val="tx1"/>
        </a:solidFill>
        <a:latin typeface="Arial" charset="0"/>
        <a:ea typeface="ＭＳ Ｐゴシック" pitchFamily="126"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pitchFamily="126"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pitchFamily="126"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pitchFamily="12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F9C356-0B59-41FC-AACA-9CF796ABB22F}" type="slidenum">
              <a:rPr lang="en-US"/>
              <a:pPr/>
              <a:t>13</a:t>
            </a:fld>
            <a:endParaRPr lang="en-US"/>
          </a:p>
        </p:txBody>
      </p:sp>
      <p:sp>
        <p:nvSpPr>
          <p:cNvPr id="1843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843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C4A797-6F3C-4528-8FD7-DFE26C99AC0F}" type="slidenum">
              <a:rPr lang="en-US"/>
              <a:pPr/>
              <a:t>24</a:t>
            </a:fld>
            <a:endParaRPr lang="en-US"/>
          </a:p>
        </p:txBody>
      </p:sp>
      <p:sp>
        <p:nvSpPr>
          <p:cNvPr id="2048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048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6C1C32-3CB7-4DF1-A3F4-167FBB12CD22}" type="slidenum">
              <a:rPr lang="en-US"/>
              <a:pPr/>
              <a:t>25</a:t>
            </a:fld>
            <a:endParaRPr lang="en-US"/>
          </a:p>
        </p:txBody>
      </p:sp>
      <p:sp>
        <p:nvSpPr>
          <p:cNvPr id="2253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253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AC96B5-8B1B-4838-BAB9-9937537E22EE}" type="slidenum">
              <a:rPr lang="en-US"/>
              <a:pPr/>
              <a:t>26</a:t>
            </a:fld>
            <a:endParaRPr lang="en-US"/>
          </a:p>
        </p:txBody>
      </p:sp>
      <p:sp>
        <p:nvSpPr>
          <p:cNvPr id="2457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457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EB0F86-5BDF-4FC6-86EC-5CBCC5862A71}" type="slidenum">
              <a:rPr lang="en-US"/>
              <a:pPr/>
              <a:t>27</a:t>
            </a:fld>
            <a:endParaRPr lang="en-US"/>
          </a:p>
        </p:txBody>
      </p:sp>
      <p:sp>
        <p:nvSpPr>
          <p:cNvPr id="2662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662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25C482-E26C-43BF-A424-64056E04D609}" type="slidenum">
              <a:rPr lang="en-US"/>
              <a:pPr/>
              <a:t>28</a:t>
            </a:fld>
            <a:endParaRPr lang="en-US"/>
          </a:p>
        </p:txBody>
      </p:sp>
      <p:sp>
        <p:nvSpPr>
          <p:cNvPr id="2867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867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9AD462-6EAF-4F7B-AC4C-BF3D3085F97D}" type="slidenum">
              <a:rPr lang="en-US"/>
              <a:pPr/>
              <a:t>29</a:t>
            </a:fld>
            <a:endParaRPr lang="en-US"/>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62249F-908F-43A8-8AE5-A006BEBDAC51}" type="slidenum">
              <a:rPr lang="en-US"/>
              <a:pPr/>
              <a:t>30</a:t>
            </a:fld>
            <a:endParaRPr lang="en-US"/>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E002F5-0F5E-419D-9BC1-7EB6AC113604}" type="slidenum">
              <a:rPr lang="en-US"/>
              <a:pPr/>
              <a:t>31</a:t>
            </a:fld>
            <a:endParaRPr lang="en-US"/>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3093CF-2137-4D30-9E52-8D6D7D3C1D61}" type="slidenum">
              <a:rPr lang="en-US"/>
              <a:pPr/>
              <a:t>32</a:t>
            </a:fld>
            <a:endParaRPr 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D7F510-948F-4546-9F84-72D7C00C2B17}" type="slidenum">
              <a:rPr lang="en-US"/>
              <a:pPr/>
              <a:t>33</a:t>
            </a:fld>
            <a:endParaRPr lang="en-US"/>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385317-91D9-4AE3-8E1E-F22D61D0814A}" type="slidenum">
              <a:rPr lang="en-US"/>
              <a:pPr/>
              <a:t>14</a:t>
            </a:fld>
            <a:endParaRPr lang="en-US"/>
          </a:p>
        </p:txBody>
      </p:sp>
      <p:sp>
        <p:nvSpPr>
          <p:cNvPr id="512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2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DA1A2A-CD87-43BB-B728-F0B7B52BC049}" type="slidenum">
              <a:rPr lang="en-US"/>
              <a:pPr/>
              <a:t>34</a:t>
            </a:fld>
            <a:endParaRPr lang="en-US"/>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D12BC6-A776-49DC-901C-4A273EBBF94E}" type="slidenum">
              <a:rPr lang="en-US"/>
              <a:pPr/>
              <a:t>35</a:t>
            </a:fld>
            <a:endParaRPr lang="en-US"/>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D80F83-B123-4289-A1CB-DA60D12B7D14}" type="slidenum">
              <a:rPr lang="en-US"/>
              <a:pPr/>
              <a:t>36</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BE88BD-C93A-4C6C-9F34-173C794322F4}" type="slidenum">
              <a:rPr lang="en-US"/>
              <a:pPr/>
              <a:t>37</a:t>
            </a:fld>
            <a:endParaRPr lang="en-US"/>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3A70FC-19EE-4208-AFBF-7106716288E0}" type="slidenum">
              <a:rPr lang="en-US"/>
              <a:pPr/>
              <a:t>38</a:t>
            </a:fld>
            <a:endParaRPr lang="en-US"/>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0D61BD-614C-45C4-B870-8CE10B5F0827}" type="slidenum">
              <a:rPr lang="en-US"/>
              <a:pPr/>
              <a:t>15</a:t>
            </a:fld>
            <a:endParaRPr lang="en-US"/>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98FB3D-4023-4480-A1C4-A312A47A6988}" type="slidenum">
              <a:rPr lang="en-US"/>
              <a:pPr/>
              <a:t>18</a:t>
            </a:fld>
            <a:endParaRPr lang="en-US"/>
          </a:p>
        </p:txBody>
      </p:sp>
      <p:sp>
        <p:nvSpPr>
          <p:cNvPr id="717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17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83DFE6-CCAA-44FD-A65C-324FBE3BA608}" type="slidenum">
              <a:rPr lang="en-US"/>
              <a:pPr/>
              <a:t>19</a:t>
            </a:fld>
            <a:endParaRPr lang="en-US"/>
          </a:p>
        </p:txBody>
      </p:sp>
      <p:sp>
        <p:nvSpPr>
          <p:cNvPr id="921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21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158131-A21D-4034-A45D-B334FA3B7DD9}" type="slidenum">
              <a:rPr lang="en-US"/>
              <a:pPr/>
              <a:t>20</a:t>
            </a:fld>
            <a:endParaRPr lang="en-US"/>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943F49-4DF0-4150-888A-E4F3964B5928}" type="slidenum">
              <a:rPr lang="en-US"/>
              <a:pPr/>
              <a:t>21</a:t>
            </a:fld>
            <a:endParaRPr lang="en-US"/>
          </a:p>
        </p:txBody>
      </p:sp>
      <p:sp>
        <p:nvSpPr>
          <p:cNvPr id="1433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433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7F0453-7203-41A8-9906-A472C02F108F}" type="slidenum">
              <a:rPr lang="en-US"/>
              <a:pPr/>
              <a:t>22</a:t>
            </a:fld>
            <a:endParaRPr lang="en-US"/>
          </a:p>
        </p:txBody>
      </p:sp>
      <p:sp>
        <p:nvSpPr>
          <p:cNvPr id="1638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638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A6EE47-2A7F-437C-B713-9657790ECCFA}" type="slidenum">
              <a:rPr lang="en-US"/>
              <a:pPr/>
              <a:t>23</a:t>
            </a:fld>
            <a:endParaRPr lang="en-US"/>
          </a:p>
        </p:txBody>
      </p:sp>
      <p:sp>
        <p:nvSpPr>
          <p:cNvPr id="1126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126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3A097AC-6CED-4121-AAE2-883A7B556E32}"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999CA1C-52F1-4F9E-8502-65AF2CB85A4B}"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15838A3-FB8D-404B-BEC5-1170A231F38D}"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F099D076-0EB7-4231-9886-C702725F4AC0}"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B74804F1-FB1B-4F8B-ADE7-07B66D62E1C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C48CC15-CD1C-4B84-A124-D89F894B8ADA}"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E62F3E9-7CB5-4F96-8FDC-521A03588803}"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F9A0858-3F75-4361-B465-39B1263D264D}"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43E620B-50A6-4C3F-86B5-31381E807BC5}"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A147419-F941-4B60-9DBC-FCC5193E24EB}"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0021816-06FB-4C95-98CE-3739303D8081}"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5756848-5E00-4509-A002-B2E5DC759D37}"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1E55164-77F4-4C3D-B6BF-0B72AE6E0F08}"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B8930CA0-A4FE-48A4-BF84-B8573A40832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pitchFamily="126" charset="-128"/>
        </a:defRPr>
      </a:lvl2pPr>
      <a:lvl3pPr algn="ctr" rtl="0" fontAlgn="base">
        <a:spcBef>
          <a:spcPct val="0"/>
        </a:spcBef>
        <a:spcAft>
          <a:spcPct val="0"/>
        </a:spcAft>
        <a:defRPr sz="4400">
          <a:solidFill>
            <a:schemeClr val="tx2"/>
          </a:solidFill>
          <a:latin typeface="Arial" charset="0"/>
          <a:ea typeface="ＭＳ Ｐゴシック" pitchFamily="126" charset="-128"/>
        </a:defRPr>
      </a:lvl3pPr>
      <a:lvl4pPr algn="ctr" rtl="0" fontAlgn="base">
        <a:spcBef>
          <a:spcPct val="0"/>
        </a:spcBef>
        <a:spcAft>
          <a:spcPct val="0"/>
        </a:spcAft>
        <a:defRPr sz="4400">
          <a:solidFill>
            <a:schemeClr val="tx2"/>
          </a:solidFill>
          <a:latin typeface="Arial" charset="0"/>
          <a:ea typeface="ＭＳ Ｐゴシック" pitchFamily="126" charset="-128"/>
        </a:defRPr>
      </a:lvl4pPr>
      <a:lvl5pPr algn="ctr" rtl="0" fontAlgn="base">
        <a:spcBef>
          <a:spcPct val="0"/>
        </a:spcBef>
        <a:spcAft>
          <a:spcPct val="0"/>
        </a:spcAft>
        <a:defRPr sz="4400">
          <a:solidFill>
            <a:schemeClr val="tx2"/>
          </a:solidFill>
          <a:latin typeface="Arial" charset="0"/>
          <a:ea typeface="ＭＳ Ｐゴシック" pitchFamily="126" charset="-128"/>
        </a:defRPr>
      </a:lvl5pPr>
      <a:lvl6pPr marL="457200" algn="ctr" rtl="0" fontAlgn="base">
        <a:spcBef>
          <a:spcPct val="0"/>
        </a:spcBef>
        <a:spcAft>
          <a:spcPct val="0"/>
        </a:spcAft>
        <a:defRPr sz="4400">
          <a:solidFill>
            <a:schemeClr val="tx2"/>
          </a:solidFill>
          <a:latin typeface="Arial" charset="0"/>
          <a:ea typeface="ＭＳ Ｐゴシック" pitchFamily="126" charset="-128"/>
        </a:defRPr>
      </a:lvl6pPr>
      <a:lvl7pPr marL="914400" algn="ctr" rtl="0" fontAlgn="base">
        <a:spcBef>
          <a:spcPct val="0"/>
        </a:spcBef>
        <a:spcAft>
          <a:spcPct val="0"/>
        </a:spcAft>
        <a:defRPr sz="4400">
          <a:solidFill>
            <a:schemeClr val="tx2"/>
          </a:solidFill>
          <a:latin typeface="Arial" charset="0"/>
          <a:ea typeface="ＭＳ Ｐゴシック" pitchFamily="126" charset="-128"/>
        </a:defRPr>
      </a:lvl7pPr>
      <a:lvl8pPr marL="1371600" algn="ctr" rtl="0" fontAlgn="base">
        <a:spcBef>
          <a:spcPct val="0"/>
        </a:spcBef>
        <a:spcAft>
          <a:spcPct val="0"/>
        </a:spcAft>
        <a:defRPr sz="4400">
          <a:solidFill>
            <a:schemeClr val="tx2"/>
          </a:solidFill>
          <a:latin typeface="Arial" charset="0"/>
          <a:ea typeface="ＭＳ Ｐゴシック" pitchFamily="126" charset="-128"/>
        </a:defRPr>
      </a:lvl8pPr>
      <a:lvl9pPr marL="1828800" algn="ctr" rtl="0" fontAlgn="base">
        <a:spcBef>
          <a:spcPct val="0"/>
        </a:spcBef>
        <a:spcAft>
          <a:spcPct val="0"/>
        </a:spcAft>
        <a:defRPr sz="4400">
          <a:solidFill>
            <a:schemeClr val="tx2"/>
          </a:solidFill>
          <a:latin typeface="Arial" charset="0"/>
          <a:ea typeface="ＭＳ Ｐゴシック" pitchFamily="126" charset="-128"/>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becominghuman.org/" TargetMode="External"/><Relationship Id="rId7" Type="http://schemas.openxmlformats.org/officeDocument/2006/relationships/hyperlink" Target="http://jp.reuters.com/news/articlenews.aspx?type=scienceNews&amp;storyID=2007-04-20T202309Z_01_N20329580_RTRUKOC_0_US-CHIMPANZEES-GENES.xml&amp;WTmodLoc=Home-C5-scienceNews-3" TargetMode="External"/><Relationship Id="rId2" Type="http://schemas.openxmlformats.org/officeDocument/2006/relationships/hyperlink" Target="http://salamander.uky.edu/srvoss/schedule06.htm" TargetMode="External"/><Relationship Id="rId1" Type="http://schemas.openxmlformats.org/officeDocument/2006/relationships/slideLayout" Target="../slideLayouts/slideLayout2.xml"/><Relationship Id="rId6" Type="http://schemas.openxmlformats.org/officeDocument/2006/relationships/hyperlink" Target="http://en.wikipedia.org/wiki/Australopithecus" TargetMode="External"/><Relationship Id="rId5" Type="http://schemas.openxmlformats.org/officeDocument/2006/relationships/hyperlink" Target="http://en.wikipedia.org/wiki/Theria" TargetMode="External"/><Relationship Id="rId4" Type="http://schemas.openxmlformats.org/officeDocument/2006/relationships/hyperlink" Target="http://tolweb.or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hyperlink" Target="http://en.wikipedia.org/wiki/Ardipithecus" TargetMode="External"/><Relationship Id="rId2" Type="http://schemas.openxmlformats.org/officeDocument/2006/relationships/hyperlink" Target="http://en.wikipedia.org/wiki/Chimpanzee_Genome_Project" TargetMode="External"/><Relationship Id="rId1" Type="http://schemas.openxmlformats.org/officeDocument/2006/relationships/slideLayout" Target="../slideLayouts/slideLayout2.xml"/><Relationship Id="rId6" Type="http://schemas.openxmlformats.org/officeDocument/2006/relationships/hyperlink" Target="http://en.wikipedia.org/wiki/Pan_paniscus" TargetMode="External"/><Relationship Id="rId5" Type="http://schemas.openxmlformats.org/officeDocument/2006/relationships/hyperlink" Target="http://en.wikipedia.org/wiki/Pan_troglodytes" TargetMode="External"/><Relationship Id="rId4" Type="http://schemas.openxmlformats.org/officeDocument/2006/relationships/hyperlink" Target="http://en.wikipedia.org/wiki/Chimpanzee"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jp.reuters.com/news/articlenews.aspx?type=scienceNews&amp;storyID=2007-04-20T202309Z_01_N20329580_RTRUKOC_0_US-CHIMPANZEES-GENES.xml&amp;WTmodLoc=Home-C5-scienceNews-3" TargetMode="External"/><Relationship Id="rId1" Type="http://schemas.openxmlformats.org/officeDocument/2006/relationships/slideLayout" Target="../slideLayouts/slideLayout13.xml"/><Relationship Id="rId4" Type="http://schemas.openxmlformats.org/officeDocument/2006/relationships/hyperlink" Target="http://today.reuters.com/news/newsPhotoPresentation.aspx?type=scienceNews&amp;imageID=2007-04-20T202302Z_01_N20329580_RTRUKOP_0_PICTURE0.xml"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0.jpe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2.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a:t>Internet Sources</a:t>
            </a:r>
          </a:p>
        </p:txBody>
      </p:sp>
      <p:sp>
        <p:nvSpPr>
          <p:cNvPr id="67587" name="Rectangle 3"/>
          <p:cNvSpPr>
            <a:spLocks noGrp="1" noChangeArrowheads="1"/>
          </p:cNvSpPr>
          <p:nvPr>
            <p:ph type="body" idx="1"/>
          </p:nvPr>
        </p:nvSpPr>
        <p:spPr/>
        <p:txBody>
          <a:bodyPr/>
          <a:lstStyle/>
          <a:p>
            <a:pPr>
              <a:lnSpc>
                <a:spcPct val="90000"/>
              </a:lnSpc>
            </a:pPr>
            <a:r>
              <a:rPr lang="en-US" sz="2400">
                <a:hlinkClick r:id="rId2"/>
              </a:rPr>
              <a:t>http://salamander.uky.edu/srvoss/schedule06.htm</a:t>
            </a:r>
            <a:endParaRPr lang="en-US" sz="2400"/>
          </a:p>
          <a:p>
            <a:pPr>
              <a:lnSpc>
                <a:spcPct val="90000"/>
              </a:lnSpc>
            </a:pPr>
            <a:r>
              <a:rPr lang="en-US" sz="2400">
                <a:hlinkClick r:id="rId3"/>
              </a:rPr>
              <a:t>http://www.becominghuman.org/</a:t>
            </a:r>
            <a:endParaRPr lang="en-US" sz="2400"/>
          </a:p>
          <a:p>
            <a:pPr>
              <a:lnSpc>
                <a:spcPct val="90000"/>
              </a:lnSpc>
            </a:pPr>
            <a:r>
              <a:rPr lang="en-US" sz="2400"/>
              <a:t>TREE OF LIFE PROJECT: </a:t>
            </a:r>
            <a:r>
              <a:rPr lang="en-US" sz="2400">
                <a:hlinkClick r:id="rId4"/>
              </a:rPr>
              <a:t>http://tolweb.org/</a:t>
            </a:r>
            <a:endParaRPr lang="en-US" sz="2400"/>
          </a:p>
          <a:p>
            <a:pPr>
              <a:lnSpc>
                <a:spcPct val="90000"/>
              </a:lnSpc>
            </a:pPr>
            <a:r>
              <a:rPr lang="en-US" sz="2400">
                <a:hlinkClick r:id="rId5"/>
              </a:rPr>
              <a:t>http://en.wikipedia.org/wiki/Theria</a:t>
            </a:r>
            <a:endParaRPr lang="en-US" sz="2400"/>
          </a:p>
          <a:p>
            <a:pPr>
              <a:lnSpc>
                <a:spcPct val="90000"/>
              </a:lnSpc>
            </a:pPr>
            <a:r>
              <a:rPr lang="en-US" sz="2400">
                <a:hlinkClick r:id="rId6"/>
              </a:rPr>
              <a:t>http://en.wikipedia.org/wiki/Australopithecus</a:t>
            </a:r>
            <a:endParaRPr lang="en-US" sz="2400"/>
          </a:p>
          <a:p>
            <a:pPr>
              <a:lnSpc>
                <a:spcPct val="90000"/>
              </a:lnSpc>
            </a:pPr>
            <a:r>
              <a:rPr lang="en-US" sz="2400">
                <a:hlinkClick r:id="rId7"/>
              </a:rPr>
              <a:t>http://jp.reuters.com/news/articlenews.aspx?type=scienceNews&amp;storyID=2007-04-20T202309Z_01_N20329580_RTRUKOC_0_US-CHIMPANZEES-GENES.xml&amp;WTmodLoc=Home-C5-scienceNews-3</a:t>
            </a:r>
            <a:endParaRPr lang="en-US" sz="2400"/>
          </a:p>
          <a:p>
            <a:pPr>
              <a:lnSpc>
                <a:spcPct val="90000"/>
              </a:lnSpc>
            </a:pPr>
            <a:endParaRPr lang="en-US" sz="2400"/>
          </a:p>
          <a:p>
            <a:pPr>
              <a:lnSpc>
                <a:spcPct val="90000"/>
              </a:lnSpc>
            </a:pPr>
            <a:endParaRPr lang="en-US" sz="2400"/>
          </a:p>
          <a:p>
            <a:pPr>
              <a:lnSpc>
                <a:spcPct val="90000"/>
              </a:lnSpc>
            </a:pPr>
            <a:endParaRPr lang="en-US" sz="2400"/>
          </a:p>
          <a:p>
            <a:pPr>
              <a:lnSpc>
                <a:spcPct val="90000"/>
              </a:lnSpc>
            </a:pPr>
            <a:endParaRPr lang="en-US" sz="2400"/>
          </a:p>
          <a:p>
            <a:pPr>
              <a:lnSpc>
                <a:spcPct val="90000"/>
              </a:lnSpc>
            </a:pPr>
            <a:endParaRPr lang="en-US" sz="24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01_mendel_pu"/>
          <p:cNvPicPr>
            <a:picLocks noChangeAspect="1" noChangeArrowheads="1"/>
          </p:cNvPicPr>
          <p:nvPr/>
        </p:nvPicPr>
        <p:blipFill>
          <a:blip r:embed="rId2" cstate="print"/>
          <a:srcRect/>
          <a:stretch>
            <a:fillRect/>
          </a:stretch>
        </p:blipFill>
        <p:spPr bwMode="auto">
          <a:xfrm>
            <a:off x="6400800" y="228600"/>
            <a:ext cx="2355850" cy="3086100"/>
          </a:xfrm>
          <a:prstGeom prst="rect">
            <a:avLst/>
          </a:prstGeom>
          <a:noFill/>
        </p:spPr>
      </p:pic>
      <p:sp>
        <p:nvSpPr>
          <p:cNvPr id="101379" name="Line 3"/>
          <p:cNvSpPr>
            <a:spLocks noChangeShapeType="1"/>
          </p:cNvSpPr>
          <p:nvPr/>
        </p:nvSpPr>
        <p:spPr bwMode="auto">
          <a:xfrm>
            <a:off x="3657600" y="609600"/>
            <a:ext cx="2362200" cy="0"/>
          </a:xfrm>
          <a:prstGeom prst="line">
            <a:avLst/>
          </a:prstGeom>
          <a:noFill/>
          <a:ln w="127000">
            <a:solidFill>
              <a:srgbClr val="FF0000"/>
            </a:solidFill>
            <a:round/>
            <a:headEnd type="triangle" w="med" len="med"/>
            <a:tailEnd type="triangle" w="med" len="med"/>
          </a:ln>
          <a:effectLst/>
        </p:spPr>
        <p:txBody>
          <a:bodyPr/>
          <a:lstStyle/>
          <a:p>
            <a:endParaRPr lang="en-US"/>
          </a:p>
        </p:txBody>
      </p:sp>
      <p:sp>
        <p:nvSpPr>
          <p:cNvPr id="101380" name="Line 4"/>
          <p:cNvSpPr>
            <a:spLocks noChangeShapeType="1"/>
          </p:cNvSpPr>
          <p:nvPr/>
        </p:nvSpPr>
        <p:spPr bwMode="auto">
          <a:xfrm>
            <a:off x="2286000" y="3657600"/>
            <a:ext cx="1143000" cy="762000"/>
          </a:xfrm>
          <a:prstGeom prst="line">
            <a:avLst/>
          </a:prstGeom>
          <a:noFill/>
          <a:ln w="127000">
            <a:solidFill>
              <a:srgbClr val="FF0000"/>
            </a:solidFill>
            <a:round/>
            <a:headEnd type="triangle" w="med" len="med"/>
            <a:tailEnd type="triangle" w="med" len="med"/>
          </a:ln>
          <a:effectLst/>
        </p:spPr>
        <p:txBody>
          <a:bodyPr/>
          <a:lstStyle/>
          <a:p>
            <a:endParaRPr lang="en-US"/>
          </a:p>
        </p:txBody>
      </p:sp>
      <p:sp>
        <p:nvSpPr>
          <p:cNvPr id="101381" name="Line 5"/>
          <p:cNvSpPr>
            <a:spLocks noChangeShapeType="1"/>
          </p:cNvSpPr>
          <p:nvPr/>
        </p:nvSpPr>
        <p:spPr bwMode="auto">
          <a:xfrm flipV="1">
            <a:off x="6477000" y="3505200"/>
            <a:ext cx="914400" cy="762000"/>
          </a:xfrm>
          <a:prstGeom prst="line">
            <a:avLst/>
          </a:prstGeom>
          <a:noFill/>
          <a:ln w="127000">
            <a:solidFill>
              <a:srgbClr val="FF0000"/>
            </a:solidFill>
            <a:round/>
            <a:headEnd type="triangle" w="med" len="med"/>
            <a:tailEnd type="triangle" w="med" len="med"/>
          </a:ln>
          <a:effectLst/>
        </p:spPr>
        <p:txBody>
          <a:bodyPr/>
          <a:lstStyle/>
          <a:p>
            <a:endParaRPr lang="en-US"/>
          </a:p>
        </p:txBody>
      </p:sp>
      <p:sp>
        <p:nvSpPr>
          <p:cNvPr id="101382" name="Text Box 6"/>
          <p:cNvSpPr txBox="1">
            <a:spLocks noChangeArrowheads="1"/>
          </p:cNvSpPr>
          <p:nvPr/>
        </p:nvSpPr>
        <p:spPr bwMode="auto">
          <a:xfrm>
            <a:off x="609600" y="3962400"/>
            <a:ext cx="2743200" cy="2041525"/>
          </a:xfrm>
          <a:prstGeom prst="rect">
            <a:avLst/>
          </a:prstGeom>
          <a:noFill/>
          <a:ln w="9525">
            <a:noFill/>
            <a:miter lim="800000"/>
            <a:headEnd/>
            <a:tailEnd/>
          </a:ln>
          <a:effectLst/>
        </p:spPr>
        <p:txBody>
          <a:bodyPr>
            <a:spAutoFit/>
          </a:bodyPr>
          <a:lstStyle/>
          <a:p>
            <a:pPr eaLnBrk="1" hangingPunct="1">
              <a:spcBef>
                <a:spcPct val="50000"/>
              </a:spcBef>
            </a:pPr>
            <a:r>
              <a:rPr lang="en-US" sz="3200">
                <a:solidFill>
                  <a:srgbClr val="000099"/>
                </a:solidFill>
              </a:rPr>
              <a:t>Common Ancestor or Direct Descendent? </a:t>
            </a:r>
          </a:p>
        </p:txBody>
      </p:sp>
      <p:pic>
        <p:nvPicPr>
          <p:cNvPr id="101383" name="Picture 7" descr="180px-Ben_stein"/>
          <p:cNvPicPr>
            <a:picLocks noChangeAspect="1" noChangeArrowheads="1"/>
          </p:cNvPicPr>
          <p:nvPr/>
        </p:nvPicPr>
        <p:blipFill>
          <a:blip r:embed="rId3" cstate="print"/>
          <a:srcRect/>
          <a:stretch>
            <a:fillRect/>
          </a:stretch>
        </p:blipFill>
        <p:spPr bwMode="auto">
          <a:xfrm>
            <a:off x="457200" y="304800"/>
            <a:ext cx="2667000" cy="3200400"/>
          </a:xfrm>
          <a:prstGeom prst="rect">
            <a:avLst/>
          </a:prstGeom>
          <a:noFill/>
        </p:spPr>
      </p:pic>
      <p:pic>
        <p:nvPicPr>
          <p:cNvPr id="101384" name="Picture 8" descr="Ed Wynn"/>
          <p:cNvPicPr>
            <a:picLocks noChangeAspect="1" noChangeArrowheads="1"/>
          </p:cNvPicPr>
          <p:nvPr/>
        </p:nvPicPr>
        <p:blipFill>
          <a:blip r:embed="rId4" cstate="print"/>
          <a:srcRect/>
          <a:stretch>
            <a:fillRect/>
          </a:stretch>
        </p:blipFill>
        <p:spPr bwMode="auto">
          <a:xfrm>
            <a:off x="3581400" y="3835400"/>
            <a:ext cx="2649538" cy="3022600"/>
          </a:xfrm>
          <a:prstGeom prst="rect">
            <a:avLst/>
          </a:prstGeom>
          <a:noFill/>
        </p:spPr>
      </p:pic>
      <p:pic>
        <p:nvPicPr>
          <p:cNvPr id="101385" name="Picture 9" descr="mjhuss"/>
          <p:cNvPicPr>
            <a:picLocks noChangeAspect="1" noChangeArrowheads="1"/>
          </p:cNvPicPr>
          <p:nvPr/>
        </p:nvPicPr>
        <p:blipFill>
          <a:blip r:embed="rId5" cstate="print"/>
          <a:srcRect/>
          <a:stretch>
            <a:fillRect/>
          </a:stretch>
        </p:blipFill>
        <p:spPr bwMode="auto">
          <a:xfrm>
            <a:off x="3657600" y="990600"/>
            <a:ext cx="2327275" cy="2743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1383"/>
                                        </p:tgtEl>
                                        <p:attrNameLst>
                                          <p:attrName>style.visibility</p:attrName>
                                        </p:attrNameLst>
                                      </p:cBhvr>
                                      <p:to>
                                        <p:strVal val="visible"/>
                                      </p:to>
                                    </p:set>
                                    <p:anim calcmode="lin" valueType="num">
                                      <p:cBhvr additive="base">
                                        <p:cTn id="7" dur="500" fill="hold"/>
                                        <p:tgtEl>
                                          <p:spTgt spid="101383"/>
                                        </p:tgtEl>
                                        <p:attrNameLst>
                                          <p:attrName>ppt_x</p:attrName>
                                        </p:attrNameLst>
                                      </p:cBhvr>
                                      <p:tavLst>
                                        <p:tav tm="0">
                                          <p:val>
                                            <p:strVal val="0-#ppt_w/2"/>
                                          </p:val>
                                        </p:tav>
                                        <p:tav tm="100000">
                                          <p:val>
                                            <p:strVal val="#ppt_x"/>
                                          </p:val>
                                        </p:tav>
                                      </p:tavLst>
                                    </p:anim>
                                    <p:anim calcmode="lin" valueType="num">
                                      <p:cBhvr additive="base">
                                        <p:cTn id="8" dur="500" fill="hold"/>
                                        <p:tgtEl>
                                          <p:spTgt spid="10138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01378"/>
                                        </p:tgtEl>
                                        <p:attrNameLst>
                                          <p:attrName>style.visibility</p:attrName>
                                        </p:attrNameLst>
                                      </p:cBhvr>
                                      <p:to>
                                        <p:strVal val="visible"/>
                                      </p:to>
                                    </p:set>
                                    <p:anim calcmode="lin" valueType="num">
                                      <p:cBhvr additive="base">
                                        <p:cTn id="13" dur="500" fill="hold"/>
                                        <p:tgtEl>
                                          <p:spTgt spid="101378"/>
                                        </p:tgtEl>
                                        <p:attrNameLst>
                                          <p:attrName>ppt_x</p:attrName>
                                        </p:attrNameLst>
                                      </p:cBhvr>
                                      <p:tavLst>
                                        <p:tav tm="0">
                                          <p:val>
                                            <p:strVal val="1+#ppt_w/2"/>
                                          </p:val>
                                        </p:tav>
                                        <p:tav tm="100000">
                                          <p:val>
                                            <p:strVal val="#ppt_x"/>
                                          </p:val>
                                        </p:tav>
                                      </p:tavLst>
                                    </p:anim>
                                    <p:anim calcmode="lin" valueType="num">
                                      <p:cBhvr additive="base">
                                        <p:cTn id="14" dur="500" fill="hold"/>
                                        <p:tgtEl>
                                          <p:spTgt spid="10137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1384"/>
                                        </p:tgtEl>
                                        <p:attrNameLst>
                                          <p:attrName>style.visibility</p:attrName>
                                        </p:attrNameLst>
                                      </p:cBhvr>
                                      <p:to>
                                        <p:strVal val="visible"/>
                                      </p:to>
                                    </p:set>
                                    <p:anim calcmode="lin" valueType="num">
                                      <p:cBhvr additive="base">
                                        <p:cTn id="19" dur="500" fill="hold"/>
                                        <p:tgtEl>
                                          <p:spTgt spid="101384"/>
                                        </p:tgtEl>
                                        <p:attrNameLst>
                                          <p:attrName>ppt_x</p:attrName>
                                        </p:attrNameLst>
                                      </p:cBhvr>
                                      <p:tavLst>
                                        <p:tav tm="0">
                                          <p:val>
                                            <p:strVal val="#ppt_x"/>
                                          </p:val>
                                        </p:tav>
                                        <p:tav tm="100000">
                                          <p:val>
                                            <p:strVal val="#ppt_x"/>
                                          </p:val>
                                        </p:tav>
                                      </p:tavLst>
                                    </p:anim>
                                    <p:anim calcmode="lin" valueType="num">
                                      <p:cBhvr additive="base">
                                        <p:cTn id="20" dur="500" fill="hold"/>
                                        <p:tgtEl>
                                          <p:spTgt spid="10138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101385"/>
                                        </p:tgtEl>
                                        <p:attrNameLst>
                                          <p:attrName>style.visibility</p:attrName>
                                        </p:attrNameLst>
                                      </p:cBhvr>
                                      <p:to>
                                        <p:strVal val="visible"/>
                                      </p:to>
                                    </p:set>
                                    <p:animEffect transition="in" filter="dissolve">
                                      <p:cBhvr>
                                        <p:cTn id="25" dur="2000"/>
                                        <p:tgtEl>
                                          <p:spTgt spid="1013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8" name="Rectangle 4"/>
          <p:cNvSpPr>
            <a:spLocks noGrp="1" noChangeArrowheads="1"/>
          </p:cNvSpPr>
          <p:nvPr>
            <p:ph type="title"/>
          </p:nvPr>
        </p:nvSpPr>
        <p:spPr>
          <a:xfrm>
            <a:off x="685800" y="304800"/>
            <a:ext cx="7772400" cy="1143000"/>
          </a:xfrm>
        </p:spPr>
        <p:txBody>
          <a:bodyPr/>
          <a:lstStyle/>
          <a:p>
            <a:r>
              <a:rPr lang="en-US"/>
              <a:t>Humans and Chimpanzees</a:t>
            </a:r>
          </a:p>
        </p:txBody>
      </p:sp>
      <p:sp>
        <p:nvSpPr>
          <p:cNvPr id="93189" name="Rectangle 5"/>
          <p:cNvSpPr>
            <a:spLocks noGrp="1" noChangeArrowheads="1"/>
          </p:cNvSpPr>
          <p:nvPr>
            <p:ph type="body" idx="1"/>
          </p:nvPr>
        </p:nvSpPr>
        <p:spPr>
          <a:xfrm>
            <a:off x="685800" y="1524000"/>
            <a:ext cx="7772400" cy="4876800"/>
          </a:xfrm>
        </p:spPr>
        <p:txBody>
          <a:bodyPr/>
          <a:lstStyle/>
          <a:p>
            <a:pPr>
              <a:lnSpc>
                <a:spcPct val="80000"/>
              </a:lnSpc>
            </a:pPr>
            <a:r>
              <a:rPr lang="en-US" sz="1800"/>
              <a:t>Morphologically humans and apes are distinct from one another.  </a:t>
            </a:r>
          </a:p>
          <a:p>
            <a:pPr lvl="1">
              <a:lnSpc>
                <a:spcPct val="80000"/>
              </a:lnSpc>
            </a:pPr>
            <a:r>
              <a:rPr lang="en-US" sz="1800"/>
              <a:t>Based on molecular data, isozyme polymorphisms and sequences of mitochondrial and genomic DNA, humans and apes, in particular, chimpanzees are quite similar.  </a:t>
            </a:r>
          </a:p>
          <a:p>
            <a:pPr lvl="1">
              <a:lnSpc>
                <a:spcPct val="80000"/>
              </a:lnSpc>
            </a:pPr>
            <a:r>
              <a:rPr lang="en-US" sz="1800"/>
              <a:t>Humans and chimpanzees share 52 % of the same alleles.  </a:t>
            </a:r>
          </a:p>
          <a:p>
            <a:pPr lvl="1">
              <a:lnSpc>
                <a:spcPct val="80000"/>
              </a:lnSpc>
            </a:pPr>
            <a:r>
              <a:rPr lang="en-US" sz="1800"/>
              <a:t>Humans and Chimpanzees share the same Blood Type Phenotypes (ABO SYSTEM) </a:t>
            </a:r>
          </a:p>
          <a:p>
            <a:pPr lvl="1">
              <a:lnSpc>
                <a:spcPct val="80000"/>
              </a:lnSpc>
            </a:pPr>
            <a:r>
              <a:rPr lang="en-US" sz="1800"/>
              <a:t>Nucleic acid differences are even less, 1.1 percent difference.  </a:t>
            </a:r>
          </a:p>
          <a:p>
            <a:pPr lvl="1">
              <a:lnSpc>
                <a:spcPct val="80000"/>
              </a:lnSpc>
            </a:pPr>
            <a:endParaRPr lang="en-US" sz="1800"/>
          </a:p>
          <a:p>
            <a:pPr>
              <a:lnSpc>
                <a:spcPct val="80000"/>
              </a:lnSpc>
            </a:pPr>
            <a:r>
              <a:rPr lang="en-US" sz="1800"/>
              <a:t>Was the common ancestor to humans and chimpanzees separated by the Great Rift Valley in Africa, leading to allopatric speciation?  Humans probably evolved in response to changing environmental conditions as forests gave way to savannas.  Some evidence supports this hypothesis, but it is far from conclusive.</a:t>
            </a:r>
          </a:p>
          <a:p>
            <a:pPr>
              <a:lnSpc>
                <a:spcPct val="80000"/>
              </a:lnSpc>
            </a:pPr>
            <a:r>
              <a:rPr lang="en-US" sz="1600"/>
              <a:t>According to the </a:t>
            </a:r>
            <a:r>
              <a:rPr lang="en-US" sz="1600">
                <a:hlinkClick r:id="rId2" tooltip="Chimpanzee Genome Project"/>
              </a:rPr>
              <a:t>Chimpanzee Genome Project</a:t>
            </a:r>
            <a:r>
              <a:rPr lang="en-US" sz="1600"/>
              <a:t>, both human (</a:t>
            </a:r>
            <a:r>
              <a:rPr lang="en-US" sz="1600" i="1">
                <a:hlinkClick r:id="rId3" tooltip="Ardipithecus"/>
              </a:rPr>
              <a:t>Ardipithecus</a:t>
            </a:r>
            <a:r>
              <a:rPr lang="en-US" sz="1600"/>
              <a:t>, </a:t>
            </a:r>
            <a:r>
              <a:rPr lang="en-US" sz="1600" i="1"/>
              <a:t>Australopithecus</a:t>
            </a:r>
            <a:r>
              <a:rPr lang="en-US" sz="1600"/>
              <a:t> and </a:t>
            </a:r>
            <a:r>
              <a:rPr lang="en-US" sz="1600" i="1"/>
              <a:t>Homo</a:t>
            </a:r>
            <a:r>
              <a:rPr lang="en-US" sz="1600"/>
              <a:t>) and </a:t>
            </a:r>
            <a:r>
              <a:rPr lang="en-US" sz="1600">
                <a:hlinkClick r:id="rId4" tooltip="Chimpanzee"/>
              </a:rPr>
              <a:t>chimpanzee</a:t>
            </a:r>
            <a:r>
              <a:rPr lang="en-US" sz="1600"/>
              <a:t> (</a:t>
            </a:r>
            <a:r>
              <a:rPr lang="en-US" sz="1600" i="1">
                <a:hlinkClick r:id="rId5" tooltip="Pan troglodytes"/>
              </a:rPr>
              <a:t>Pan troglodytes</a:t>
            </a:r>
            <a:r>
              <a:rPr lang="en-US" sz="1600"/>
              <a:t> and </a:t>
            </a:r>
            <a:r>
              <a:rPr lang="en-US" sz="1600" i="1">
                <a:hlinkClick r:id="rId6" tooltip="Pan paniscus"/>
              </a:rPr>
              <a:t>Pan paniscus</a:t>
            </a:r>
            <a:r>
              <a:rPr lang="en-US" sz="1600"/>
              <a:t>) lineages diverged from a common ancestor about 5-6 million years ago, if we assume a constant rate of evolution.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304800" y="304800"/>
            <a:ext cx="6324600" cy="1600200"/>
          </a:xfrm>
        </p:spPr>
        <p:txBody>
          <a:bodyPr/>
          <a:lstStyle/>
          <a:p>
            <a:r>
              <a:rPr lang="en-US" sz="4000" b="1">
                <a:hlinkClick r:id="rId2"/>
              </a:rPr>
              <a:t>Gene study shows chimps more diverse than humans</a:t>
            </a:r>
            <a:endParaRPr lang="en-US" sz="4000" b="1"/>
          </a:p>
        </p:txBody>
      </p:sp>
      <p:sp>
        <p:nvSpPr>
          <p:cNvPr id="96260" name="Rectangle 4"/>
          <p:cNvSpPr>
            <a:spLocks noGrp="1" noChangeArrowheads="1"/>
          </p:cNvSpPr>
          <p:nvPr>
            <p:ph type="body" sz="half" idx="1"/>
          </p:nvPr>
        </p:nvSpPr>
        <p:spPr>
          <a:xfrm>
            <a:off x="685800" y="1981200"/>
            <a:ext cx="4191000" cy="4648200"/>
          </a:xfrm>
          <a:noFill/>
          <a:ln/>
        </p:spPr>
        <p:txBody>
          <a:bodyPr/>
          <a:lstStyle/>
          <a:p>
            <a:pPr>
              <a:lnSpc>
                <a:spcPct val="80000"/>
              </a:lnSpc>
              <a:buFontTx/>
              <a:buNone/>
            </a:pPr>
            <a:r>
              <a:rPr lang="en-US" sz="1200"/>
              <a:t>By Maggie Fox, Health and Science Editor </a:t>
            </a:r>
          </a:p>
          <a:p>
            <a:pPr>
              <a:lnSpc>
                <a:spcPct val="80000"/>
              </a:lnSpc>
              <a:buFontTx/>
              <a:buNone/>
            </a:pPr>
            <a:r>
              <a:rPr lang="en-US" sz="1200"/>
              <a:t>WASHINGTON (Reuters) - They may all be black and hairy and they may all eat and act in much the same way, but chimpanzees from different parts of Africa are genetically more diverse than all of humanity, researchers reported on Friday. </a:t>
            </a:r>
          </a:p>
          <a:p>
            <a:pPr>
              <a:lnSpc>
                <a:spcPct val="80000"/>
              </a:lnSpc>
              <a:buFontTx/>
              <a:buNone/>
            </a:pPr>
            <a:r>
              <a:rPr lang="en-US" sz="1200"/>
              <a:t>Experts have long marveled that older ideas of race are not reflected in human DNA. Genetic diversity is more pronounced within population groups than between them, with only a few gene differences accounting for the wide variations seen in eye, skin and hair color across humanity. </a:t>
            </a:r>
          </a:p>
          <a:p>
            <a:pPr>
              <a:lnSpc>
                <a:spcPct val="80000"/>
              </a:lnSpc>
              <a:buFontTx/>
              <a:buNone/>
            </a:pPr>
            <a:r>
              <a:rPr lang="en-US" sz="1200"/>
              <a:t>So animals all about the same size and color and showing few behavioral differences must be even more genetically identical, right? </a:t>
            </a:r>
          </a:p>
          <a:p>
            <a:pPr>
              <a:lnSpc>
                <a:spcPct val="80000"/>
              </a:lnSpc>
              <a:buFontTx/>
              <a:buNone/>
            </a:pPr>
            <a:r>
              <a:rPr lang="en-US" sz="1200"/>
              <a:t>Wrong, says Molly Przeworski, assistant professor of human genetics at the University of Chicago. </a:t>
            </a:r>
          </a:p>
          <a:p>
            <a:pPr>
              <a:lnSpc>
                <a:spcPct val="80000"/>
              </a:lnSpc>
              <a:buFontTx/>
              <a:buNone/>
            </a:pPr>
            <a:r>
              <a:rPr lang="en-US" sz="1200"/>
              <a:t>Her team looked at the DNA of the three designated populations of chimpanzees in Africa -- the eastern, western and central populations, designated by some researchers as sub-species of the chimpanzee. </a:t>
            </a:r>
          </a:p>
          <a:p>
            <a:pPr>
              <a:lnSpc>
                <a:spcPct val="80000"/>
              </a:lnSpc>
              <a:buFontTx/>
              <a:buNone/>
            </a:pPr>
            <a:r>
              <a:rPr lang="en-US" sz="1200"/>
              <a:t>They found that a western chimpanzee has more differences, genetically, from an eastern chimp than any one human being has from another. </a:t>
            </a:r>
          </a:p>
          <a:p>
            <a:pPr>
              <a:lnSpc>
                <a:spcPct val="80000"/>
              </a:lnSpc>
              <a:buFontTx/>
              <a:buNone/>
            </a:pPr>
            <a:r>
              <a:rPr lang="en-US" sz="1200"/>
              <a:t>"It is the first genetic confirmation that they are distinct populations," Przeworski said in a telephone interview. "I stay away from the word 'subspecies'."   </a:t>
            </a:r>
            <a:r>
              <a:rPr lang="en-US" sz="1200" b="1"/>
              <a:t>Continued...</a:t>
            </a:r>
            <a:r>
              <a:rPr lang="en-US" sz="1200"/>
              <a:t> </a:t>
            </a:r>
          </a:p>
          <a:p>
            <a:pPr>
              <a:lnSpc>
                <a:spcPct val="80000"/>
              </a:lnSpc>
              <a:buFontTx/>
              <a:buNone/>
            </a:pPr>
            <a:r>
              <a:rPr lang="en-US" sz="1200"/>
              <a:t>© Reuters 2007. All Rights Reserved. </a:t>
            </a:r>
          </a:p>
        </p:txBody>
      </p:sp>
      <p:pic>
        <p:nvPicPr>
          <p:cNvPr id="96265" name="Picture 9" descr="genImage"/>
          <p:cNvPicPr>
            <a:picLocks noGrp="1" noChangeAspect="1" noChangeArrowheads="1"/>
          </p:cNvPicPr>
          <p:nvPr>
            <p:ph sz="half" idx="2"/>
          </p:nvPr>
        </p:nvPicPr>
        <p:blipFill>
          <a:blip r:embed="rId3" cstate="print"/>
          <a:srcRect/>
          <a:stretch>
            <a:fillRect/>
          </a:stretch>
        </p:blipFill>
        <p:spPr>
          <a:xfrm>
            <a:off x="6553200" y="228600"/>
            <a:ext cx="2590800" cy="1825625"/>
          </a:xfrm>
          <a:noFill/>
          <a:ln/>
        </p:spPr>
      </p:pic>
      <p:sp>
        <p:nvSpPr>
          <p:cNvPr id="96266" name="Rectangle 10"/>
          <p:cNvSpPr>
            <a:spLocks noChangeArrowheads="1"/>
          </p:cNvSpPr>
          <p:nvPr/>
        </p:nvSpPr>
        <p:spPr bwMode="auto">
          <a:xfrm>
            <a:off x="5791200" y="2133600"/>
            <a:ext cx="3144838" cy="3879850"/>
          </a:xfrm>
          <a:prstGeom prst="rect">
            <a:avLst/>
          </a:prstGeom>
          <a:noFill/>
          <a:ln w="9525">
            <a:noFill/>
            <a:miter lim="800000"/>
            <a:headEnd/>
            <a:tailEnd/>
          </a:ln>
          <a:effectLst/>
        </p:spPr>
        <p:txBody>
          <a:bodyPr anchor="ctr">
            <a:spAutoFit/>
          </a:bodyPr>
          <a:lstStyle/>
          <a:p>
            <a:r>
              <a:rPr lang="en-US" sz="1600"/>
              <a:t>Bonobo apes, primates unique to Congo and humankind's closest relative, groom one another at a sanctuary just outside the capital Kinshasa, in this October 31, 2006 file photo. They may all be black and hairy and they may all eat and act in much the same way, but chimpanzees from different parts of Africa are genetically more diverse than all of humanity, researchers reported on Friday. </a:t>
            </a:r>
            <a:r>
              <a:rPr lang="en-US" sz="1600">
                <a:hlinkClick r:id="rId4"/>
              </a:rPr>
              <a:t>REUTERS/Finbarr O'Reilly</a:t>
            </a:r>
            <a:r>
              <a:rPr lang="en-US">
                <a:hlinkClick r:id="rId4"/>
              </a:rPr>
              <a:t> </a:t>
            </a: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304800"/>
            <a:ext cx="7772400" cy="914400"/>
          </a:xfrm>
        </p:spPr>
        <p:txBody>
          <a:bodyPr/>
          <a:lstStyle/>
          <a:p>
            <a:r>
              <a:rPr lang="en-US" sz="3600" b="1">
                <a:solidFill>
                  <a:schemeClr val="accent2"/>
                </a:solidFill>
              </a:rPr>
              <a:t>Trends in </a:t>
            </a:r>
            <a:r>
              <a:rPr lang="en-US" sz="3600" b="1" i="1">
                <a:solidFill>
                  <a:schemeClr val="accent2"/>
                </a:solidFill>
              </a:rPr>
              <a:t>Homo</a:t>
            </a:r>
            <a:r>
              <a:rPr lang="en-US" sz="3600" b="1">
                <a:solidFill>
                  <a:schemeClr val="accent2"/>
                </a:solidFill>
              </a:rPr>
              <a:t> Evolution</a:t>
            </a:r>
          </a:p>
        </p:txBody>
      </p:sp>
      <p:sp>
        <p:nvSpPr>
          <p:cNvPr id="17411" name="Rectangle 3"/>
          <p:cNvSpPr>
            <a:spLocks noGrp="1" noChangeArrowheads="1"/>
          </p:cNvSpPr>
          <p:nvPr>
            <p:ph type="body" idx="1"/>
          </p:nvPr>
        </p:nvSpPr>
        <p:spPr>
          <a:xfrm>
            <a:off x="685800" y="1981200"/>
            <a:ext cx="7772400" cy="4191000"/>
          </a:xfrm>
        </p:spPr>
        <p:txBody>
          <a:bodyPr/>
          <a:lstStyle/>
          <a:p>
            <a:pPr>
              <a:lnSpc>
                <a:spcPct val="90000"/>
              </a:lnSpc>
            </a:pPr>
            <a:r>
              <a:rPr lang="en-US" sz="2800" b="1"/>
              <a:t>Increase in brain volume</a:t>
            </a:r>
          </a:p>
          <a:p>
            <a:pPr>
              <a:lnSpc>
                <a:spcPct val="90000"/>
              </a:lnSpc>
            </a:pPr>
            <a:r>
              <a:rPr lang="en-US" sz="2800" b="1"/>
              <a:t>Increase in size</a:t>
            </a:r>
          </a:p>
          <a:p>
            <a:pPr>
              <a:lnSpc>
                <a:spcPct val="90000"/>
              </a:lnSpc>
            </a:pPr>
            <a:r>
              <a:rPr lang="en-US" sz="2800" b="1"/>
              <a:t>Skull evolution : vertical face, smaller jaw, round forehead</a:t>
            </a:r>
          </a:p>
          <a:p>
            <a:pPr>
              <a:lnSpc>
                <a:spcPct val="90000"/>
              </a:lnSpc>
            </a:pPr>
            <a:r>
              <a:rPr lang="en-US" sz="2800" b="1"/>
              <a:t>Bipedalism</a:t>
            </a:r>
          </a:p>
          <a:p>
            <a:pPr>
              <a:lnSpc>
                <a:spcPct val="90000"/>
              </a:lnSpc>
            </a:pPr>
            <a:r>
              <a:rPr lang="en-US" sz="2800" b="1"/>
              <a:t>Tool development</a:t>
            </a:r>
          </a:p>
          <a:p>
            <a:pPr>
              <a:lnSpc>
                <a:spcPct val="90000"/>
              </a:lnSpc>
            </a:pPr>
            <a:r>
              <a:rPr lang="en-US" sz="2800" b="1"/>
              <a:t>Cultural development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loresiensis"/>
          <p:cNvPicPr>
            <a:picLocks noChangeAspect="1" noChangeArrowheads="1"/>
          </p:cNvPicPr>
          <p:nvPr/>
        </p:nvPicPr>
        <p:blipFill>
          <a:blip r:embed="rId3" cstate="print"/>
          <a:srcRect/>
          <a:stretch>
            <a:fillRect/>
          </a:stretch>
        </p:blipFill>
        <p:spPr bwMode="auto">
          <a:xfrm>
            <a:off x="131763" y="1212850"/>
            <a:ext cx="8878887" cy="4432300"/>
          </a:xfrm>
          <a:prstGeom prst="rect">
            <a:avLst/>
          </a:prstGeom>
          <a:noFill/>
        </p:spPr>
      </p:pic>
      <p:sp>
        <p:nvSpPr>
          <p:cNvPr id="3075" name="Rectangle 3"/>
          <p:cNvSpPr>
            <a:spLocks noChangeArrowheads="1"/>
          </p:cNvSpPr>
          <p:nvPr/>
        </p:nvSpPr>
        <p:spPr bwMode="auto">
          <a:xfrm>
            <a:off x="0" y="0"/>
            <a:ext cx="8839200" cy="1143000"/>
          </a:xfrm>
          <a:prstGeom prst="rect">
            <a:avLst/>
          </a:prstGeom>
          <a:noFill/>
          <a:ln w="9525">
            <a:noFill/>
            <a:miter lim="800000"/>
            <a:headEnd/>
            <a:tailEnd/>
          </a:ln>
        </p:spPr>
        <p:txBody>
          <a:bodyPr anchor="ctr"/>
          <a:lstStyle/>
          <a:p>
            <a:pPr algn="ctr" eaLnBrk="1" hangingPunct="1"/>
            <a:r>
              <a:rPr lang="en-US" sz="3000" b="1">
                <a:solidFill>
                  <a:schemeClr val="accent2"/>
                </a:solidFill>
              </a:rPr>
              <a:t>Our Understanding of Human Evolution is Primarily Based on Fossils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Text Box 3"/>
          <p:cNvSpPr txBox="1">
            <a:spLocks noChangeArrowheads="1"/>
          </p:cNvSpPr>
          <p:nvPr/>
        </p:nvSpPr>
        <p:spPr bwMode="auto">
          <a:xfrm>
            <a:off x="536575" y="1143000"/>
            <a:ext cx="7854950" cy="3743325"/>
          </a:xfrm>
          <a:prstGeom prst="rect">
            <a:avLst/>
          </a:prstGeom>
          <a:noFill/>
          <a:ln w="9525">
            <a:noFill/>
            <a:miter lim="800000"/>
            <a:headEnd/>
            <a:tailEnd/>
          </a:ln>
          <a:effectLst/>
        </p:spPr>
        <p:txBody>
          <a:bodyPr wrap="none">
            <a:spAutoFit/>
          </a:bodyPr>
          <a:lstStyle/>
          <a:p>
            <a:pPr algn="ctr"/>
            <a:r>
              <a:rPr lang="en-US" b="1">
                <a:latin typeface="Times" pitchFamily="18" charset="0"/>
              </a:rPr>
              <a:t>“In each great region of the world the living mammals are</a:t>
            </a:r>
          </a:p>
          <a:p>
            <a:pPr algn="ctr"/>
            <a:r>
              <a:rPr lang="en-US" b="1">
                <a:latin typeface="Times" pitchFamily="18" charset="0"/>
              </a:rPr>
              <a:t>closely related to the extinct species of the same region. It</a:t>
            </a:r>
          </a:p>
          <a:p>
            <a:pPr algn="ctr"/>
            <a:r>
              <a:rPr lang="en-US" b="1">
                <a:latin typeface="Times" pitchFamily="18" charset="0"/>
              </a:rPr>
              <a:t>is , therefore, probable that Africa was formerly inhabited</a:t>
            </a:r>
          </a:p>
          <a:p>
            <a:pPr algn="ctr"/>
            <a:r>
              <a:rPr lang="en-US" b="1">
                <a:latin typeface="Times" pitchFamily="18" charset="0"/>
              </a:rPr>
              <a:t>by extinct apes closely allied to the gorilla and chimpanzee;</a:t>
            </a:r>
          </a:p>
          <a:p>
            <a:pPr algn="ctr"/>
            <a:r>
              <a:rPr lang="en-US" b="1">
                <a:latin typeface="Times" pitchFamily="18" charset="0"/>
              </a:rPr>
              <a:t>And as these two species are now man’s nearest allies,</a:t>
            </a:r>
          </a:p>
          <a:p>
            <a:pPr algn="ctr"/>
            <a:r>
              <a:rPr lang="en-US" b="1">
                <a:latin typeface="Times" pitchFamily="18" charset="0"/>
              </a:rPr>
              <a:t>It is somewhat more probable that our early progenitors</a:t>
            </a:r>
          </a:p>
          <a:p>
            <a:pPr algn="ctr"/>
            <a:r>
              <a:rPr lang="en-US" b="1">
                <a:latin typeface="Times" pitchFamily="18" charset="0"/>
              </a:rPr>
              <a:t>lived on the African continent than elsewhere.”</a:t>
            </a:r>
          </a:p>
          <a:p>
            <a:pPr algn="ctr"/>
            <a:endParaRPr lang="en-US" b="1">
              <a:latin typeface="Times" pitchFamily="18" charset="0"/>
            </a:endParaRPr>
          </a:p>
          <a:p>
            <a:pPr algn="ctr"/>
            <a:r>
              <a:rPr lang="en-US" b="1">
                <a:latin typeface="Times" pitchFamily="18" charset="0"/>
              </a:rPr>
              <a:t>Charles Darwin</a:t>
            </a:r>
          </a:p>
          <a:p>
            <a:pPr algn="ctr"/>
            <a:r>
              <a:rPr lang="en-US" b="1" i="1">
                <a:latin typeface="Times" pitchFamily="18" charset="0"/>
              </a:rPr>
              <a:t>The Descent of Man, 1871</a:t>
            </a:r>
            <a:endParaRPr lang="en-US" b="1">
              <a:latin typeface="Times"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8" name="Rectangle 4"/>
          <p:cNvSpPr>
            <a:spLocks noGrp="1" noChangeArrowheads="1"/>
          </p:cNvSpPr>
          <p:nvPr>
            <p:ph type="title"/>
          </p:nvPr>
        </p:nvSpPr>
        <p:spPr>
          <a:xfrm>
            <a:off x="457200" y="609600"/>
            <a:ext cx="8458200" cy="1143000"/>
          </a:xfrm>
        </p:spPr>
        <p:txBody>
          <a:bodyPr/>
          <a:lstStyle/>
          <a:p>
            <a:r>
              <a:rPr lang="en-US" sz="4000" b="1"/>
              <a:t>Raymond Dart with Taung skull</a:t>
            </a:r>
            <a:endParaRPr lang="en-US" sz="4000"/>
          </a:p>
        </p:txBody>
      </p:sp>
      <p:sp>
        <p:nvSpPr>
          <p:cNvPr id="88072" name="Rectangle 8"/>
          <p:cNvSpPr>
            <a:spLocks noGrp="1" noChangeArrowheads="1"/>
          </p:cNvSpPr>
          <p:nvPr>
            <p:ph type="body" sz="half" idx="1"/>
          </p:nvPr>
        </p:nvSpPr>
        <p:spPr/>
        <p:txBody>
          <a:bodyPr/>
          <a:lstStyle/>
          <a:p>
            <a:pPr>
              <a:lnSpc>
                <a:spcPct val="90000"/>
              </a:lnSpc>
            </a:pPr>
            <a:r>
              <a:rPr lang="en-US" sz="2000"/>
              <a:t>Taung child, which was discovered in 1924 in South Africa.</a:t>
            </a:r>
          </a:p>
          <a:p>
            <a:pPr>
              <a:lnSpc>
                <a:spcPct val="90000"/>
              </a:lnSpc>
            </a:pPr>
            <a:r>
              <a:rPr lang="en-US" sz="2000"/>
              <a:t>Taung child was originally thought to be a fossil of a child because of its small size.</a:t>
            </a:r>
          </a:p>
          <a:p>
            <a:pPr>
              <a:lnSpc>
                <a:spcPct val="90000"/>
              </a:lnSpc>
            </a:pPr>
            <a:r>
              <a:rPr lang="en-US" sz="2000"/>
              <a:t>An endocast of the brain revealed fissures that were more human-like than ape-like.</a:t>
            </a:r>
          </a:p>
          <a:p>
            <a:pPr>
              <a:lnSpc>
                <a:spcPct val="90000"/>
              </a:lnSpc>
            </a:pPr>
            <a:r>
              <a:rPr lang="en-US" sz="2000" i="1"/>
              <a:t>Australopithecus africanus</a:t>
            </a:r>
            <a:r>
              <a:rPr lang="en-US" sz="2000"/>
              <a:t> or “southern ape from Africa” </a:t>
            </a:r>
          </a:p>
        </p:txBody>
      </p:sp>
      <p:pic>
        <p:nvPicPr>
          <p:cNvPr id="88074" name="Picture 10" descr="Raymond_Dart_with_Taung_thumbnail"/>
          <p:cNvPicPr>
            <a:picLocks noGrp="1" noChangeAspect="1" noChangeArrowheads="1"/>
          </p:cNvPicPr>
          <p:nvPr>
            <p:ph sz="half" idx="2"/>
          </p:nvPr>
        </p:nvPicPr>
        <p:blipFill>
          <a:blip r:embed="rId2" cstate="print"/>
          <a:srcRect/>
          <a:stretch>
            <a:fillRect/>
          </a:stretch>
        </p:blipFill>
        <p:spPr>
          <a:xfrm>
            <a:off x="4648200" y="2438400"/>
            <a:ext cx="4162425" cy="3246438"/>
          </a:xfrm>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Rectangle 4"/>
          <p:cNvSpPr>
            <a:spLocks noGrp="1" noChangeArrowheads="1"/>
          </p:cNvSpPr>
          <p:nvPr>
            <p:ph type="title"/>
          </p:nvPr>
        </p:nvSpPr>
        <p:spPr/>
        <p:txBody>
          <a:bodyPr/>
          <a:lstStyle/>
          <a:p>
            <a:r>
              <a:rPr lang="en-US" sz="4000"/>
              <a:t>Robert Broom:  One of Dart’s Few Supporters</a:t>
            </a:r>
          </a:p>
        </p:txBody>
      </p:sp>
      <p:sp>
        <p:nvSpPr>
          <p:cNvPr id="91141" name="Rectangle 5"/>
          <p:cNvSpPr>
            <a:spLocks noGrp="1" noChangeArrowheads="1"/>
          </p:cNvSpPr>
          <p:nvPr>
            <p:ph type="body" sz="half" idx="1"/>
          </p:nvPr>
        </p:nvSpPr>
        <p:spPr>
          <a:xfrm>
            <a:off x="304800" y="1981200"/>
            <a:ext cx="4191000" cy="4495800"/>
          </a:xfrm>
        </p:spPr>
        <p:txBody>
          <a:bodyPr/>
          <a:lstStyle/>
          <a:p>
            <a:pPr>
              <a:lnSpc>
                <a:spcPct val="80000"/>
              </a:lnSpc>
            </a:pPr>
            <a:r>
              <a:rPr lang="en-US" sz="2000"/>
              <a:t>In 1934, at the age of of 68, Broom gave up his medical practice to take a position at the Transvaal Museum in Pretoria. </a:t>
            </a:r>
          </a:p>
          <a:p>
            <a:pPr>
              <a:lnSpc>
                <a:spcPct val="80000"/>
              </a:lnSpc>
            </a:pPr>
            <a:r>
              <a:rPr lang="en-US" sz="2000"/>
              <a:t>In 1936, he decided to search for more of Dart's australopithecines.</a:t>
            </a:r>
          </a:p>
          <a:p>
            <a:pPr>
              <a:lnSpc>
                <a:spcPct val="80000"/>
              </a:lnSpc>
            </a:pPr>
            <a:r>
              <a:rPr lang="en-US" sz="2000"/>
              <a:t>Broom recognized two types of australopithecines: gracile and the robust.  </a:t>
            </a:r>
          </a:p>
          <a:p>
            <a:pPr>
              <a:lnSpc>
                <a:spcPct val="80000"/>
              </a:lnSpc>
            </a:pPr>
            <a:r>
              <a:rPr lang="en-US" sz="2000"/>
              <a:t>In 1948 he started excavating at Swartkrans, which yielded remains of what was later determined to be </a:t>
            </a:r>
            <a:r>
              <a:rPr lang="en-US" sz="2000" i="1"/>
              <a:t>Homo erectus</a:t>
            </a:r>
            <a:r>
              <a:rPr lang="en-US" sz="2000"/>
              <a:t>, as well as further australopithecine fossils. </a:t>
            </a:r>
          </a:p>
        </p:txBody>
      </p:sp>
      <p:pic>
        <p:nvPicPr>
          <p:cNvPr id="91143" name="Picture 7" descr="broom-r"/>
          <p:cNvPicPr>
            <a:picLocks noGrp="1" noChangeAspect="1" noChangeArrowheads="1"/>
          </p:cNvPicPr>
          <p:nvPr>
            <p:ph sz="half" idx="2"/>
          </p:nvPr>
        </p:nvPicPr>
        <p:blipFill>
          <a:blip r:embed="rId2" cstate="print"/>
          <a:srcRect/>
          <a:stretch>
            <a:fillRect/>
          </a:stretch>
        </p:blipFill>
        <p:spPr>
          <a:xfrm>
            <a:off x="4648200" y="2438400"/>
            <a:ext cx="4000500" cy="2921000"/>
          </a:xfrm>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5413375" y="3048000"/>
            <a:ext cx="3384550" cy="946150"/>
          </a:xfrm>
          <a:prstGeom prst="rect">
            <a:avLst/>
          </a:prstGeom>
          <a:noFill/>
          <a:ln w="9525">
            <a:noFill/>
            <a:miter lim="800000"/>
            <a:headEnd/>
            <a:tailEnd/>
          </a:ln>
          <a:effectLst/>
        </p:spPr>
        <p:txBody>
          <a:bodyPr wrap="none">
            <a:spAutoFit/>
          </a:bodyPr>
          <a:lstStyle/>
          <a:p>
            <a:pPr algn="ctr"/>
            <a:r>
              <a:rPr lang="en-US" sz="2800" b="1"/>
              <a:t>Gracile </a:t>
            </a:r>
          </a:p>
          <a:p>
            <a:pPr algn="ctr"/>
            <a:r>
              <a:rPr lang="en-US" sz="2800" b="1"/>
              <a:t>Australopithecines</a:t>
            </a:r>
          </a:p>
        </p:txBody>
      </p:sp>
      <p:pic>
        <p:nvPicPr>
          <p:cNvPr id="6147" name="Picture 3"/>
          <p:cNvPicPr>
            <a:picLocks noChangeAspect="1" noChangeArrowheads="1"/>
          </p:cNvPicPr>
          <p:nvPr/>
        </p:nvPicPr>
        <p:blipFill>
          <a:blip r:embed="rId3" cstate="print"/>
          <a:srcRect/>
          <a:stretch>
            <a:fillRect/>
          </a:stretch>
        </p:blipFill>
        <p:spPr bwMode="auto">
          <a:xfrm>
            <a:off x="381000" y="533400"/>
            <a:ext cx="4949825" cy="5715000"/>
          </a:xfrm>
          <a:prstGeom prst="rect">
            <a:avLst/>
          </a:prstGeom>
          <a:noFill/>
          <a:ln w="57150">
            <a:solidFill>
              <a:srgbClr val="000000"/>
            </a:solid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srcRect/>
          <a:stretch>
            <a:fillRect/>
          </a:stretch>
        </p:blipFill>
        <p:spPr bwMode="auto">
          <a:xfrm>
            <a:off x="0" y="381000"/>
            <a:ext cx="9144000" cy="5924550"/>
          </a:xfrm>
          <a:prstGeom prst="rect">
            <a:avLst/>
          </a:prstGeom>
          <a:noFill/>
          <a:ln w="57150">
            <a:solidFill>
              <a:srgbClr val="000000"/>
            </a:solid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7" name="Rectangle 9"/>
          <p:cNvSpPr>
            <a:spLocks noGrp="1" noChangeArrowheads="1"/>
          </p:cNvSpPr>
          <p:nvPr>
            <p:ph type="body" idx="1"/>
          </p:nvPr>
        </p:nvSpPr>
        <p:spPr>
          <a:xfrm>
            <a:off x="685800" y="1295400"/>
            <a:ext cx="7772400" cy="2286000"/>
          </a:xfrm>
        </p:spPr>
        <p:txBody>
          <a:bodyPr/>
          <a:lstStyle/>
          <a:p>
            <a:r>
              <a:rPr lang="en-US" sz="2800"/>
              <a:t>Mammals- share characteristics with other mammals such as:  vertebrate with a spinal chord, skeleton, skull housing a large brain, ability to give birth to live offspring, mammary glands, hair or fur, and common ancestry. </a:t>
            </a:r>
            <a:endParaRPr lang="en-US" sz="2800" b="1"/>
          </a:p>
          <a:p>
            <a:endParaRPr lang="en-US" sz="1200"/>
          </a:p>
        </p:txBody>
      </p:sp>
      <p:sp>
        <p:nvSpPr>
          <p:cNvPr id="68618" name="Rectangle 10"/>
          <p:cNvSpPr>
            <a:spLocks noGrp="1" noChangeArrowheads="1"/>
          </p:cNvSpPr>
          <p:nvPr>
            <p:ph type="title"/>
          </p:nvPr>
        </p:nvSpPr>
        <p:spPr>
          <a:xfrm>
            <a:off x="685800" y="228600"/>
            <a:ext cx="7772400" cy="1143000"/>
          </a:xfrm>
        </p:spPr>
        <p:txBody>
          <a:bodyPr/>
          <a:lstStyle/>
          <a:p>
            <a:r>
              <a:rPr lang="en-US"/>
              <a:t>Mammals</a:t>
            </a:r>
          </a:p>
        </p:txBody>
      </p:sp>
      <p:pic>
        <p:nvPicPr>
          <p:cNvPr id="68619" name="Picture 11" descr="beluga-whale"/>
          <p:cNvPicPr>
            <a:picLocks noChangeAspect="1" noChangeArrowheads="1"/>
          </p:cNvPicPr>
          <p:nvPr/>
        </p:nvPicPr>
        <p:blipFill>
          <a:blip r:embed="rId2" cstate="print"/>
          <a:srcRect/>
          <a:stretch>
            <a:fillRect/>
          </a:stretch>
        </p:blipFill>
        <p:spPr bwMode="auto">
          <a:xfrm>
            <a:off x="457200" y="5257800"/>
            <a:ext cx="1752600" cy="1206500"/>
          </a:xfrm>
          <a:prstGeom prst="rect">
            <a:avLst/>
          </a:prstGeom>
          <a:noFill/>
        </p:spPr>
      </p:pic>
      <p:pic>
        <p:nvPicPr>
          <p:cNvPr id="68620" name="Picture 12" descr="horse03"/>
          <p:cNvPicPr>
            <a:picLocks noChangeAspect="1" noChangeArrowheads="1"/>
          </p:cNvPicPr>
          <p:nvPr/>
        </p:nvPicPr>
        <p:blipFill>
          <a:blip r:embed="rId3" cstate="print"/>
          <a:srcRect/>
          <a:stretch>
            <a:fillRect/>
          </a:stretch>
        </p:blipFill>
        <p:spPr bwMode="auto">
          <a:xfrm>
            <a:off x="381000" y="3733800"/>
            <a:ext cx="1746250" cy="1308100"/>
          </a:xfrm>
          <a:prstGeom prst="rect">
            <a:avLst/>
          </a:prstGeom>
          <a:noFill/>
        </p:spPr>
      </p:pic>
      <p:pic>
        <p:nvPicPr>
          <p:cNvPr id="68621" name="Picture 13" descr="ifwp2006_mammals3"/>
          <p:cNvPicPr>
            <a:picLocks noChangeAspect="1" noChangeArrowheads="1"/>
          </p:cNvPicPr>
          <p:nvPr/>
        </p:nvPicPr>
        <p:blipFill>
          <a:blip r:embed="rId4" cstate="print"/>
          <a:srcRect/>
          <a:stretch>
            <a:fillRect/>
          </a:stretch>
        </p:blipFill>
        <p:spPr bwMode="auto">
          <a:xfrm>
            <a:off x="7086600" y="3505200"/>
            <a:ext cx="1643063" cy="1657350"/>
          </a:xfrm>
          <a:prstGeom prst="rect">
            <a:avLst/>
          </a:prstGeom>
          <a:noFill/>
        </p:spPr>
      </p:pic>
      <p:pic>
        <p:nvPicPr>
          <p:cNvPr id="68622" name="Picture 14" descr="koala-australia"/>
          <p:cNvPicPr>
            <a:picLocks noChangeAspect="1" noChangeArrowheads="1"/>
          </p:cNvPicPr>
          <p:nvPr/>
        </p:nvPicPr>
        <p:blipFill>
          <a:blip r:embed="rId5" cstate="print"/>
          <a:srcRect/>
          <a:stretch>
            <a:fillRect/>
          </a:stretch>
        </p:blipFill>
        <p:spPr bwMode="auto">
          <a:xfrm>
            <a:off x="2286000" y="3733800"/>
            <a:ext cx="1784350" cy="2667000"/>
          </a:xfrm>
          <a:prstGeom prst="rect">
            <a:avLst/>
          </a:prstGeom>
          <a:noFill/>
        </p:spPr>
      </p:pic>
      <p:pic>
        <p:nvPicPr>
          <p:cNvPr id="68623" name="Picture 15" descr="tree_mouse2sm"/>
          <p:cNvPicPr>
            <a:picLocks noChangeAspect="1" noChangeArrowheads="1"/>
          </p:cNvPicPr>
          <p:nvPr/>
        </p:nvPicPr>
        <p:blipFill>
          <a:blip r:embed="rId6" cstate="print"/>
          <a:srcRect/>
          <a:stretch>
            <a:fillRect/>
          </a:stretch>
        </p:blipFill>
        <p:spPr bwMode="auto">
          <a:xfrm>
            <a:off x="4343400" y="3657600"/>
            <a:ext cx="1116013" cy="1390650"/>
          </a:xfrm>
          <a:prstGeom prst="rect">
            <a:avLst/>
          </a:prstGeom>
          <a:noFill/>
        </p:spPr>
      </p:pic>
      <p:pic>
        <p:nvPicPr>
          <p:cNvPr id="68624" name="Picture 16" descr="panda%20wolong%20photo%20DSC01746"/>
          <p:cNvPicPr>
            <a:picLocks noChangeAspect="1" noChangeArrowheads="1"/>
          </p:cNvPicPr>
          <p:nvPr/>
        </p:nvPicPr>
        <p:blipFill>
          <a:blip r:embed="rId7" cstate="print"/>
          <a:srcRect/>
          <a:stretch>
            <a:fillRect/>
          </a:stretch>
        </p:blipFill>
        <p:spPr bwMode="auto">
          <a:xfrm>
            <a:off x="4114800" y="5181600"/>
            <a:ext cx="1981200" cy="1485900"/>
          </a:xfrm>
          <a:prstGeom prst="rect">
            <a:avLst/>
          </a:prstGeom>
          <a:noFill/>
        </p:spPr>
      </p:pic>
      <p:pic>
        <p:nvPicPr>
          <p:cNvPr id="68625" name="Picture 17" descr="albert-einstein-1"/>
          <p:cNvPicPr>
            <a:picLocks noChangeAspect="1" noChangeArrowheads="1"/>
          </p:cNvPicPr>
          <p:nvPr/>
        </p:nvPicPr>
        <p:blipFill>
          <a:blip r:embed="rId8" cstate="print"/>
          <a:srcRect/>
          <a:stretch>
            <a:fillRect/>
          </a:stretch>
        </p:blipFill>
        <p:spPr bwMode="auto">
          <a:xfrm>
            <a:off x="5715000" y="3581400"/>
            <a:ext cx="1090613" cy="1419225"/>
          </a:xfrm>
          <a:prstGeom prst="rect">
            <a:avLst/>
          </a:prstGeom>
          <a:noFill/>
        </p:spPr>
      </p:pic>
      <p:pic>
        <p:nvPicPr>
          <p:cNvPr id="68626" name="Picture 18" descr="guinea-pig"/>
          <p:cNvPicPr>
            <a:picLocks noChangeAspect="1" noChangeArrowheads="1"/>
          </p:cNvPicPr>
          <p:nvPr/>
        </p:nvPicPr>
        <p:blipFill>
          <a:blip r:embed="rId9" cstate="print"/>
          <a:srcRect/>
          <a:stretch>
            <a:fillRect/>
          </a:stretch>
        </p:blipFill>
        <p:spPr bwMode="auto">
          <a:xfrm>
            <a:off x="7467600" y="5334000"/>
            <a:ext cx="1143000" cy="1304925"/>
          </a:xfrm>
          <a:prstGeom prst="rect">
            <a:avLst/>
          </a:prstGeom>
          <a:noFill/>
        </p:spPr>
      </p:pic>
      <p:pic>
        <p:nvPicPr>
          <p:cNvPr id="68627" name="Picture 19" descr="Bat%20471075"/>
          <p:cNvPicPr>
            <a:picLocks noChangeAspect="1" noChangeArrowheads="1"/>
          </p:cNvPicPr>
          <p:nvPr/>
        </p:nvPicPr>
        <p:blipFill>
          <a:blip r:embed="rId10" cstate="print"/>
          <a:srcRect/>
          <a:stretch>
            <a:fillRect/>
          </a:stretch>
        </p:blipFill>
        <p:spPr bwMode="auto">
          <a:xfrm>
            <a:off x="6248400" y="5257800"/>
            <a:ext cx="965200" cy="14478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pelvis"/>
          <p:cNvPicPr>
            <a:picLocks noChangeAspect="1" noChangeArrowheads="1"/>
          </p:cNvPicPr>
          <p:nvPr/>
        </p:nvPicPr>
        <p:blipFill>
          <a:blip r:embed="rId3" cstate="print"/>
          <a:srcRect/>
          <a:stretch>
            <a:fillRect/>
          </a:stretch>
        </p:blipFill>
        <p:spPr bwMode="auto">
          <a:xfrm>
            <a:off x="1066800" y="312738"/>
            <a:ext cx="7239000" cy="6545262"/>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762000" y="152400"/>
            <a:ext cx="7772400" cy="914400"/>
          </a:xfrm>
        </p:spPr>
        <p:txBody>
          <a:bodyPr/>
          <a:lstStyle/>
          <a:p>
            <a:r>
              <a:rPr lang="en-US" sz="3600" b="1" i="1">
                <a:solidFill>
                  <a:schemeClr val="accent2"/>
                </a:solidFill>
              </a:rPr>
              <a:t>Australopithecus</a:t>
            </a:r>
            <a:endParaRPr lang="en-US" sz="3600" b="1">
              <a:solidFill>
                <a:schemeClr val="accent2"/>
              </a:solidFill>
            </a:endParaRPr>
          </a:p>
        </p:txBody>
      </p:sp>
      <p:sp>
        <p:nvSpPr>
          <p:cNvPr id="13315" name="Rectangle 3"/>
          <p:cNvSpPr>
            <a:spLocks noGrp="1" noChangeArrowheads="1"/>
          </p:cNvSpPr>
          <p:nvPr>
            <p:ph type="body" idx="1"/>
          </p:nvPr>
        </p:nvSpPr>
        <p:spPr>
          <a:xfrm>
            <a:off x="457200" y="1524000"/>
            <a:ext cx="8153400" cy="4572000"/>
          </a:xfrm>
        </p:spPr>
        <p:txBody>
          <a:bodyPr/>
          <a:lstStyle/>
          <a:p>
            <a:r>
              <a:rPr lang="en-US" sz="2000" b="1"/>
              <a:t>4.1 mya to 1.2 mya</a:t>
            </a:r>
          </a:p>
          <a:p>
            <a:r>
              <a:rPr lang="en-US" sz="2000" b="1"/>
              <a:t>Bipedal</a:t>
            </a:r>
          </a:p>
          <a:p>
            <a:pPr lvl="1"/>
            <a:r>
              <a:rPr lang="en-US" sz="2000" b="1"/>
              <a:t>Foramen magnum faces down</a:t>
            </a:r>
          </a:p>
          <a:p>
            <a:pPr lvl="1"/>
            <a:r>
              <a:rPr lang="en-US" sz="2000" b="1"/>
              <a:t> 3.6 my footprints found in volcanic ash near </a:t>
            </a:r>
            <a:r>
              <a:rPr lang="en-US" sz="2000" b="1" i="1"/>
              <a:t>afarensis fossil</a:t>
            </a:r>
            <a:endParaRPr lang="en-US" sz="2000" b="1"/>
          </a:p>
          <a:p>
            <a:r>
              <a:rPr lang="en-US" sz="2000" b="1"/>
              <a:t>Large projecting face, small brain case (400 cm</a:t>
            </a:r>
            <a:r>
              <a:rPr lang="en-US" sz="2000" b="1" baseline="30000"/>
              <a:t>3 </a:t>
            </a:r>
            <a:r>
              <a:rPr lang="en-US" sz="2000" b="1"/>
              <a:t>)</a:t>
            </a:r>
          </a:p>
          <a:p>
            <a:r>
              <a:rPr lang="en-US" sz="2000" b="1"/>
              <a:t>Small in stature (3’7’’ - 4’11’’ ft)</a:t>
            </a:r>
          </a:p>
          <a:p>
            <a:r>
              <a:rPr lang="en-US" sz="2000" b="1"/>
              <a:t>Two distinct lineages (gracile and robust)</a:t>
            </a:r>
          </a:p>
          <a:p>
            <a:r>
              <a:rPr lang="en-US" sz="2000" b="1"/>
              <a:t>May have developed tools</a:t>
            </a:r>
          </a:p>
          <a:p>
            <a:pPr>
              <a:buFontTx/>
              <a:buNone/>
            </a:pPr>
            <a:endParaRPr lang="en-US" sz="2000" b="1"/>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228600"/>
            <a:ext cx="7772400" cy="914400"/>
          </a:xfrm>
        </p:spPr>
        <p:txBody>
          <a:bodyPr/>
          <a:lstStyle/>
          <a:p>
            <a:r>
              <a:rPr lang="en-US" sz="3600" b="1" i="1">
                <a:solidFill>
                  <a:schemeClr val="accent2"/>
                </a:solidFill>
              </a:rPr>
              <a:t>Homo</a:t>
            </a:r>
            <a:endParaRPr lang="en-US">
              <a:solidFill>
                <a:schemeClr val="accent2"/>
              </a:solidFill>
            </a:endParaRPr>
          </a:p>
        </p:txBody>
      </p:sp>
      <p:sp>
        <p:nvSpPr>
          <p:cNvPr id="15363" name="Rectangle 3"/>
          <p:cNvSpPr>
            <a:spLocks noGrp="1" noChangeArrowheads="1"/>
          </p:cNvSpPr>
          <p:nvPr>
            <p:ph type="body" idx="1"/>
          </p:nvPr>
        </p:nvSpPr>
        <p:spPr>
          <a:xfrm>
            <a:off x="685800" y="1371600"/>
            <a:ext cx="7772400" cy="4572000"/>
          </a:xfrm>
        </p:spPr>
        <p:txBody>
          <a:bodyPr/>
          <a:lstStyle/>
          <a:p>
            <a:pPr>
              <a:lnSpc>
                <a:spcPct val="90000"/>
              </a:lnSpc>
            </a:pPr>
            <a:r>
              <a:rPr lang="en-US" sz="2800" b="1"/>
              <a:t>1.9 mya to present</a:t>
            </a:r>
          </a:p>
          <a:p>
            <a:pPr>
              <a:lnSpc>
                <a:spcPct val="90000"/>
              </a:lnSpc>
            </a:pPr>
            <a:r>
              <a:rPr lang="en-US" sz="2800" b="1"/>
              <a:t>Larger braincases  (cro-magnon:    1600 cm</a:t>
            </a:r>
            <a:r>
              <a:rPr lang="en-US" sz="2800" b="1" baseline="30000"/>
              <a:t>3</a:t>
            </a:r>
            <a:r>
              <a:rPr lang="en-US" sz="2800" b="1"/>
              <a:t>) than australopithecines and smaller face</a:t>
            </a:r>
          </a:p>
          <a:p>
            <a:pPr>
              <a:lnSpc>
                <a:spcPct val="90000"/>
              </a:lnSpc>
            </a:pPr>
            <a:r>
              <a:rPr lang="en-US" sz="2800" b="1"/>
              <a:t>Smaller jaws and teeth</a:t>
            </a:r>
          </a:p>
          <a:p>
            <a:pPr>
              <a:lnSpc>
                <a:spcPct val="90000"/>
              </a:lnSpc>
            </a:pPr>
            <a:r>
              <a:rPr lang="en-US" sz="2800" b="1"/>
              <a:t>Much taller than australopithecines</a:t>
            </a:r>
          </a:p>
          <a:p>
            <a:pPr>
              <a:lnSpc>
                <a:spcPct val="90000"/>
              </a:lnSpc>
            </a:pPr>
            <a:r>
              <a:rPr lang="en-US" sz="2800" b="1"/>
              <a:t>Development of tools, culture, and</a:t>
            </a:r>
          </a:p>
          <a:p>
            <a:pPr>
              <a:lnSpc>
                <a:spcPct val="90000"/>
              </a:lnSpc>
              <a:buFontTx/>
              <a:buNone/>
            </a:pPr>
            <a:r>
              <a:rPr lang="en-US" sz="2800" b="1"/>
              <a:t>   language</a:t>
            </a:r>
          </a:p>
          <a:p>
            <a:pPr>
              <a:lnSpc>
                <a:spcPct val="90000"/>
              </a:lnSpc>
            </a:pPr>
            <a:endParaRPr lang="en-US" sz="2800" b="1"/>
          </a:p>
          <a:p>
            <a:pPr>
              <a:lnSpc>
                <a:spcPct val="90000"/>
              </a:lnSpc>
            </a:pPr>
            <a:endParaRPr lang="en-US" sz="2800" b="1"/>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timeline"/>
          <p:cNvPicPr>
            <a:picLocks noChangeAspect="1" noChangeArrowheads="1"/>
          </p:cNvPicPr>
          <p:nvPr/>
        </p:nvPicPr>
        <p:blipFill>
          <a:blip r:embed="rId3" cstate="print"/>
          <a:srcRect/>
          <a:stretch>
            <a:fillRect/>
          </a:stretch>
        </p:blipFill>
        <p:spPr bwMode="auto">
          <a:xfrm>
            <a:off x="0" y="457200"/>
            <a:ext cx="9144000" cy="5707063"/>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cstate="print"/>
          <a:srcRect/>
          <a:stretch>
            <a:fillRect/>
          </a:stretch>
        </p:blipFill>
        <p:spPr bwMode="auto">
          <a:xfrm>
            <a:off x="533400" y="0"/>
            <a:ext cx="4905375" cy="6858000"/>
          </a:xfrm>
          <a:prstGeom prst="rect">
            <a:avLst/>
          </a:prstGeom>
          <a:noFill/>
          <a:ln w="57150">
            <a:solidFill>
              <a:srgbClr val="000000"/>
            </a:solidFill>
            <a:miter lim="800000"/>
            <a:headEnd/>
            <a:tailEnd/>
          </a:ln>
        </p:spPr>
      </p:pic>
      <p:sp>
        <p:nvSpPr>
          <p:cNvPr id="19459" name="Text Box 3"/>
          <p:cNvSpPr txBox="1">
            <a:spLocks noChangeArrowheads="1"/>
          </p:cNvSpPr>
          <p:nvPr/>
        </p:nvSpPr>
        <p:spPr bwMode="auto">
          <a:xfrm>
            <a:off x="5638800" y="533400"/>
            <a:ext cx="2352675" cy="822325"/>
          </a:xfrm>
          <a:prstGeom prst="rect">
            <a:avLst/>
          </a:prstGeom>
          <a:noFill/>
          <a:ln w="9525">
            <a:noFill/>
            <a:miter lim="800000"/>
            <a:headEnd/>
            <a:tailEnd/>
          </a:ln>
          <a:effectLst/>
        </p:spPr>
        <p:txBody>
          <a:bodyPr wrap="none">
            <a:spAutoFit/>
          </a:bodyPr>
          <a:lstStyle/>
          <a:p>
            <a:pPr algn="ctr"/>
            <a:r>
              <a:rPr lang="en-US" b="1"/>
              <a:t>Slight Increase</a:t>
            </a:r>
          </a:p>
          <a:p>
            <a:pPr algn="ctr"/>
            <a:r>
              <a:rPr lang="en-US" b="1"/>
              <a:t>In Body Size</a:t>
            </a:r>
          </a:p>
        </p:txBody>
      </p:sp>
      <p:sp>
        <p:nvSpPr>
          <p:cNvPr id="19460" name="Text Box 4"/>
          <p:cNvSpPr txBox="1">
            <a:spLocks noChangeArrowheads="1"/>
          </p:cNvSpPr>
          <p:nvPr/>
        </p:nvSpPr>
        <p:spPr bwMode="auto">
          <a:xfrm>
            <a:off x="5486400" y="4419600"/>
            <a:ext cx="3470275" cy="822325"/>
          </a:xfrm>
          <a:prstGeom prst="rect">
            <a:avLst/>
          </a:prstGeom>
          <a:noFill/>
          <a:ln w="9525">
            <a:noFill/>
            <a:miter lim="800000"/>
            <a:headEnd/>
            <a:tailEnd/>
          </a:ln>
          <a:effectLst/>
        </p:spPr>
        <p:txBody>
          <a:bodyPr wrap="none">
            <a:spAutoFit/>
          </a:bodyPr>
          <a:lstStyle/>
          <a:p>
            <a:pPr algn="ctr"/>
            <a:r>
              <a:rPr lang="en-US" b="1"/>
              <a:t>Much Greater Increase</a:t>
            </a:r>
          </a:p>
          <a:p>
            <a:pPr algn="ctr"/>
            <a:r>
              <a:rPr lang="en-US" b="1"/>
              <a:t>In Brain Volume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cstate="print"/>
          <a:srcRect/>
          <a:stretch>
            <a:fillRect/>
          </a:stretch>
        </p:blipFill>
        <p:spPr bwMode="auto">
          <a:xfrm>
            <a:off x="0" y="879475"/>
            <a:ext cx="9144000" cy="5978525"/>
          </a:xfrm>
          <a:prstGeom prst="rect">
            <a:avLst/>
          </a:prstGeom>
          <a:noFill/>
          <a:ln w="57150">
            <a:solidFill>
              <a:srgbClr val="000000"/>
            </a:solidFill>
            <a:miter lim="800000"/>
            <a:headEnd/>
            <a:tailEnd/>
          </a:ln>
        </p:spPr>
      </p:pic>
      <p:sp>
        <p:nvSpPr>
          <p:cNvPr id="21507" name="Text Box 3"/>
          <p:cNvSpPr txBox="1">
            <a:spLocks noChangeArrowheads="1"/>
          </p:cNvSpPr>
          <p:nvPr/>
        </p:nvSpPr>
        <p:spPr bwMode="auto">
          <a:xfrm>
            <a:off x="1663700" y="139700"/>
            <a:ext cx="5973763" cy="519113"/>
          </a:xfrm>
          <a:prstGeom prst="rect">
            <a:avLst/>
          </a:prstGeom>
          <a:noFill/>
          <a:ln w="9525">
            <a:noFill/>
            <a:miter lim="800000"/>
            <a:headEnd/>
            <a:tailEnd/>
          </a:ln>
          <a:effectLst/>
        </p:spPr>
        <p:txBody>
          <a:bodyPr wrap="none">
            <a:spAutoFit/>
          </a:bodyPr>
          <a:lstStyle/>
          <a:p>
            <a:r>
              <a:rPr lang="en-US" sz="2800" b="1">
                <a:solidFill>
                  <a:schemeClr val="accent2"/>
                </a:solidFill>
              </a:rPr>
              <a:t>Braincase Volume and Body Mass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5410200" y="457200"/>
            <a:ext cx="2927350" cy="1157288"/>
          </a:xfrm>
          <a:prstGeom prst="rect">
            <a:avLst/>
          </a:prstGeom>
          <a:noFill/>
          <a:ln w="9525">
            <a:noFill/>
            <a:miter lim="800000"/>
            <a:headEnd/>
            <a:tailEnd/>
          </a:ln>
          <a:effectLst/>
        </p:spPr>
        <p:txBody>
          <a:bodyPr wrap="none">
            <a:spAutoFit/>
          </a:bodyPr>
          <a:lstStyle/>
          <a:p>
            <a:pPr algn="ctr"/>
            <a:r>
              <a:rPr lang="en-US" b="1">
                <a:solidFill>
                  <a:schemeClr val="accent2"/>
                </a:solidFill>
              </a:rPr>
              <a:t>Robust </a:t>
            </a:r>
          </a:p>
          <a:p>
            <a:pPr algn="ctr"/>
            <a:r>
              <a:rPr lang="en-US" b="1">
                <a:solidFill>
                  <a:schemeClr val="accent2"/>
                </a:solidFill>
              </a:rPr>
              <a:t>Australopithecines</a:t>
            </a:r>
          </a:p>
          <a:p>
            <a:pPr algn="ctr"/>
            <a:r>
              <a:rPr lang="en-US" sz="2200" b="1" i="1"/>
              <a:t>Paranthropus</a:t>
            </a:r>
          </a:p>
        </p:txBody>
      </p:sp>
      <p:sp>
        <p:nvSpPr>
          <p:cNvPr id="23555" name="Text Box 3"/>
          <p:cNvSpPr txBox="1">
            <a:spLocks noChangeArrowheads="1"/>
          </p:cNvSpPr>
          <p:nvPr/>
        </p:nvSpPr>
        <p:spPr bwMode="auto">
          <a:xfrm>
            <a:off x="685800" y="458788"/>
            <a:ext cx="2927350" cy="822325"/>
          </a:xfrm>
          <a:prstGeom prst="rect">
            <a:avLst/>
          </a:prstGeom>
          <a:noFill/>
          <a:ln w="9525">
            <a:noFill/>
            <a:miter lim="800000"/>
            <a:headEnd/>
            <a:tailEnd/>
          </a:ln>
          <a:effectLst/>
        </p:spPr>
        <p:txBody>
          <a:bodyPr wrap="none">
            <a:spAutoFit/>
          </a:bodyPr>
          <a:lstStyle/>
          <a:p>
            <a:pPr algn="ctr"/>
            <a:r>
              <a:rPr lang="en-US" b="1">
                <a:solidFill>
                  <a:schemeClr val="accent2"/>
                </a:solidFill>
              </a:rPr>
              <a:t>Gracile </a:t>
            </a:r>
          </a:p>
          <a:p>
            <a:pPr algn="ctr"/>
            <a:r>
              <a:rPr lang="en-US" b="1">
                <a:solidFill>
                  <a:schemeClr val="accent2"/>
                </a:solidFill>
              </a:rPr>
              <a:t>Australopithecines</a:t>
            </a:r>
          </a:p>
        </p:txBody>
      </p:sp>
      <p:pic>
        <p:nvPicPr>
          <p:cNvPr id="23556" name="Picture 4"/>
          <p:cNvPicPr>
            <a:picLocks noChangeAspect="1" noChangeArrowheads="1"/>
          </p:cNvPicPr>
          <p:nvPr/>
        </p:nvPicPr>
        <p:blipFill>
          <a:blip r:embed="rId3" cstate="print"/>
          <a:srcRect/>
          <a:stretch>
            <a:fillRect/>
          </a:stretch>
        </p:blipFill>
        <p:spPr bwMode="auto">
          <a:xfrm>
            <a:off x="0" y="1765300"/>
            <a:ext cx="4403725" cy="5092700"/>
          </a:xfrm>
          <a:prstGeom prst="rect">
            <a:avLst/>
          </a:prstGeom>
          <a:noFill/>
          <a:ln w="57150">
            <a:solidFill>
              <a:srgbClr val="000000"/>
            </a:solidFill>
            <a:miter lim="800000"/>
            <a:headEnd/>
            <a:tailEnd/>
          </a:ln>
        </p:spPr>
      </p:pic>
      <p:pic>
        <p:nvPicPr>
          <p:cNvPr id="23557" name="Picture 5"/>
          <p:cNvPicPr>
            <a:picLocks noChangeAspect="1" noChangeArrowheads="1"/>
          </p:cNvPicPr>
          <p:nvPr/>
        </p:nvPicPr>
        <p:blipFill>
          <a:blip r:embed="rId4" cstate="print"/>
          <a:srcRect/>
          <a:stretch>
            <a:fillRect/>
          </a:stretch>
        </p:blipFill>
        <p:spPr bwMode="auto">
          <a:xfrm>
            <a:off x="4419600" y="1763713"/>
            <a:ext cx="4724400" cy="5105400"/>
          </a:xfrm>
          <a:prstGeom prst="rect">
            <a:avLst/>
          </a:prstGeom>
          <a:noFill/>
          <a:ln w="57150">
            <a:solidFill>
              <a:srgbClr val="000000"/>
            </a:solid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304800" y="406400"/>
            <a:ext cx="4689475" cy="519113"/>
          </a:xfrm>
          <a:prstGeom prst="rect">
            <a:avLst/>
          </a:prstGeom>
          <a:noFill/>
          <a:ln w="9525">
            <a:noFill/>
            <a:miter lim="800000"/>
            <a:headEnd/>
            <a:tailEnd/>
          </a:ln>
          <a:effectLst/>
        </p:spPr>
        <p:txBody>
          <a:bodyPr wrap="none">
            <a:spAutoFit/>
          </a:bodyPr>
          <a:lstStyle/>
          <a:p>
            <a:r>
              <a:rPr lang="en-US" sz="2800" b="1">
                <a:solidFill>
                  <a:schemeClr val="accent2"/>
                </a:solidFill>
              </a:rPr>
              <a:t>Gracile Australopithecines</a:t>
            </a:r>
          </a:p>
        </p:txBody>
      </p:sp>
      <p:sp>
        <p:nvSpPr>
          <p:cNvPr id="25603" name="Text Box 3"/>
          <p:cNvSpPr txBox="1">
            <a:spLocks noChangeArrowheads="1"/>
          </p:cNvSpPr>
          <p:nvPr/>
        </p:nvSpPr>
        <p:spPr bwMode="auto">
          <a:xfrm>
            <a:off x="5867400" y="385763"/>
            <a:ext cx="2595563" cy="519112"/>
          </a:xfrm>
          <a:prstGeom prst="rect">
            <a:avLst/>
          </a:prstGeom>
          <a:noFill/>
          <a:ln w="9525">
            <a:noFill/>
            <a:miter lim="800000"/>
            <a:headEnd/>
            <a:tailEnd/>
          </a:ln>
          <a:effectLst/>
        </p:spPr>
        <p:txBody>
          <a:bodyPr wrap="none">
            <a:spAutoFit/>
          </a:bodyPr>
          <a:lstStyle/>
          <a:p>
            <a:r>
              <a:rPr lang="en-US" sz="2800" b="1">
                <a:solidFill>
                  <a:schemeClr val="accent2"/>
                </a:solidFill>
              </a:rPr>
              <a:t>Archaic </a:t>
            </a:r>
            <a:r>
              <a:rPr lang="en-US" sz="2800" b="1" i="1">
                <a:solidFill>
                  <a:schemeClr val="accent2"/>
                </a:solidFill>
              </a:rPr>
              <a:t>Homo</a:t>
            </a:r>
            <a:endParaRPr lang="en-US" sz="2800" b="1">
              <a:solidFill>
                <a:schemeClr val="accent2"/>
              </a:solidFill>
            </a:endParaRPr>
          </a:p>
        </p:txBody>
      </p:sp>
      <p:pic>
        <p:nvPicPr>
          <p:cNvPr id="25604" name="Picture 4"/>
          <p:cNvPicPr>
            <a:picLocks noChangeAspect="1" noChangeArrowheads="1"/>
          </p:cNvPicPr>
          <p:nvPr/>
        </p:nvPicPr>
        <p:blipFill>
          <a:blip r:embed="rId3" cstate="print"/>
          <a:srcRect/>
          <a:stretch>
            <a:fillRect/>
          </a:stretch>
        </p:blipFill>
        <p:spPr bwMode="auto">
          <a:xfrm>
            <a:off x="4419600" y="1763713"/>
            <a:ext cx="4724400" cy="5105400"/>
          </a:xfrm>
          <a:prstGeom prst="rect">
            <a:avLst/>
          </a:prstGeom>
          <a:noFill/>
          <a:ln w="57150">
            <a:solidFill>
              <a:srgbClr val="000000"/>
            </a:solidFill>
            <a:miter lim="800000"/>
            <a:headEnd/>
            <a:tailEnd/>
          </a:ln>
        </p:spPr>
      </p:pic>
      <p:pic>
        <p:nvPicPr>
          <p:cNvPr id="25605" name="Picture 5"/>
          <p:cNvPicPr>
            <a:picLocks noChangeAspect="1" noChangeArrowheads="1"/>
          </p:cNvPicPr>
          <p:nvPr/>
        </p:nvPicPr>
        <p:blipFill>
          <a:blip r:embed="rId4" cstate="print"/>
          <a:srcRect/>
          <a:stretch>
            <a:fillRect/>
          </a:stretch>
        </p:blipFill>
        <p:spPr bwMode="auto">
          <a:xfrm>
            <a:off x="0" y="1765300"/>
            <a:ext cx="4403725" cy="5092700"/>
          </a:xfrm>
          <a:prstGeom prst="rect">
            <a:avLst/>
          </a:prstGeom>
          <a:noFill/>
          <a:ln w="57150">
            <a:solidFill>
              <a:srgbClr val="000000"/>
            </a:solid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914400" y="461963"/>
            <a:ext cx="2595563" cy="519112"/>
          </a:xfrm>
          <a:prstGeom prst="rect">
            <a:avLst/>
          </a:prstGeom>
          <a:noFill/>
          <a:ln w="9525">
            <a:noFill/>
            <a:miter lim="800000"/>
            <a:headEnd/>
            <a:tailEnd/>
          </a:ln>
          <a:effectLst/>
        </p:spPr>
        <p:txBody>
          <a:bodyPr wrap="none">
            <a:spAutoFit/>
          </a:bodyPr>
          <a:lstStyle/>
          <a:p>
            <a:r>
              <a:rPr lang="en-US" sz="2800" b="1">
                <a:solidFill>
                  <a:schemeClr val="accent2"/>
                </a:solidFill>
              </a:rPr>
              <a:t>Archaic </a:t>
            </a:r>
            <a:r>
              <a:rPr lang="en-US" sz="2800" b="1" i="1">
                <a:solidFill>
                  <a:schemeClr val="accent2"/>
                </a:solidFill>
              </a:rPr>
              <a:t>Homo</a:t>
            </a:r>
            <a:endParaRPr lang="en-US" sz="2800" b="1">
              <a:solidFill>
                <a:schemeClr val="accent2"/>
              </a:solidFill>
            </a:endParaRPr>
          </a:p>
        </p:txBody>
      </p:sp>
      <p:sp>
        <p:nvSpPr>
          <p:cNvPr id="27651" name="Text Box 3"/>
          <p:cNvSpPr txBox="1">
            <a:spLocks noChangeArrowheads="1"/>
          </p:cNvSpPr>
          <p:nvPr/>
        </p:nvSpPr>
        <p:spPr bwMode="auto">
          <a:xfrm>
            <a:off x="5867400" y="461963"/>
            <a:ext cx="2574925" cy="519112"/>
          </a:xfrm>
          <a:prstGeom prst="rect">
            <a:avLst/>
          </a:prstGeom>
          <a:noFill/>
          <a:ln w="9525">
            <a:noFill/>
            <a:miter lim="800000"/>
            <a:headEnd/>
            <a:tailEnd/>
          </a:ln>
          <a:effectLst/>
        </p:spPr>
        <p:txBody>
          <a:bodyPr wrap="none">
            <a:spAutoFit/>
          </a:bodyPr>
          <a:lstStyle/>
          <a:p>
            <a:r>
              <a:rPr lang="en-US" sz="2800" b="1">
                <a:solidFill>
                  <a:schemeClr val="accent2"/>
                </a:solidFill>
              </a:rPr>
              <a:t>Modern </a:t>
            </a:r>
            <a:r>
              <a:rPr lang="en-US" sz="2800" b="1" i="1">
                <a:solidFill>
                  <a:schemeClr val="accent2"/>
                </a:solidFill>
              </a:rPr>
              <a:t>Homo</a:t>
            </a:r>
            <a:endParaRPr lang="en-US" sz="2800" b="1">
              <a:solidFill>
                <a:schemeClr val="accent2"/>
              </a:solidFill>
            </a:endParaRPr>
          </a:p>
        </p:txBody>
      </p:sp>
      <p:pic>
        <p:nvPicPr>
          <p:cNvPr id="27652" name="Picture 4"/>
          <p:cNvPicPr>
            <a:picLocks noChangeAspect="1" noChangeArrowheads="1"/>
          </p:cNvPicPr>
          <p:nvPr/>
        </p:nvPicPr>
        <p:blipFill>
          <a:blip r:embed="rId3" cstate="print"/>
          <a:srcRect/>
          <a:stretch>
            <a:fillRect/>
          </a:stretch>
        </p:blipFill>
        <p:spPr bwMode="auto">
          <a:xfrm>
            <a:off x="0" y="1752600"/>
            <a:ext cx="4724400" cy="5105400"/>
          </a:xfrm>
          <a:prstGeom prst="rect">
            <a:avLst/>
          </a:prstGeom>
          <a:noFill/>
          <a:ln w="57150">
            <a:solidFill>
              <a:srgbClr val="000000"/>
            </a:solidFill>
            <a:miter lim="800000"/>
            <a:headEnd/>
            <a:tailEnd/>
          </a:ln>
        </p:spPr>
      </p:pic>
      <p:pic>
        <p:nvPicPr>
          <p:cNvPr id="27653" name="Picture 5"/>
          <p:cNvPicPr>
            <a:picLocks noChangeAspect="1" noChangeArrowheads="1"/>
          </p:cNvPicPr>
          <p:nvPr/>
        </p:nvPicPr>
        <p:blipFill>
          <a:blip r:embed="rId4" cstate="print"/>
          <a:srcRect/>
          <a:stretch>
            <a:fillRect/>
          </a:stretch>
        </p:blipFill>
        <p:spPr bwMode="auto">
          <a:xfrm>
            <a:off x="4724400" y="1752600"/>
            <a:ext cx="4451350" cy="5105400"/>
          </a:xfrm>
          <a:prstGeom prst="rect">
            <a:avLst/>
          </a:prstGeom>
          <a:noFill/>
          <a:ln w="57150">
            <a:solidFill>
              <a:srgbClr val="000000"/>
            </a:solid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758825" y="152400"/>
            <a:ext cx="7523163" cy="1066800"/>
          </a:xfrm>
          <a:prstGeom prst="rect">
            <a:avLst/>
          </a:prstGeom>
          <a:noFill/>
          <a:ln w="9525">
            <a:noFill/>
            <a:miter lim="800000"/>
            <a:headEnd/>
            <a:tailEnd/>
          </a:ln>
          <a:effectLst/>
        </p:spPr>
        <p:txBody>
          <a:bodyPr wrap="none">
            <a:spAutoFit/>
          </a:bodyPr>
          <a:lstStyle/>
          <a:p>
            <a:pPr algn="ctr"/>
            <a:r>
              <a:rPr lang="en-US" sz="3200" b="1">
                <a:solidFill>
                  <a:schemeClr val="accent2"/>
                </a:solidFill>
              </a:rPr>
              <a:t>Summary of Hominid Evolution Since</a:t>
            </a:r>
          </a:p>
          <a:p>
            <a:pPr algn="ctr"/>
            <a:r>
              <a:rPr lang="en-US" sz="3200" b="1">
                <a:solidFill>
                  <a:schemeClr val="accent2"/>
                </a:solidFill>
              </a:rPr>
              <a:t> the Chimp/Human Common Ancestor</a:t>
            </a:r>
          </a:p>
        </p:txBody>
      </p:sp>
      <p:sp>
        <p:nvSpPr>
          <p:cNvPr id="30723" name="Text Box 3"/>
          <p:cNvSpPr txBox="1">
            <a:spLocks noChangeArrowheads="1"/>
          </p:cNvSpPr>
          <p:nvPr/>
        </p:nvSpPr>
        <p:spPr bwMode="auto">
          <a:xfrm>
            <a:off x="284163" y="1828800"/>
            <a:ext cx="8567737" cy="3654425"/>
          </a:xfrm>
          <a:prstGeom prst="rect">
            <a:avLst/>
          </a:prstGeom>
          <a:noFill/>
          <a:ln w="9525">
            <a:noFill/>
            <a:miter lim="800000"/>
            <a:headEnd/>
            <a:tailEnd/>
          </a:ln>
          <a:effectLst/>
        </p:spPr>
        <p:txBody>
          <a:bodyPr wrap="none">
            <a:spAutoFit/>
          </a:bodyPr>
          <a:lstStyle/>
          <a:p>
            <a:pPr>
              <a:lnSpc>
                <a:spcPct val="130000"/>
              </a:lnSpc>
              <a:buFontTx/>
              <a:buChar char="•"/>
            </a:pPr>
            <a:r>
              <a:rPr lang="en-US" sz="3000" b="1"/>
              <a:t>Frequent speciation produced a diversity</a:t>
            </a:r>
          </a:p>
          <a:p>
            <a:pPr>
              <a:lnSpc>
                <a:spcPct val="130000"/>
              </a:lnSpc>
            </a:pPr>
            <a:r>
              <a:rPr lang="en-US" sz="3000" b="1"/>
              <a:t>    of species</a:t>
            </a:r>
          </a:p>
          <a:p>
            <a:pPr>
              <a:lnSpc>
                <a:spcPct val="130000"/>
              </a:lnSpc>
              <a:buFontTx/>
              <a:buChar char="•"/>
            </a:pPr>
            <a:r>
              <a:rPr lang="en-US" sz="3000" b="1"/>
              <a:t>As many as 5 different species may have</a:t>
            </a:r>
          </a:p>
          <a:p>
            <a:pPr>
              <a:lnSpc>
                <a:spcPct val="130000"/>
              </a:lnSpc>
            </a:pPr>
            <a:r>
              <a:rPr lang="en-US" sz="3000" b="1"/>
              <a:t>    coexisted at one time</a:t>
            </a:r>
          </a:p>
          <a:p>
            <a:pPr>
              <a:lnSpc>
                <a:spcPct val="130000"/>
              </a:lnSpc>
              <a:buFontTx/>
              <a:buChar char="•"/>
            </a:pPr>
            <a:r>
              <a:rPr lang="en-US" sz="3000" b="1"/>
              <a:t>We are the lone survivors of an otherwise</a:t>
            </a:r>
          </a:p>
          <a:p>
            <a:pPr>
              <a:lnSpc>
                <a:spcPct val="130000"/>
              </a:lnSpc>
            </a:pPr>
            <a:r>
              <a:rPr lang="en-US" sz="3000" b="1"/>
              <a:t>   extinct radiation of bipedal African hominids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60" name="Rectangle 8"/>
          <p:cNvSpPr>
            <a:spLocks noGrp="1" noChangeArrowheads="1"/>
          </p:cNvSpPr>
          <p:nvPr>
            <p:ph type="title"/>
          </p:nvPr>
        </p:nvSpPr>
        <p:spPr>
          <a:xfrm>
            <a:off x="304800" y="457200"/>
            <a:ext cx="8839200" cy="1143000"/>
          </a:xfrm>
        </p:spPr>
        <p:txBody>
          <a:bodyPr/>
          <a:lstStyle/>
          <a:p>
            <a:r>
              <a:rPr lang="en-US" sz="4000"/>
              <a:t>Phylogeny for the Class Mammalia - Infraclasses</a:t>
            </a:r>
          </a:p>
        </p:txBody>
      </p:sp>
      <p:pic>
        <p:nvPicPr>
          <p:cNvPr id="74759" name="Picture 7" descr="Mammalia"/>
          <p:cNvPicPr>
            <a:picLocks noGrp="1" noChangeAspect="1" noChangeArrowheads="1"/>
          </p:cNvPicPr>
          <p:nvPr>
            <p:ph sz="half" idx="1"/>
          </p:nvPr>
        </p:nvPicPr>
        <p:blipFill>
          <a:blip r:embed="rId2" cstate="print"/>
          <a:srcRect/>
          <a:stretch>
            <a:fillRect/>
          </a:stretch>
        </p:blipFill>
        <p:spPr>
          <a:xfrm>
            <a:off x="1524000" y="1524000"/>
            <a:ext cx="6119813" cy="2428875"/>
          </a:xfrm>
          <a:noFill/>
          <a:ln/>
        </p:spPr>
      </p:pic>
      <p:sp>
        <p:nvSpPr>
          <p:cNvPr id="74761" name="Rectangle 9"/>
          <p:cNvSpPr>
            <a:spLocks noGrp="1" noChangeArrowheads="1"/>
          </p:cNvSpPr>
          <p:nvPr>
            <p:ph type="body" sz="half" idx="2"/>
          </p:nvPr>
        </p:nvSpPr>
        <p:spPr/>
        <p:txBody>
          <a:bodyPr/>
          <a:lstStyle/>
          <a:p>
            <a:pPr>
              <a:lnSpc>
                <a:spcPct val="80000"/>
              </a:lnSpc>
            </a:pPr>
            <a:r>
              <a:rPr lang="en-US" sz="2800"/>
              <a:t>Mammals- share characteristics with other mammals such as:  vertebrate with a spinal chord, skeleton, skull housing a large brain, ability to give birth to live offspring, mammary glands, hair or fur, and common ancestry.</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5800" y="228600"/>
            <a:ext cx="8153400" cy="1143000"/>
          </a:xfrm>
          <a:noFill/>
        </p:spPr>
        <p:txBody>
          <a:bodyPr/>
          <a:lstStyle/>
          <a:p>
            <a:r>
              <a:rPr lang="en-US" sz="3600" b="1"/>
              <a:t>What is the Origin of Modern Human Populations?</a:t>
            </a:r>
            <a:endParaRPr lang="en-US" sz="3600" b="1">
              <a:solidFill>
                <a:schemeClr val="accent2"/>
              </a:solidFill>
            </a:endParaRPr>
          </a:p>
        </p:txBody>
      </p:sp>
      <p:sp>
        <p:nvSpPr>
          <p:cNvPr id="31747" name="Rectangle 3"/>
          <p:cNvSpPr>
            <a:spLocks noGrp="1" noChangeArrowheads="1"/>
          </p:cNvSpPr>
          <p:nvPr>
            <p:ph type="body" idx="1"/>
          </p:nvPr>
        </p:nvSpPr>
        <p:spPr>
          <a:xfrm>
            <a:off x="685800" y="1676400"/>
            <a:ext cx="7772400" cy="4114800"/>
          </a:xfrm>
        </p:spPr>
        <p:txBody>
          <a:bodyPr/>
          <a:lstStyle/>
          <a:p>
            <a:pPr>
              <a:lnSpc>
                <a:spcPct val="90000"/>
              </a:lnSpc>
            </a:pPr>
            <a:r>
              <a:rPr lang="en-US" b="1">
                <a:solidFill>
                  <a:schemeClr val="accent2"/>
                </a:solidFill>
              </a:rPr>
              <a:t>Multiregional Hypothesis</a:t>
            </a:r>
            <a:endParaRPr lang="en-US" b="1"/>
          </a:p>
          <a:p>
            <a:pPr lvl="1">
              <a:lnSpc>
                <a:spcPct val="90000"/>
              </a:lnSpc>
            </a:pPr>
            <a:r>
              <a:rPr lang="en-US" b="1" i="1"/>
              <a:t>Homo sapiens </a:t>
            </a:r>
            <a:r>
              <a:rPr lang="en-US" b="1"/>
              <a:t>evolved from an ancient stock of </a:t>
            </a:r>
            <a:r>
              <a:rPr lang="en-US" b="1" i="1"/>
              <a:t>Homo ergaster/erectus </a:t>
            </a:r>
            <a:r>
              <a:rPr lang="en-US" b="1"/>
              <a:t>that originated in Africa (~ 1-1.8 mya)</a:t>
            </a:r>
          </a:p>
          <a:p>
            <a:pPr>
              <a:lnSpc>
                <a:spcPct val="90000"/>
              </a:lnSpc>
            </a:pPr>
            <a:r>
              <a:rPr lang="en-US" b="1">
                <a:solidFill>
                  <a:schemeClr val="accent2"/>
                </a:solidFill>
              </a:rPr>
              <a:t>Out of Africa Hypothesis</a:t>
            </a:r>
            <a:endParaRPr lang="en-US" b="1"/>
          </a:p>
          <a:p>
            <a:pPr lvl="1">
              <a:lnSpc>
                <a:spcPct val="90000"/>
              </a:lnSpc>
            </a:pPr>
            <a:r>
              <a:rPr lang="en-US" b="1" i="1"/>
              <a:t>Homo sapiens </a:t>
            </a:r>
            <a:r>
              <a:rPr lang="en-US" b="1"/>
              <a:t>evolved from a relatively recent stock of archaic </a:t>
            </a:r>
            <a:r>
              <a:rPr lang="en-US" b="1" i="1"/>
              <a:t>sapiens </a:t>
            </a:r>
            <a:r>
              <a:rPr lang="en-US" b="1"/>
              <a:t>that originated in Africa (~ 30,000-200,000 ya)</a:t>
            </a:r>
            <a:r>
              <a:rPr lang="en-US" b="1" i="1"/>
              <a:t> </a:t>
            </a:r>
            <a:r>
              <a:rPr lang="en-US" b="1"/>
              <a:t>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3" cstate="print"/>
          <a:srcRect/>
          <a:stretch>
            <a:fillRect/>
          </a:stretch>
        </p:blipFill>
        <p:spPr bwMode="auto">
          <a:xfrm>
            <a:off x="0" y="457200"/>
            <a:ext cx="9144000" cy="6096000"/>
          </a:xfrm>
          <a:prstGeom prst="rect">
            <a:avLst/>
          </a:prstGeom>
          <a:noFill/>
          <a:ln w="57150">
            <a:solidFill>
              <a:srgbClr val="000000"/>
            </a:solid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3" cstate="print"/>
          <a:srcRect/>
          <a:stretch>
            <a:fillRect/>
          </a:stretch>
        </p:blipFill>
        <p:spPr bwMode="auto">
          <a:xfrm>
            <a:off x="0" y="457200"/>
            <a:ext cx="9144000" cy="609600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2193925" y="441325"/>
            <a:ext cx="184150" cy="457200"/>
          </a:xfrm>
          <a:prstGeom prst="rect">
            <a:avLst/>
          </a:prstGeom>
          <a:noFill/>
          <a:ln w="9525">
            <a:noFill/>
            <a:miter lim="800000"/>
            <a:headEnd/>
            <a:tailEnd/>
          </a:ln>
          <a:effectLst/>
        </p:spPr>
        <p:txBody>
          <a:bodyPr wrap="none">
            <a:spAutoFit/>
          </a:bodyPr>
          <a:lstStyle/>
          <a:p>
            <a:endParaRPr lang="en-US">
              <a:latin typeface="Times" pitchFamily="18" charset="0"/>
            </a:endParaRPr>
          </a:p>
        </p:txBody>
      </p:sp>
      <p:sp>
        <p:nvSpPr>
          <p:cNvPr id="35843" name="Rectangle 3"/>
          <p:cNvSpPr>
            <a:spLocks noChangeArrowheads="1"/>
          </p:cNvSpPr>
          <p:nvPr/>
        </p:nvSpPr>
        <p:spPr bwMode="auto">
          <a:xfrm>
            <a:off x="228600" y="304800"/>
            <a:ext cx="8610600" cy="1371600"/>
          </a:xfrm>
          <a:prstGeom prst="rect">
            <a:avLst/>
          </a:prstGeom>
          <a:noFill/>
          <a:ln w="9525">
            <a:noFill/>
            <a:miter lim="800000"/>
            <a:headEnd/>
            <a:tailEnd/>
          </a:ln>
          <a:effectLst/>
        </p:spPr>
        <p:txBody>
          <a:bodyPr anchor="ctr"/>
          <a:lstStyle/>
          <a:p>
            <a:pPr algn="ctr" eaLnBrk="1" hangingPunct="1"/>
            <a:r>
              <a:rPr lang="en-US" sz="2800" b="1">
                <a:solidFill>
                  <a:schemeClr val="tx2"/>
                </a:solidFill>
              </a:rPr>
              <a:t>How Can We Test These Hypotheses With Archaic and Contemporary Morphological Data?</a:t>
            </a:r>
            <a:endParaRPr lang="en-US" sz="3600" b="1">
              <a:solidFill>
                <a:schemeClr val="tx2"/>
              </a:solidFill>
            </a:endParaRPr>
          </a:p>
        </p:txBody>
      </p:sp>
      <p:sp>
        <p:nvSpPr>
          <p:cNvPr id="35844" name="Rectangle 4"/>
          <p:cNvSpPr>
            <a:spLocks noChangeArrowheads="1"/>
          </p:cNvSpPr>
          <p:nvPr/>
        </p:nvSpPr>
        <p:spPr bwMode="auto">
          <a:xfrm>
            <a:off x="609600" y="1981200"/>
            <a:ext cx="7772400" cy="4267200"/>
          </a:xfrm>
          <a:prstGeom prst="rect">
            <a:avLst/>
          </a:prstGeom>
          <a:noFill/>
          <a:ln w="9525">
            <a:noFill/>
            <a:miter lim="800000"/>
            <a:headEnd/>
            <a:tailEnd/>
          </a:ln>
          <a:effectLst/>
        </p:spPr>
        <p:txBody>
          <a:bodyPr/>
          <a:lstStyle/>
          <a:p>
            <a:pPr marL="342900" indent="-342900" eaLnBrk="1" hangingPunct="1">
              <a:spcBef>
                <a:spcPct val="20000"/>
              </a:spcBef>
              <a:buFontTx/>
              <a:buChar char="•"/>
            </a:pPr>
            <a:r>
              <a:rPr lang="en-US" sz="3200" b="1">
                <a:solidFill>
                  <a:schemeClr val="accent2"/>
                </a:solidFill>
              </a:rPr>
              <a:t>Multiregional Hypothesis</a:t>
            </a:r>
            <a:endParaRPr lang="en-US" sz="3200" b="1"/>
          </a:p>
          <a:p>
            <a:pPr marL="742950" lvl="1" indent="-285750" eaLnBrk="1" hangingPunct="1">
              <a:spcBef>
                <a:spcPct val="20000"/>
              </a:spcBef>
              <a:buFontTx/>
              <a:buChar char="–"/>
            </a:pPr>
            <a:r>
              <a:rPr lang="en-US" sz="2800" b="1"/>
              <a:t>Predicts greater morphological similarity between archaic and modern </a:t>
            </a:r>
            <a:r>
              <a:rPr lang="en-US" sz="2800" b="1" i="1"/>
              <a:t>Homo </a:t>
            </a:r>
            <a:r>
              <a:rPr lang="en-US" sz="2800" b="1"/>
              <a:t>within regions  </a:t>
            </a:r>
          </a:p>
          <a:p>
            <a:pPr marL="342900" indent="-342900" eaLnBrk="1" hangingPunct="1">
              <a:spcBef>
                <a:spcPct val="20000"/>
              </a:spcBef>
              <a:buFontTx/>
              <a:buChar char="•"/>
            </a:pPr>
            <a:r>
              <a:rPr lang="en-US" sz="3200" b="1">
                <a:solidFill>
                  <a:schemeClr val="accent2"/>
                </a:solidFill>
              </a:rPr>
              <a:t>Out of Africa Hypothesis</a:t>
            </a:r>
            <a:endParaRPr lang="en-US" sz="3200" b="1"/>
          </a:p>
          <a:p>
            <a:pPr marL="742950" lvl="1" indent="-285750" eaLnBrk="1" hangingPunct="1">
              <a:spcBef>
                <a:spcPct val="20000"/>
              </a:spcBef>
              <a:buFontTx/>
              <a:buChar char="–"/>
            </a:pPr>
            <a:r>
              <a:rPr lang="en-US" sz="2800" b="1"/>
              <a:t>Predicts greater morphological similarity between modern forms from different regions than between modern</a:t>
            </a:r>
          </a:p>
          <a:p>
            <a:pPr marL="742950" lvl="1" indent="-285750" eaLnBrk="1" hangingPunct="1">
              <a:lnSpc>
                <a:spcPct val="60000"/>
              </a:lnSpc>
              <a:spcBef>
                <a:spcPct val="20000"/>
              </a:spcBef>
            </a:pPr>
            <a:r>
              <a:rPr lang="en-US" sz="2800" b="1"/>
              <a:t>	and archaic forms within regions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200025" y="1685925"/>
            <a:ext cx="8947150" cy="503238"/>
          </a:xfrm>
          <a:prstGeom prst="rect">
            <a:avLst/>
          </a:prstGeom>
          <a:noFill/>
          <a:ln w="9525">
            <a:noFill/>
            <a:miter lim="800000"/>
            <a:headEnd/>
            <a:tailEnd/>
          </a:ln>
          <a:effectLst/>
        </p:spPr>
        <p:txBody>
          <a:bodyPr wrap="none">
            <a:spAutoFit/>
          </a:bodyPr>
          <a:lstStyle/>
          <a:p>
            <a:r>
              <a:rPr lang="en-US" sz="2700" b="1">
                <a:solidFill>
                  <a:schemeClr val="accent2"/>
                </a:solidFill>
              </a:rPr>
              <a:t>I. Morphological Support for Multiregional Hypothesis</a:t>
            </a:r>
          </a:p>
        </p:txBody>
      </p:sp>
      <p:sp>
        <p:nvSpPr>
          <p:cNvPr id="36867" name="Text Box 3"/>
          <p:cNvSpPr txBox="1">
            <a:spLocks noChangeArrowheads="1"/>
          </p:cNvSpPr>
          <p:nvPr/>
        </p:nvSpPr>
        <p:spPr bwMode="auto">
          <a:xfrm>
            <a:off x="752475" y="2286000"/>
            <a:ext cx="7234238" cy="762000"/>
          </a:xfrm>
          <a:prstGeom prst="rect">
            <a:avLst/>
          </a:prstGeom>
          <a:noFill/>
          <a:ln w="9525">
            <a:noFill/>
            <a:miter lim="800000"/>
            <a:headEnd/>
            <a:tailEnd/>
          </a:ln>
          <a:effectLst/>
        </p:spPr>
        <p:txBody>
          <a:bodyPr wrap="none">
            <a:spAutoFit/>
          </a:bodyPr>
          <a:lstStyle/>
          <a:p>
            <a:r>
              <a:rPr lang="en-US" sz="2200" b="1">
                <a:solidFill>
                  <a:srgbClr val="996633"/>
                </a:solidFill>
              </a:rPr>
              <a:t>Frayer et al. 1993. American Anthropologist 95:14-50.</a:t>
            </a:r>
          </a:p>
          <a:p>
            <a:r>
              <a:rPr lang="en-US" sz="2200" b="1">
                <a:solidFill>
                  <a:srgbClr val="996633"/>
                </a:solidFill>
              </a:rPr>
              <a:t>Li Tianyuan and D.A. Etler. 1992. Nature 357:404-407.</a:t>
            </a:r>
            <a:endParaRPr lang="en-US" sz="2200" b="1">
              <a:solidFill>
                <a:srgbClr val="FFFF66"/>
              </a:solidFill>
            </a:endParaRPr>
          </a:p>
        </p:txBody>
      </p:sp>
      <p:sp>
        <p:nvSpPr>
          <p:cNvPr id="36868" name="Text Box 4"/>
          <p:cNvSpPr txBox="1">
            <a:spLocks noChangeArrowheads="1"/>
          </p:cNvSpPr>
          <p:nvPr/>
        </p:nvSpPr>
        <p:spPr bwMode="auto">
          <a:xfrm>
            <a:off x="609600" y="4459288"/>
            <a:ext cx="7497763" cy="762000"/>
          </a:xfrm>
          <a:prstGeom prst="rect">
            <a:avLst/>
          </a:prstGeom>
          <a:noFill/>
          <a:ln w="9525">
            <a:noFill/>
            <a:miter lim="800000"/>
            <a:headEnd/>
            <a:tailEnd/>
          </a:ln>
          <a:effectLst/>
        </p:spPr>
        <p:txBody>
          <a:bodyPr wrap="none">
            <a:spAutoFit/>
          </a:bodyPr>
          <a:lstStyle/>
          <a:p>
            <a:r>
              <a:rPr lang="en-US" sz="2200" b="1">
                <a:solidFill>
                  <a:srgbClr val="996633"/>
                </a:solidFill>
              </a:rPr>
              <a:t>Liberman, D.E. 1995. Current Anthropology 36:159-197.</a:t>
            </a:r>
          </a:p>
          <a:p>
            <a:r>
              <a:rPr lang="en-US" sz="2200" b="1">
                <a:solidFill>
                  <a:srgbClr val="996633"/>
                </a:solidFill>
              </a:rPr>
              <a:t>Waddle, D.M. 1994. Nature 368:452-454.</a:t>
            </a:r>
            <a:endParaRPr lang="en-US" sz="2200" b="1">
              <a:solidFill>
                <a:srgbClr val="FFFF66"/>
              </a:solidFill>
            </a:endParaRPr>
          </a:p>
        </p:txBody>
      </p:sp>
      <p:sp>
        <p:nvSpPr>
          <p:cNvPr id="36869" name="Rectangle 5"/>
          <p:cNvSpPr>
            <a:spLocks noChangeArrowheads="1"/>
          </p:cNvSpPr>
          <p:nvPr/>
        </p:nvSpPr>
        <p:spPr bwMode="auto">
          <a:xfrm>
            <a:off x="68263" y="3890963"/>
            <a:ext cx="8985250" cy="503237"/>
          </a:xfrm>
          <a:prstGeom prst="rect">
            <a:avLst/>
          </a:prstGeom>
          <a:noFill/>
          <a:ln w="9525">
            <a:noFill/>
            <a:miter lim="800000"/>
            <a:headEnd/>
            <a:tailEnd/>
          </a:ln>
          <a:effectLst/>
        </p:spPr>
        <p:txBody>
          <a:bodyPr wrap="none">
            <a:spAutoFit/>
          </a:bodyPr>
          <a:lstStyle/>
          <a:p>
            <a:r>
              <a:rPr lang="en-US" sz="2700" b="1">
                <a:solidFill>
                  <a:schemeClr val="accent2"/>
                </a:solidFill>
              </a:rPr>
              <a:t>II. Morphological Support for Out of Africa Hypothesis</a:t>
            </a:r>
          </a:p>
        </p:txBody>
      </p:sp>
      <p:sp>
        <p:nvSpPr>
          <p:cNvPr id="36870" name="Text Box 6"/>
          <p:cNvSpPr txBox="1">
            <a:spLocks noChangeArrowheads="1"/>
          </p:cNvSpPr>
          <p:nvPr/>
        </p:nvSpPr>
        <p:spPr bwMode="auto">
          <a:xfrm>
            <a:off x="838200" y="304800"/>
            <a:ext cx="7404100" cy="549275"/>
          </a:xfrm>
          <a:prstGeom prst="rect">
            <a:avLst/>
          </a:prstGeom>
          <a:noFill/>
          <a:ln w="9525">
            <a:noFill/>
            <a:miter lim="800000"/>
            <a:headEnd/>
            <a:tailEnd/>
          </a:ln>
          <a:effectLst/>
        </p:spPr>
        <p:txBody>
          <a:bodyPr wrap="none">
            <a:spAutoFit/>
          </a:bodyPr>
          <a:lstStyle/>
          <a:p>
            <a:r>
              <a:rPr lang="en-US" sz="3000" b="1">
                <a:solidFill>
                  <a:schemeClr val="accent2"/>
                </a:solidFill>
              </a:rPr>
              <a:t>Morphological Evidence Is Inconclusive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685800" y="1981200"/>
            <a:ext cx="7772400" cy="3200400"/>
          </a:xfrm>
          <a:prstGeom prst="rect">
            <a:avLst/>
          </a:prstGeom>
          <a:noFill/>
          <a:ln w="9525">
            <a:noFill/>
            <a:miter lim="800000"/>
            <a:headEnd/>
            <a:tailEnd/>
          </a:ln>
          <a:effectLst/>
        </p:spPr>
        <p:txBody>
          <a:bodyPr/>
          <a:lstStyle/>
          <a:p>
            <a:pPr marL="342900" indent="-342900" eaLnBrk="1" hangingPunct="1">
              <a:spcBef>
                <a:spcPct val="20000"/>
              </a:spcBef>
              <a:buFontTx/>
              <a:buChar char="•"/>
            </a:pPr>
            <a:r>
              <a:rPr lang="en-US" sz="3200" b="1">
                <a:solidFill>
                  <a:schemeClr val="accent2"/>
                </a:solidFill>
              </a:rPr>
              <a:t>Multiregional Hypothesis</a:t>
            </a:r>
            <a:endParaRPr lang="en-US" sz="3200" b="1"/>
          </a:p>
          <a:p>
            <a:pPr marL="742950" lvl="1" indent="-285750" eaLnBrk="1" hangingPunct="1">
              <a:spcBef>
                <a:spcPct val="20000"/>
              </a:spcBef>
              <a:buFontTx/>
              <a:buChar char="–"/>
            </a:pPr>
            <a:r>
              <a:rPr lang="en-US" sz="2800" b="1"/>
              <a:t>Predicts that </a:t>
            </a:r>
            <a:r>
              <a:rPr lang="en-US" sz="2800" b="1" i="1"/>
              <a:t>Homo sapien</a:t>
            </a:r>
            <a:r>
              <a:rPr lang="en-US" sz="2800" b="1"/>
              <a:t> “eve” existed more than 1 mya.</a:t>
            </a:r>
          </a:p>
          <a:p>
            <a:pPr marL="342900" indent="-342900" eaLnBrk="1" hangingPunct="1">
              <a:spcBef>
                <a:spcPct val="20000"/>
              </a:spcBef>
              <a:buFontTx/>
              <a:buChar char="•"/>
            </a:pPr>
            <a:r>
              <a:rPr lang="en-US" sz="3200" b="1">
                <a:solidFill>
                  <a:schemeClr val="accent2"/>
                </a:solidFill>
              </a:rPr>
              <a:t>Out of Africa Hypothesis</a:t>
            </a:r>
            <a:endParaRPr lang="en-US" sz="3200" b="1"/>
          </a:p>
          <a:p>
            <a:pPr marL="742950" lvl="1" indent="-285750" eaLnBrk="1" hangingPunct="1">
              <a:spcBef>
                <a:spcPct val="20000"/>
              </a:spcBef>
              <a:buFontTx/>
              <a:buChar char="–"/>
            </a:pPr>
            <a:r>
              <a:rPr lang="en-US" sz="2800" b="1"/>
              <a:t>Predicts that </a:t>
            </a:r>
            <a:r>
              <a:rPr lang="en-US" sz="2800" b="1" i="1"/>
              <a:t>Homo sapien</a:t>
            </a:r>
            <a:r>
              <a:rPr lang="en-US" sz="2800" b="1"/>
              <a:t> “eve” existed ~ 30,000-200,000 yr ago.</a:t>
            </a:r>
          </a:p>
        </p:txBody>
      </p:sp>
      <p:sp>
        <p:nvSpPr>
          <p:cNvPr id="38915" name="Rectangle 3"/>
          <p:cNvSpPr>
            <a:spLocks noGrp="1" noChangeArrowheads="1"/>
          </p:cNvSpPr>
          <p:nvPr>
            <p:ph type="title"/>
          </p:nvPr>
        </p:nvSpPr>
        <p:spPr>
          <a:xfrm>
            <a:off x="685800" y="304800"/>
            <a:ext cx="7772400" cy="1143000"/>
          </a:xfrm>
        </p:spPr>
        <p:txBody>
          <a:bodyPr/>
          <a:lstStyle/>
          <a:p>
            <a:r>
              <a:rPr lang="en-US" sz="3600" b="1"/>
              <a:t>How Can We Test These Hypotheses With Molecular Data?</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304800" y="0"/>
            <a:ext cx="8458200" cy="1371600"/>
          </a:xfrm>
        </p:spPr>
        <p:txBody>
          <a:bodyPr/>
          <a:lstStyle/>
          <a:p>
            <a:r>
              <a:rPr lang="en-US" sz="3600" b="1">
                <a:solidFill>
                  <a:schemeClr val="accent2"/>
                </a:solidFill>
              </a:rPr>
              <a:t>Molecular Clock Estimate of Divergence Time of Modern Humans</a:t>
            </a:r>
          </a:p>
        </p:txBody>
      </p:sp>
      <p:sp>
        <p:nvSpPr>
          <p:cNvPr id="39939" name="Rectangle 3"/>
          <p:cNvSpPr>
            <a:spLocks noGrp="1" noChangeArrowheads="1"/>
          </p:cNvSpPr>
          <p:nvPr>
            <p:ph type="body" idx="1"/>
          </p:nvPr>
        </p:nvSpPr>
        <p:spPr>
          <a:xfrm>
            <a:off x="685800" y="2347913"/>
            <a:ext cx="7772400" cy="533400"/>
          </a:xfrm>
        </p:spPr>
        <p:txBody>
          <a:bodyPr/>
          <a:lstStyle/>
          <a:p>
            <a:pPr>
              <a:buFontTx/>
              <a:buNone/>
            </a:pPr>
            <a:r>
              <a:rPr lang="en-US" sz="2800" b="1" u="sng">
                <a:solidFill>
                  <a:schemeClr val="accent2"/>
                </a:solidFill>
              </a:rPr>
              <a:t>	Gene</a:t>
            </a:r>
            <a:r>
              <a:rPr lang="en-US" sz="2800" b="1" u="sng"/>
              <a:t>		</a:t>
            </a:r>
            <a:r>
              <a:rPr lang="en-US" sz="2800" b="1" u="sng">
                <a:solidFill>
                  <a:schemeClr val="accent2"/>
                </a:solidFill>
              </a:rPr>
              <a:t>Estimate</a:t>
            </a:r>
            <a:r>
              <a:rPr lang="en-US" sz="2800" b="1" u="sng"/>
              <a:t>		</a:t>
            </a:r>
            <a:r>
              <a:rPr lang="en-US" sz="2800" b="1" u="sng">
                <a:solidFill>
                  <a:schemeClr val="accent2"/>
                </a:solidFill>
              </a:rPr>
              <a:t>Reference</a:t>
            </a:r>
            <a:endParaRPr lang="en-US" sz="2800" b="1" u="sng"/>
          </a:p>
        </p:txBody>
      </p:sp>
      <p:sp>
        <p:nvSpPr>
          <p:cNvPr id="39940" name="Text Box 4"/>
          <p:cNvSpPr txBox="1">
            <a:spLocks noChangeArrowheads="1"/>
          </p:cNvSpPr>
          <p:nvPr/>
        </p:nvSpPr>
        <p:spPr bwMode="auto">
          <a:xfrm>
            <a:off x="533400" y="3186113"/>
            <a:ext cx="8312150" cy="2282825"/>
          </a:xfrm>
          <a:prstGeom prst="rect">
            <a:avLst/>
          </a:prstGeom>
          <a:noFill/>
          <a:ln w="9525">
            <a:noFill/>
            <a:miter lim="800000"/>
            <a:headEnd/>
            <a:tailEnd/>
          </a:ln>
          <a:effectLst/>
        </p:spPr>
        <p:txBody>
          <a:bodyPr>
            <a:spAutoFit/>
          </a:bodyPr>
          <a:lstStyle/>
          <a:p>
            <a:r>
              <a:rPr lang="en-US" b="1">
                <a:latin typeface="Times" pitchFamily="18" charset="0"/>
              </a:rPr>
              <a:t>   mt DNA                    166-249,000              Vigilant et al., 1991</a:t>
            </a:r>
          </a:p>
          <a:p>
            <a:r>
              <a:rPr lang="en-US" b="1">
                <a:latin typeface="Times" pitchFamily="18" charset="0"/>
              </a:rPr>
              <a:t>   mt DNA                    129-536,000              Ruvolo et al., 1993</a:t>
            </a:r>
          </a:p>
          <a:p>
            <a:r>
              <a:rPr lang="en-US" b="1">
                <a:latin typeface="Times" pitchFamily="18" charset="0"/>
              </a:rPr>
              <a:t> nuclear DNA		   75-287,000		Bowcock et al., 1994</a:t>
            </a:r>
          </a:p>
          <a:p>
            <a:r>
              <a:rPr lang="en-US" b="1">
                <a:latin typeface="Times" pitchFamily="18" charset="0"/>
              </a:rPr>
              <a:t>   mt DNA		 125-161,000		Horai et al., 1995</a:t>
            </a:r>
          </a:p>
          <a:p>
            <a:r>
              <a:rPr lang="en-US" b="1">
                <a:latin typeface="Times" pitchFamily="18" charset="0"/>
              </a:rPr>
              <a:t>nuclear DNA		 102-450,000		Tishkoff et al., 1996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3" cstate="print"/>
          <a:srcRect/>
          <a:stretch>
            <a:fillRect/>
          </a:stretch>
        </p:blipFill>
        <p:spPr bwMode="auto">
          <a:xfrm>
            <a:off x="228600" y="0"/>
            <a:ext cx="4449763" cy="6858000"/>
          </a:xfrm>
          <a:prstGeom prst="rect">
            <a:avLst/>
          </a:prstGeom>
          <a:noFill/>
        </p:spPr>
      </p:pic>
      <p:sp>
        <p:nvSpPr>
          <p:cNvPr id="44035" name="Text Box 3"/>
          <p:cNvSpPr txBox="1">
            <a:spLocks noChangeArrowheads="1"/>
          </p:cNvSpPr>
          <p:nvPr/>
        </p:nvSpPr>
        <p:spPr bwMode="auto">
          <a:xfrm>
            <a:off x="4791075" y="207963"/>
            <a:ext cx="4308475" cy="831850"/>
          </a:xfrm>
          <a:prstGeom prst="rect">
            <a:avLst/>
          </a:prstGeom>
          <a:noFill/>
          <a:ln w="9525">
            <a:solidFill>
              <a:schemeClr val="tx1"/>
            </a:solidFill>
            <a:miter lim="800000"/>
            <a:headEnd/>
            <a:tailEnd/>
          </a:ln>
          <a:effectLst/>
        </p:spPr>
        <p:txBody>
          <a:bodyPr wrap="none">
            <a:spAutoFit/>
          </a:bodyPr>
          <a:lstStyle/>
          <a:p>
            <a:pPr algn="ctr"/>
            <a:r>
              <a:rPr lang="en-US" b="1"/>
              <a:t>Finally, what about our </a:t>
            </a:r>
          </a:p>
          <a:p>
            <a:pPr algn="ctr"/>
            <a:r>
              <a:rPr lang="en-US" b="1"/>
              <a:t>relationship to Neandertals?</a:t>
            </a:r>
          </a:p>
        </p:txBody>
      </p:sp>
      <p:sp>
        <p:nvSpPr>
          <p:cNvPr id="44036" name="Text Box 4"/>
          <p:cNvSpPr txBox="1">
            <a:spLocks noChangeArrowheads="1"/>
          </p:cNvSpPr>
          <p:nvPr/>
        </p:nvSpPr>
        <p:spPr bwMode="auto">
          <a:xfrm>
            <a:off x="4595813" y="2971800"/>
            <a:ext cx="4587875" cy="1552575"/>
          </a:xfrm>
          <a:prstGeom prst="rect">
            <a:avLst/>
          </a:prstGeom>
          <a:noFill/>
          <a:ln w="9525">
            <a:noFill/>
            <a:miter lim="800000"/>
            <a:headEnd/>
            <a:tailEnd/>
          </a:ln>
          <a:effectLst/>
        </p:spPr>
        <p:txBody>
          <a:bodyPr wrap="none">
            <a:spAutoFit/>
          </a:bodyPr>
          <a:lstStyle/>
          <a:p>
            <a:pPr algn="ctr"/>
            <a:r>
              <a:rPr lang="en-US" b="1"/>
              <a:t>PCR analysis of Neandertal</a:t>
            </a:r>
          </a:p>
          <a:p>
            <a:pPr algn="ctr"/>
            <a:r>
              <a:rPr lang="en-US" b="1"/>
              <a:t>fossilized mtDNA suggest that</a:t>
            </a:r>
          </a:p>
          <a:p>
            <a:pPr algn="ctr"/>
            <a:r>
              <a:rPr lang="en-US" b="1"/>
              <a:t>this was a species distinct</a:t>
            </a:r>
          </a:p>
          <a:p>
            <a:pPr algn="ctr"/>
            <a:r>
              <a:rPr lang="en-US" b="1"/>
              <a:t>from </a:t>
            </a:r>
            <a:r>
              <a:rPr lang="en-US" b="1" i="1"/>
              <a:t>Homo sapiens.</a:t>
            </a:r>
            <a:r>
              <a:rPr lang="en-US" b="1"/>
              <a:t>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3" cstate="print"/>
          <a:srcRect/>
          <a:stretch>
            <a:fillRect/>
          </a:stretch>
        </p:blipFill>
        <p:spPr bwMode="auto">
          <a:xfrm>
            <a:off x="762000" y="1600200"/>
            <a:ext cx="8026400" cy="4757738"/>
          </a:xfrm>
          <a:prstGeom prst="rect">
            <a:avLst/>
          </a:prstGeom>
          <a:noFill/>
        </p:spPr>
      </p:pic>
      <p:sp>
        <p:nvSpPr>
          <p:cNvPr id="45059" name="Text Box 3"/>
          <p:cNvSpPr txBox="1">
            <a:spLocks noChangeArrowheads="1"/>
          </p:cNvSpPr>
          <p:nvPr/>
        </p:nvSpPr>
        <p:spPr bwMode="auto">
          <a:xfrm>
            <a:off x="1547813" y="228600"/>
            <a:ext cx="6218237" cy="427038"/>
          </a:xfrm>
          <a:prstGeom prst="rect">
            <a:avLst/>
          </a:prstGeom>
          <a:noFill/>
          <a:ln w="9525">
            <a:noFill/>
            <a:miter lim="800000"/>
            <a:headEnd/>
            <a:tailEnd/>
          </a:ln>
          <a:effectLst/>
        </p:spPr>
        <p:txBody>
          <a:bodyPr wrap="none">
            <a:spAutoFit/>
          </a:bodyPr>
          <a:lstStyle/>
          <a:p>
            <a:r>
              <a:rPr lang="en-US" sz="2200" b="1"/>
              <a:t>Neanderthals are distinct from </a:t>
            </a:r>
            <a:r>
              <a:rPr lang="en-US" sz="2200" b="1" i="1"/>
              <a:t>Homo sapiens</a:t>
            </a:r>
            <a:endParaRPr lang="en-US" sz="2200" b="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0" y="0"/>
            <a:ext cx="8991600" cy="1143000"/>
          </a:xfrm>
        </p:spPr>
        <p:txBody>
          <a:bodyPr/>
          <a:lstStyle/>
          <a:p>
            <a:r>
              <a:rPr lang="en-US" sz="3600"/>
              <a:t>Phylogeny for Placental Mammals - Orders</a:t>
            </a:r>
          </a:p>
        </p:txBody>
      </p:sp>
      <p:pic>
        <p:nvPicPr>
          <p:cNvPr id="77830" name="Picture 6" descr="Eutheria"/>
          <p:cNvPicPr>
            <a:picLocks noGrp="1" noChangeAspect="1" noChangeArrowheads="1"/>
          </p:cNvPicPr>
          <p:nvPr>
            <p:ph idx="1"/>
          </p:nvPr>
        </p:nvPicPr>
        <p:blipFill>
          <a:blip r:embed="rId2" cstate="print"/>
          <a:srcRect/>
          <a:stretch>
            <a:fillRect/>
          </a:stretch>
        </p:blipFill>
        <p:spPr>
          <a:xfrm>
            <a:off x="381000" y="990600"/>
            <a:ext cx="8458200" cy="5511800"/>
          </a:xfrm>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5" name="Rectangle 9"/>
          <p:cNvSpPr>
            <a:spLocks noGrp="1" noChangeArrowheads="1"/>
          </p:cNvSpPr>
          <p:nvPr>
            <p:ph type="title"/>
          </p:nvPr>
        </p:nvSpPr>
        <p:spPr/>
        <p:txBody>
          <a:bodyPr/>
          <a:lstStyle/>
          <a:p>
            <a:r>
              <a:rPr lang="en-US" sz="4000"/>
              <a:t>Phylogeny for Primates – Parvorders and Families</a:t>
            </a:r>
          </a:p>
        </p:txBody>
      </p:sp>
      <p:pic>
        <p:nvPicPr>
          <p:cNvPr id="80903" name="Picture 7" descr="Catarrhini"/>
          <p:cNvPicPr>
            <a:picLocks noGrp="1" noChangeAspect="1" noChangeArrowheads="1"/>
          </p:cNvPicPr>
          <p:nvPr>
            <p:ph sz="half" idx="1"/>
          </p:nvPr>
        </p:nvPicPr>
        <p:blipFill>
          <a:blip r:embed="rId2" cstate="print"/>
          <a:srcRect/>
          <a:stretch>
            <a:fillRect/>
          </a:stretch>
        </p:blipFill>
        <p:spPr>
          <a:xfrm>
            <a:off x="381000" y="4419600"/>
            <a:ext cx="8505825" cy="1619250"/>
          </a:xfrm>
          <a:noFill/>
          <a:ln/>
        </p:spPr>
      </p:pic>
      <p:pic>
        <p:nvPicPr>
          <p:cNvPr id="80904" name="Picture 8" descr="Primates"/>
          <p:cNvPicPr>
            <a:picLocks noGrp="1" noChangeAspect="1" noChangeArrowheads="1"/>
          </p:cNvPicPr>
          <p:nvPr>
            <p:ph sz="half" idx="4294967295"/>
          </p:nvPr>
        </p:nvPicPr>
        <p:blipFill>
          <a:blip r:embed="rId3" cstate="print"/>
          <a:srcRect/>
          <a:stretch>
            <a:fillRect/>
          </a:stretch>
        </p:blipFill>
        <p:spPr>
          <a:xfrm>
            <a:off x="381000" y="2057400"/>
            <a:ext cx="8439150" cy="1971675"/>
          </a:xfrm>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4" name="Rectangle 6"/>
          <p:cNvSpPr>
            <a:spLocks noGrp="1" noChangeArrowheads="1"/>
          </p:cNvSpPr>
          <p:nvPr>
            <p:ph type="title"/>
          </p:nvPr>
        </p:nvSpPr>
        <p:spPr>
          <a:xfrm>
            <a:off x="228600" y="152400"/>
            <a:ext cx="8686800" cy="1143000"/>
          </a:xfrm>
        </p:spPr>
        <p:txBody>
          <a:bodyPr/>
          <a:lstStyle/>
          <a:p>
            <a:r>
              <a:rPr lang="en-US" sz="3600" b="1"/>
              <a:t>Similarities and Differences Between Humans and Other Mammals</a:t>
            </a:r>
          </a:p>
        </p:txBody>
      </p:sp>
      <p:sp>
        <p:nvSpPr>
          <p:cNvPr id="83971" name="Rectangle 3"/>
          <p:cNvSpPr>
            <a:spLocks noGrp="1" noChangeArrowheads="1"/>
          </p:cNvSpPr>
          <p:nvPr>
            <p:ph type="body" idx="1"/>
          </p:nvPr>
        </p:nvSpPr>
        <p:spPr>
          <a:xfrm>
            <a:off x="685800" y="1524000"/>
            <a:ext cx="8153400" cy="5029200"/>
          </a:xfrm>
        </p:spPr>
        <p:txBody>
          <a:bodyPr/>
          <a:lstStyle/>
          <a:p>
            <a:pPr>
              <a:lnSpc>
                <a:spcPct val="80000"/>
              </a:lnSpc>
            </a:pPr>
            <a:r>
              <a:rPr lang="en-US" sz="2000"/>
              <a:t>Teeth </a:t>
            </a:r>
          </a:p>
          <a:p>
            <a:pPr lvl="1">
              <a:lnSpc>
                <a:spcPct val="80000"/>
              </a:lnSpc>
            </a:pPr>
            <a:r>
              <a:rPr lang="en-US" sz="2000"/>
              <a:t>canines - for tearing and piercing (most carnivores) </a:t>
            </a:r>
          </a:p>
          <a:p>
            <a:pPr lvl="1">
              <a:lnSpc>
                <a:spcPct val="80000"/>
              </a:lnSpc>
            </a:pPr>
            <a:r>
              <a:rPr lang="en-US" sz="2000"/>
              <a:t>incisors - nip and cut food (rodents) </a:t>
            </a:r>
          </a:p>
          <a:p>
            <a:pPr lvl="1">
              <a:lnSpc>
                <a:spcPct val="80000"/>
              </a:lnSpc>
            </a:pPr>
            <a:r>
              <a:rPr lang="en-US" sz="2000"/>
              <a:t>premolars with cusps - grinding and crushing (horses) </a:t>
            </a:r>
          </a:p>
          <a:p>
            <a:pPr lvl="1">
              <a:lnSpc>
                <a:spcPct val="80000"/>
              </a:lnSpc>
            </a:pPr>
            <a:r>
              <a:rPr lang="en-US" sz="2000"/>
              <a:t>molars with cusps - grinding and crushing (cattle) </a:t>
            </a:r>
          </a:p>
          <a:p>
            <a:pPr lvl="1">
              <a:lnSpc>
                <a:spcPct val="80000"/>
              </a:lnSpc>
            </a:pPr>
            <a:r>
              <a:rPr lang="en-US" sz="2000"/>
              <a:t>Early and more primitive mammals have 66 teeth; modern mammals have 44; humans have 32. </a:t>
            </a:r>
          </a:p>
          <a:p>
            <a:pPr lvl="1">
              <a:lnSpc>
                <a:spcPct val="80000"/>
              </a:lnSpc>
            </a:pPr>
            <a:r>
              <a:rPr lang="en-US" sz="2000"/>
              <a:t>The incidence of Wisdom teeth appear to be diminishing (natural selection?) in human populations (in Central Europe, one or more wisdom teeth are missing in 19% of population.  Wisdom teeth or third molars are common among Native Americans, but not among Africans). </a:t>
            </a:r>
          </a:p>
          <a:p>
            <a:pPr>
              <a:lnSpc>
                <a:spcPct val="80000"/>
              </a:lnSpc>
            </a:pPr>
            <a:r>
              <a:rPr lang="en-US" sz="2000"/>
              <a:t>Offspring have an extended period of learning. </a:t>
            </a:r>
          </a:p>
          <a:p>
            <a:pPr>
              <a:lnSpc>
                <a:spcPct val="80000"/>
              </a:lnSpc>
            </a:pPr>
            <a:r>
              <a:rPr lang="en-US" sz="2000"/>
              <a:t>Humans have an overall larger brain size. </a:t>
            </a:r>
          </a:p>
          <a:p>
            <a:pPr>
              <a:lnSpc>
                <a:spcPct val="80000"/>
              </a:lnSpc>
            </a:pPr>
            <a:r>
              <a:rPr lang="en-US" sz="2000"/>
              <a:t>Humans possess behavioral flexibility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152400" y="304800"/>
            <a:ext cx="8534400" cy="609600"/>
          </a:xfrm>
        </p:spPr>
        <p:txBody>
          <a:bodyPr/>
          <a:lstStyle/>
          <a:p>
            <a:r>
              <a:rPr lang="en-US" sz="4000" b="1"/>
              <a:t>TRENDS IN PRIMATE EVOLUTION</a:t>
            </a:r>
            <a:endParaRPr lang="en-US" sz="4000"/>
          </a:p>
        </p:txBody>
      </p:sp>
      <p:sp>
        <p:nvSpPr>
          <p:cNvPr id="73731" name="Rectangle 3"/>
          <p:cNvSpPr>
            <a:spLocks noGrp="1" noChangeArrowheads="1"/>
          </p:cNvSpPr>
          <p:nvPr>
            <p:ph type="body" idx="1"/>
          </p:nvPr>
        </p:nvSpPr>
        <p:spPr>
          <a:xfrm>
            <a:off x="533400" y="1219200"/>
            <a:ext cx="7772400" cy="5334000"/>
          </a:xfrm>
        </p:spPr>
        <p:txBody>
          <a:bodyPr/>
          <a:lstStyle/>
          <a:p>
            <a:pPr>
              <a:lnSpc>
                <a:spcPct val="80000"/>
              </a:lnSpc>
            </a:pPr>
            <a:r>
              <a:rPr lang="en-US" sz="1800"/>
              <a:t>Change in overall skeletal structure and mode of locomotion - bipedalism (able to move on 2 appendages for extended periods of time; with minimum energy loss).</a:t>
            </a:r>
          </a:p>
          <a:p>
            <a:pPr>
              <a:lnSpc>
                <a:spcPct val="80000"/>
              </a:lnSpc>
            </a:pPr>
            <a:r>
              <a:rPr lang="en-US" sz="1800"/>
              <a:t>Modification of hands - humans can cup hands and possess a opposable thumb. </a:t>
            </a:r>
          </a:p>
          <a:p>
            <a:pPr>
              <a:lnSpc>
                <a:spcPct val="80000"/>
              </a:lnSpc>
            </a:pPr>
            <a:r>
              <a:rPr lang="en-US" sz="1800"/>
              <a:t>Less reliance on sense of smell and more reliance on sense of daytime and color vision, and depth perception. </a:t>
            </a:r>
          </a:p>
          <a:p>
            <a:pPr>
              <a:lnSpc>
                <a:spcPct val="80000"/>
              </a:lnSpc>
            </a:pPr>
            <a:r>
              <a:rPr lang="en-US" sz="1800"/>
              <a:t>Change in dentition - primates moved from eating insects to more fruits and vegetables to becoming omnivorous - adaptation of teeth is probably caused by natural selection, so that the kinds of teeth best able to accommodate a particular diet become enhanced over time.</a:t>
            </a:r>
          </a:p>
          <a:p>
            <a:pPr>
              <a:lnSpc>
                <a:spcPct val="80000"/>
              </a:lnSpc>
            </a:pPr>
            <a:r>
              <a:rPr lang="en-US" sz="1800"/>
              <a:t>Brain expansion - more elaborate. </a:t>
            </a:r>
          </a:p>
          <a:p>
            <a:pPr lvl="1">
              <a:lnSpc>
                <a:spcPct val="80000"/>
              </a:lnSpc>
            </a:pPr>
            <a:r>
              <a:rPr lang="en-US" sz="1800"/>
              <a:t>Gorilla 600 cm</a:t>
            </a:r>
            <a:r>
              <a:rPr lang="en-US" sz="1800" baseline="30000"/>
              <a:t>3</a:t>
            </a:r>
            <a:r>
              <a:rPr lang="en-US" sz="1800"/>
              <a:t> </a:t>
            </a:r>
          </a:p>
          <a:p>
            <a:pPr lvl="1">
              <a:lnSpc>
                <a:spcPct val="80000"/>
              </a:lnSpc>
            </a:pPr>
            <a:r>
              <a:rPr lang="en-US" sz="1800"/>
              <a:t>Humans 1350 cm</a:t>
            </a:r>
            <a:r>
              <a:rPr lang="en-US" sz="1800" baseline="30000"/>
              <a:t>3</a:t>
            </a:r>
            <a:endParaRPr lang="en-US" sz="1800"/>
          </a:p>
          <a:p>
            <a:pPr>
              <a:lnSpc>
                <a:spcPct val="80000"/>
              </a:lnSpc>
            </a:pPr>
            <a:r>
              <a:rPr lang="en-US" sz="1800"/>
              <a:t>Higher intelligence may have resulted from tool making, need for better memory, or to increase ability to anticipate jumps (from branch to branch) or throws (weapons and spears).  Once you let go of something, you don't have any way to control its motion. </a:t>
            </a:r>
          </a:p>
          <a:p>
            <a:pPr>
              <a:lnSpc>
                <a:spcPct val="80000"/>
              </a:lnSpc>
            </a:pPr>
            <a:r>
              <a:rPr lang="en-US" sz="1800"/>
              <a:t>Behavioral and cultural evolution- ability to learn and mimic behavior.  ex. language.</a:t>
            </a:r>
            <a:r>
              <a:rPr lang="en-US" sz="1400"/>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Line 2"/>
          <p:cNvSpPr>
            <a:spLocks noChangeShapeType="1"/>
          </p:cNvSpPr>
          <p:nvPr/>
        </p:nvSpPr>
        <p:spPr bwMode="auto">
          <a:xfrm>
            <a:off x="3581400" y="609600"/>
            <a:ext cx="1905000" cy="0"/>
          </a:xfrm>
          <a:prstGeom prst="line">
            <a:avLst/>
          </a:prstGeom>
          <a:noFill/>
          <a:ln w="127000">
            <a:solidFill>
              <a:srgbClr val="FF0000"/>
            </a:solidFill>
            <a:round/>
            <a:headEnd type="triangle" w="med" len="med"/>
            <a:tailEnd type="triangle" w="med" len="med"/>
          </a:ln>
          <a:effectLst/>
        </p:spPr>
        <p:txBody>
          <a:bodyPr/>
          <a:lstStyle/>
          <a:p>
            <a:endParaRPr lang="en-US"/>
          </a:p>
        </p:txBody>
      </p:sp>
      <p:sp>
        <p:nvSpPr>
          <p:cNvPr id="99331" name="Line 3"/>
          <p:cNvSpPr>
            <a:spLocks noChangeShapeType="1"/>
          </p:cNvSpPr>
          <p:nvPr/>
        </p:nvSpPr>
        <p:spPr bwMode="auto">
          <a:xfrm>
            <a:off x="2057400" y="3505200"/>
            <a:ext cx="1143000" cy="762000"/>
          </a:xfrm>
          <a:prstGeom prst="line">
            <a:avLst/>
          </a:prstGeom>
          <a:noFill/>
          <a:ln w="127000">
            <a:solidFill>
              <a:srgbClr val="FF0000"/>
            </a:solidFill>
            <a:round/>
            <a:headEnd type="triangle" w="med" len="med"/>
            <a:tailEnd type="triangle" w="med" len="med"/>
          </a:ln>
          <a:effectLst/>
        </p:spPr>
        <p:txBody>
          <a:bodyPr/>
          <a:lstStyle/>
          <a:p>
            <a:endParaRPr lang="en-US"/>
          </a:p>
        </p:txBody>
      </p:sp>
      <p:sp>
        <p:nvSpPr>
          <p:cNvPr id="99332" name="Line 4"/>
          <p:cNvSpPr>
            <a:spLocks noChangeShapeType="1"/>
          </p:cNvSpPr>
          <p:nvPr/>
        </p:nvSpPr>
        <p:spPr bwMode="auto">
          <a:xfrm flipV="1">
            <a:off x="5943600" y="3429000"/>
            <a:ext cx="914400" cy="762000"/>
          </a:xfrm>
          <a:prstGeom prst="line">
            <a:avLst/>
          </a:prstGeom>
          <a:noFill/>
          <a:ln w="127000">
            <a:solidFill>
              <a:srgbClr val="FF0000"/>
            </a:solidFill>
            <a:round/>
            <a:headEnd type="triangle" w="med" len="med"/>
            <a:tailEnd type="triangle" w="med" len="med"/>
          </a:ln>
          <a:effectLst/>
        </p:spPr>
        <p:txBody>
          <a:bodyPr/>
          <a:lstStyle/>
          <a:p>
            <a:endParaRPr lang="en-US"/>
          </a:p>
        </p:txBody>
      </p:sp>
      <p:sp>
        <p:nvSpPr>
          <p:cNvPr id="99333" name="Text Box 5"/>
          <p:cNvSpPr txBox="1">
            <a:spLocks noChangeArrowheads="1"/>
          </p:cNvSpPr>
          <p:nvPr/>
        </p:nvSpPr>
        <p:spPr bwMode="auto">
          <a:xfrm>
            <a:off x="457200" y="3962400"/>
            <a:ext cx="2743200" cy="2041525"/>
          </a:xfrm>
          <a:prstGeom prst="rect">
            <a:avLst/>
          </a:prstGeom>
          <a:noFill/>
          <a:ln w="9525">
            <a:noFill/>
            <a:miter lim="800000"/>
            <a:headEnd/>
            <a:tailEnd/>
          </a:ln>
          <a:effectLst/>
        </p:spPr>
        <p:txBody>
          <a:bodyPr>
            <a:spAutoFit/>
          </a:bodyPr>
          <a:lstStyle/>
          <a:p>
            <a:pPr eaLnBrk="1" hangingPunct="1">
              <a:spcBef>
                <a:spcPct val="50000"/>
              </a:spcBef>
            </a:pPr>
            <a:r>
              <a:rPr lang="en-US" sz="3200">
                <a:solidFill>
                  <a:srgbClr val="000099"/>
                </a:solidFill>
              </a:rPr>
              <a:t>Common Ancestor or Direct Descendent? </a:t>
            </a:r>
          </a:p>
        </p:txBody>
      </p:sp>
      <p:pic>
        <p:nvPicPr>
          <p:cNvPr id="99334" name="Picture 6" descr="chimp"/>
          <p:cNvPicPr>
            <a:picLocks noChangeAspect="1" noChangeArrowheads="1"/>
          </p:cNvPicPr>
          <p:nvPr/>
        </p:nvPicPr>
        <p:blipFill>
          <a:blip r:embed="rId2" cstate="print"/>
          <a:srcRect/>
          <a:stretch>
            <a:fillRect/>
          </a:stretch>
        </p:blipFill>
        <p:spPr bwMode="auto">
          <a:xfrm>
            <a:off x="381000" y="228600"/>
            <a:ext cx="2498725" cy="3124200"/>
          </a:xfrm>
          <a:prstGeom prst="rect">
            <a:avLst/>
          </a:prstGeom>
          <a:noFill/>
        </p:spPr>
      </p:pic>
      <p:pic>
        <p:nvPicPr>
          <p:cNvPr id="99335" name="Picture 7" descr="gorilla"/>
          <p:cNvPicPr>
            <a:picLocks noChangeAspect="1" noChangeArrowheads="1"/>
          </p:cNvPicPr>
          <p:nvPr/>
        </p:nvPicPr>
        <p:blipFill>
          <a:blip r:embed="rId3" cstate="print"/>
          <a:srcRect/>
          <a:stretch>
            <a:fillRect/>
          </a:stretch>
        </p:blipFill>
        <p:spPr bwMode="auto">
          <a:xfrm>
            <a:off x="5943600" y="304800"/>
            <a:ext cx="2933700" cy="3048000"/>
          </a:xfrm>
          <a:prstGeom prst="rect">
            <a:avLst/>
          </a:prstGeom>
          <a:noFill/>
        </p:spPr>
      </p:pic>
      <p:pic>
        <p:nvPicPr>
          <p:cNvPr id="99336" name="Picture 8" descr="orangutan_2"/>
          <p:cNvPicPr>
            <a:picLocks noChangeAspect="1" noChangeArrowheads="1"/>
          </p:cNvPicPr>
          <p:nvPr/>
        </p:nvPicPr>
        <p:blipFill>
          <a:blip r:embed="rId4" cstate="print"/>
          <a:srcRect/>
          <a:stretch>
            <a:fillRect/>
          </a:stretch>
        </p:blipFill>
        <p:spPr bwMode="auto">
          <a:xfrm>
            <a:off x="3352800" y="3581400"/>
            <a:ext cx="2376488" cy="2971800"/>
          </a:xfrm>
          <a:prstGeom prst="rect">
            <a:avLst/>
          </a:prstGeom>
          <a:noFill/>
        </p:spPr>
      </p:pic>
      <p:pic>
        <p:nvPicPr>
          <p:cNvPr id="99337" name="Picture 9" descr="mjhuss"/>
          <p:cNvPicPr>
            <a:picLocks noChangeAspect="1" noChangeArrowheads="1"/>
          </p:cNvPicPr>
          <p:nvPr/>
        </p:nvPicPr>
        <p:blipFill>
          <a:blip r:embed="rId5" cstate="print"/>
          <a:srcRect/>
          <a:stretch>
            <a:fillRect/>
          </a:stretch>
        </p:blipFill>
        <p:spPr bwMode="auto">
          <a:xfrm>
            <a:off x="3429000" y="914400"/>
            <a:ext cx="2068513" cy="2438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9334"/>
                                        </p:tgtEl>
                                        <p:attrNameLst>
                                          <p:attrName>style.visibility</p:attrName>
                                        </p:attrNameLst>
                                      </p:cBhvr>
                                      <p:to>
                                        <p:strVal val="visible"/>
                                      </p:to>
                                    </p:set>
                                    <p:anim calcmode="lin" valueType="num">
                                      <p:cBhvr additive="base">
                                        <p:cTn id="7" dur="500" fill="hold"/>
                                        <p:tgtEl>
                                          <p:spTgt spid="99334"/>
                                        </p:tgtEl>
                                        <p:attrNameLst>
                                          <p:attrName>ppt_x</p:attrName>
                                        </p:attrNameLst>
                                      </p:cBhvr>
                                      <p:tavLst>
                                        <p:tav tm="0">
                                          <p:val>
                                            <p:strVal val="0-#ppt_w/2"/>
                                          </p:val>
                                        </p:tav>
                                        <p:tav tm="100000">
                                          <p:val>
                                            <p:strVal val="#ppt_x"/>
                                          </p:val>
                                        </p:tav>
                                      </p:tavLst>
                                    </p:anim>
                                    <p:anim calcmode="lin" valueType="num">
                                      <p:cBhvr additive="base">
                                        <p:cTn id="8" dur="500" fill="hold"/>
                                        <p:tgtEl>
                                          <p:spTgt spid="9933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99335"/>
                                        </p:tgtEl>
                                        <p:attrNameLst>
                                          <p:attrName>style.visibility</p:attrName>
                                        </p:attrNameLst>
                                      </p:cBhvr>
                                      <p:to>
                                        <p:strVal val="visible"/>
                                      </p:to>
                                    </p:set>
                                    <p:anim calcmode="lin" valueType="num">
                                      <p:cBhvr additive="base">
                                        <p:cTn id="13" dur="500" fill="hold"/>
                                        <p:tgtEl>
                                          <p:spTgt spid="99335"/>
                                        </p:tgtEl>
                                        <p:attrNameLst>
                                          <p:attrName>ppt_x</p:attrName>
                                        </p:attrNameLst>
                                      </p:cBhvr>
                                      <p:tavLst>
                                        <p:tav tm="0">
                                          <p:val>
                                            <p:strVal val="1+#ppt_w/2"/>
                                          </p:val>
                                        </p:tav>
                                        <p:tav tm="100000">
                                          <p:val>
                                            <p:strVal val="#ppt_x"/>
                                          </p:val>
                                        </p:tav>
                                      </p:tavLst>
                                    </p:anim>
                                    <p:anim calcmode="lin" valueType="num">
                                      <p:cBhvr additive="base">
                                        <p:cTn id="14" dur="500" fill="hold"/>
                                        <p:tgtEl>
                                          <p:spTgt spid="9933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9336"/>
                                        </p:tgtEl>
                                        <p:attrNameLst>
                                          <p:attrName>style.visibility</p:attrName>
                                        </p:attrNameLst>
                                      </p:cBhvr>
                                      <p:to>
                                        <p:strVal val="visible"/>
                                      </p:to>
                                    </p:set>
                                    <p:anim calcmode="lin" valueType="num">
                                      <p:cBhvr additive="base">
                                        <p:cTn id="19" dur="500" fill="hold"/>
                                        <p:tgtEl>
                                          <p:spTgt spid="99336"/>
                                        </p:tgtEl>
                                        <p:attrNameLst>
                                          <p:attrName>ppt_x</p:attrName>
                                        </p:attrNameLst>
                                      </p:cBhvr>
                                      <p:tavLst>
                                        <p:tav tm="0">
                                          <p:val>
                                            <p:strVal val="#ppt_x"/>
                                          </p:val>
                                        </p:tav>
                                        <p:tav tm="100000">
                                          <p:val>
                                            <p:strVal val="#ppt_x"/>
                                          </p:val>
                                        </p:tav>
                                      </p:tavLst>
                                    </p:anim>
                                    <p:anim calcmode="lin" valueType="num">
                                      <p:cBhvr additive="base">
                                        <p:cTn id="20" dur="500" fill="hold"/>
                                        <p:tgtEl>
                                          <p:spTgt spid="9933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99337"/>
                                        </p:tgtEl>
                                        <p:attrNameLst>
                                          <p:attrName>style.visibility</p:attrName>
                                        </p:attrNameLst>
                                      </p:cBhvr>
                                      <p:to>
                                        <p:strVal val="visible"/>
                                      </p:to>
                                    </p:set>
                                    <p:animEffect transition="in" filter="dissolve">
                                      <p:cBhvr>
                                        <p:cTn id="25" dur="2000"/>
                                        <p:tgtEl>
                                          <p:spTgt spid="993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Line 2"/>
          <p:cNvSpPr>
            <a:spLocks noChangeShapeType="1"/>
          </p:cNvSpPr>
          <p:nvPr/>
        </p:nvSpPr>
        <p:spPr bwMode="auto">
          <a:xfrm>
            <a:off x="3657600" y="990600"/>
            <a:ext cx="2133600" cy="0"/>
          </a:xfrm>
          <a:prstGeom prst="line">
            <a:avLst/>
          </a:prstGeom>
          <a:noFill/>
          <a:ln w="127000">
            <a:solidFill>
              <a:srgbClr val="FF0000"/>
            </a:solidFill>
            <a:round/>
            <a:headEnd type="triangle" w="med" len="med"/>
            <a:tailEnd type="triangle" w="med" len="med"/>
          </a:ln>
          <a:effectLst/>
        </p:spPr>
        <p:txBody>
          <a:bodyPr/>
          <a:lstStyle/>
          <a:p>
            <a:endParaRPr lang="en-US"/>
          </a:p>
        </p:txBody>
      </p:sp>
      <p:sp>
        <p:nvSpPr>
          <p:cNvPr id="100355" name="Line 3"/>
          <p:cNvSpPr>
            <a:spLocks noChangeShapeType="1"/>
          </p:cNvSpPr>
          <p:nvPr/>
        </p:nvSpPr>
        <p:spPr bwMode="auto">
          <a:xfrm>
            <a:off x="2438400" y="2590800"/>
            <a:ext cx="1524000" cy="1524000"/>
          </a:xfrm>
          <a:prstGeom prst="line">
            <a:avLst/>
          </a:prstGeom>
          <a:noFill/>
          <a:ln w="127000">
            <a:solidFill>
              <a:srgbClr val="FF0000"/>
            </a:solidFill>
            <a:round/>
            <a:headEnd type="triangle" w="med" len="med"/>
            <a:tailEnd type="triangle" w="med" len="med"/>
          </a:ln>
          <a:effectLst/>
        </p:spPr>
        <p:txBody>
          <a:bodyPr/>
          <a:lstStyle/>
          <a:p>
            <a:endParaRPr lang="en-US"/>
          </a:p>
        </p:txBody>
      </p:sp>
      <p:sp>
        <p:nvSpPr>
          <p:cNvPr id="100356" name="Line 4"/>
          <p:cNvSpPr>
            <a:spLocks noChangeShapeType="1"/>
          </p:cNvSpPr>
          <p:nvPr/>
        </p:nvSpPr>
        <p:spPr bwMode="auto">
          <a:xfrm flipV="1">
            <a:off x="5410200" y="2438400"/>
            <a:ext cx="1219200" cy="1600200"/>
          </a:xfrm>
          <a:prstGeom prst="line">
            <a:avLst/>
          </a:prstGeom>
          <a:noFill/>
          <a:ln w="127000">
            <a:solidFill>
              <a:srgbClr val="FF0000"/>
            </a:solidFill>
            <a:round/>
            <a:headEnd type="triangle" w="med" len="med"/>
            <a:tailEnd type="triangle" w="med" len="med"/>
          </a:ln>
          <a:effectLst/>
        </p:spPr>
        <p:txBody>
          <a:bodyPr/>
          <a:lstStyle/>
          <a:p>
            <a:endParaRPr lang="en-US"/>
          </a:p>
        </p:txBody>
      </p:sp>
      <p:sp>
        <p:nvSpPr>
          <p:cNvPr id="100357" name="Text Box 5"/>
          <p:cNvSpPr txBox="1">
            <a:spLocks noChangeArrowheads="1"/>
          </p:cNvSpPr>
          <p:nvPr/>
        </p:nvSpPr>
        <p:spPr bwMode="auto">
          <a:xfrm>
            <a:off x="228600" y="4419600"/>
            <a:ext cx="2514600" cy="1674813"/>
          </a:xfrm>
          <a:prstGeom prst="rect">
            <a:avLst/>
          </a:prstGeom>
          <a:noFill/>
          <a:ln w="9525">
            <a:noFill/>
            <a:miter lim="800000"/>
            <a:headEnd/>
            <a:tailEnd/>
          </a:ln>
          <a:effectLst/>
        </p:spPr>
        <p:txBody>
          <a:bodyPr>
            <a:spAutoFit/>
          </a:bodyPr>
          <a:lstStyle/>
          <a:p>
            <a:pPr eaLnBrk="1" hangingPunct="1">
              <a:spcBef>
                <a:spcPct val="50000"/>
              </a:spcBef>
            </a:pPr>
            <a:r>
              <a:rPr lang="en-US">
                <a:solidFill>
                  <a:srgbClr val="000099"/>
                </a:solidFill>
              </a:rPr>
              <a:t>Common Ancestor or Direct Descendent?</a:t>
            </a:r>
            <a:r>
              <a:rPr lang="en-US" sz="3200">
                <a:solidFill>
                  <a:srgbClr val="000099"/>
                </a:solidFill>
              </a:rPr>
              <a:t> </a:t>
            </a:r>
          </a:p>
        </p:txBody>
      </p:sp>
      <p:pic>
        <p:nvPicPr>
          <p:cNvPr id="100358" name="Picture 6" descr="mjhuss"/>
          <p:cNvPicPr>
            <a:picLocks noChangeAspect="1" noChangeArrowheads="1"/>
          </p:cNvPicPr>
          <p:nvPr/>
        </p:nvPicPr>
        <p:blipFill>
          <a:blip r:embed="rId2" cstate="print"/>
          <a:srcRect/>
          <a:stretch>
            <a:fillRect/>
          </a:stretch>
        </p:blipFill>
        <p:spPr bwMode="auto">
          <a:xfrm>
            <a:off x="3810000" y="1447800"/>
            <a:ext cx="1681163" cy="1981200"/>
          </a:xfrm>
          <a:prstGeom prst="rect">
            <a:avLst/>
          </a:prstGeom>
          <a:noFill/>
        </p:spPr>
      </p:pic>
      <p:pic>
        <p:nvPicPr>
          <p:cNvPr id="100359" name="Picture 7" descr="beluga-whale"/>
          <p:cNvPicPr>
            <a:picLocks noChangeAspect="1" noChangeArrowheads="1"/>
          </p:cNvPicPr>
          <p:nvPr/>
        </p:nvPicPr>
        <p:blipFill>
          <a:blip r:embed="rId3" cstate="print"/>
          <a:srcRect/>
          <a:stretch>
            <a:fillRect/>
          </a:stretch>
        </p:blipFill>
        <p:spPr bwMode="auto">
          <a:xfrm>
            <a:off x="2667000" y="4343400"/>
            <a:ext cx="2743200" cy="1887538"/>
          </a:xfrm>
          <a:prstGeom prst="rect">
            <a:avLst/>
          </a:prstGeom>
          <a:noFill/>
        </p:spPr>
      </p:pic>
      <p:pic>
        <p:nvPicPr>
          <p:cNvPr id="100360" name="Picture 8" descr="panda%20wolong%20photo%20DSC01746"/>
          <p:cNvPicPr>
            <a:picLocks noChangeAspect="1" noChangeArrowheads="1"/>
          </p:cNvPicPr>
          <p:nvPr/>
        </p:nvPicPr>
        <p:blipFill>
          <a:blip r:embed="rId4" cstate="print"/>
          <a:srcRect/>
          <a:stretch>
            <a:fillRect/>
          </a:stretch>
        </p:blipFill>
        <p:spPr bwMode="auto">
          <a:xfrm>
            <a:off x="6629400" y="4038600"/>
            <a:ext cx="2286000" cy="1714500"/>
          </a:xfrm>
          <a:prstGeom prst="rect">
            <a:avLst/>
          </a:prstGeom>
          <a:noFill/>
        </p:spPr>
      </p:pic>
      <p:pic>
        <p:nvPicPr>
          <p:cNvPr id="100361" name="Picture 9" descr="horse03"/>
          <p:cNvPicPr>
            <a:picLocks noChangeAspect="1" noChangeArrowheads="1"/>
          </p:cNvPicPr>
          <p:nvPr/>
        </p:nvPicPr>
        <p:blipFill>
          <a:blip r:embed="rId5" cstate="print"/>
          <a:srcRect/>
          <a:stretch>
            <a:fillRect/>
          </a:stretch>
        </p:blipFill>
        <p:spPr bwMode="auto">
          <a:xfrm>
            <a:off x="5943600" y="228600"/>
            <a:ext cx="2736850" cy="2051050"/>
          </a:xfrm>
          <a:prstGeom prst="rect">
            <a:avLst/>
          </a:prstGeom>
          <a:noFill/>
        </p:spPr>
      </p:pic>
      <p:pic>
        <p:nvPicPr>
          <p:cNvPr id="100362" name="Picture 10" descr="tree_mouse2sm"/>
          <p:cNvPicPr>
            <a:picLocks noChangeAspect="1" noChangeArrowheads="1"/>
          </p:cNvPicPr>
          <p:nvPr/>
        </p:nvPicPr>
        <p:blipFill>
          <a:blip r:embed="rId6" cstate="print"/>
          <a:srcRect/>
          <a:stretch>
            <a:fillRect/>
          </a:stretch>
        </p:blipFill>
        <p:spPr bwMode="auto">
          <a:xfrm>
            <a:off x="1828800" y="685800"/>
            <a:ext cx="1422400" cy="1771650"/>
          </a:xfrm>
          <a:prstGeom prst="rect">
            <a:avLst/>
          </a:prstGeom>
          <a:noFill/>
        </p:spPr>
      </p:pic>
      <p:sp>
        <p:nvSpPr>
          <p:cNvPr id="100363" name="Line 11"/>
          <p:cNvSpPr>
            <a:spLocks noChangeShapeType="1"/>
          </p:cNvSpPr>
          <p:nvPr/>
        </p:nvSpPr>
        <p:spPr bwMode="auto">
          <a:xfrm flipV="1">
            <a:off x="7543800" y="2362200"/>
            <a:ext cx="0" cy="1447800"/>
          </a:xfrm>
          <a:prstGeom prst="line">
            <a:avLst/>
          </a:prstGeom>
          <a:noFill/>
          <a:ln w="127000">
            <a:solidFill>
              <a:srgbClr val="FF0000"/>
            </a:solidFill>
            <a:round/>
            <a:headEnd type="triangle" w="med" len="med"/>
            <a:tailEnd type="triangle" w="med" len="med"/>
          </a:ln>
          <a:effectLst/>
        </p:spPr>
        <p:txBody>
          <a:bodyPr/>
          <a:lstStyle/>
          <a:p>
            <a:endParaRPr lang="en-US"/>
          </a:p>
        </p:txBody>
      </p:sp>
      <p:sp>
        <p:nvSpPr>
          <p:cNvPr id="100364" name="Line 12"/>
          <p:cNvSpPr>
            <a:spLocks noChangeShapeType="1"/>
          </p:cNvSpPr>
          <p:nvPr/>
        </p:nvSpPr>
        <p:spPr bwMode="auto">
          <a:xfrm flipH="1" flipV="1">
            <a:off x="1295400" y="2590800"/>
            <a:ext cx="1371600" cy="1600200"/>
          </a:xfrm>
          <a:prstGeom prst="line">
            <a:avLst/>
          </a:prstGeom>
          <a:noFill/>
          <a:ln w="127000">
            <a:solidFill>
              <a:srgbClr val="FF0000"/>
            </a:solidFill>
            <a:round/>
            <a:headEnd type="triangle" w="med" len="med"/>
            <a:tailEnd type="triangle" w="med" len="med"/>
          </a:ln>
          <a:effectLst/>
        </p:spPr>
        <p:txBody>
          <a:bodyPr/>
          <a:lstStyle/>
          <a:p>
            <a:endParaRPr lang="en-US"/>
          </a:p>
        </p:txBody>
      </p:sp>
      <p:pic>
        <p:nvPicPr>
          <p:cNvPr id="100365" name="Picture 13" descr="koala-australia"/>
          <p:cNvPicPr>
            <a:picLocks noChangeAspect="1" noChangeArrowheads="1"/>
          </p:cNvPicPr>
          <p:nvPr/>
        </p:nvPicPr>
        <p:blipFill>
          <a:blip r:embed="rId7" cstate="print"/>
          <a:srcRect/>
          <a:stretch>
            <a:fillRect/>
          </a:stretch>
        </p:blipFill>
        <p:spPr bwMode="auto">
          <a:xfrm>
            <a:off x="228600" y="228600"/>
            <a:ext cx="1452563" cy="2171700"/>
          </a:xfrm>
          <a:prstGeom prst="rect">
            <a:avLst/>
          </a:prstGeom>
          <a:noFill/>
        </p:spPr>
      </p:pic>
      <p:sp>
        <p:nvSpPr>
          <p:cNvPr id="100366" name="Line 14"/>
          <p:cNvSpPr>
            <a:spLocks noChangeShapeType="1"/>
          </p:cNvSpPr>
          <p:nvPr/>
        </p:nvSpPr>
        <p:spPr bwMode="auto">
          <a:xfrm flipH="1" flipV="1">
            <a:off x="5486400" y="5181600"/>
            <a:ext cx="1066800" cy="0"/>
          </a:xfrm>
          <a:prstGeom prst="line">
            <a:avLst/>
          </a:prstGeom>
          <a:noFill/>
          <a:ln w="127000">
            <a:solidFill>
              <a:srgbClr val="FF0000"/>
            </a:solidFill>
            <a:round/>
            <a:headEnd type="triangle" w="med" len="med"/>
            <a:tailEnd type="triangle" w="med" len="med"/>
          </a:ln>
          <a:effectLst/>
        </p:spPr>
        <p:txBody>
          <a:bodyPr/>
          <a:lstStyle/>
          <a:p>
            <a:endParaRPr lang="en-US"/>
          </a:p>
        </p:txBody>
      </p:sp>
      <p:sp>
        <p:nvSpPr>
          <p:cNvPr id="100367" name="Line 15"/>
          <p:cNvSpPr>
            <a:spLocks noChangeShapeType="1"/>
          </p:cNvSpPr>
          <p:nvPr/>
        </p:nvSpPr>
        <p:spPr bwMode="auto">
          <a:xfrm>
            <a:off x="1981200" y="304800"/>
            <a:ext cx="3810000" cy="0"/>
          </a:xfrm>
          <a:prstGeom prst="line">
            <a:avLst/>
          </a:prstGeom>
          <a:noFill/>
          <a:ln w="127000">
            <a:solidFill>
              <a:srgbClr val="FF0000"/>
            </a:solidFill>
            <a:round/>
            <a:headEnd type="triangle" w="med" len="med"/>
            <a:tailEnd type="triangle" w="med" len="me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0358"/>
                                        </p:tgtEl>
                                        <p:attrNameLst>
                                          <p:attrName>style.visibility</p:attrName>
                                        </p:attrNameLst>
                                      </p:cBhvr>
                                      <p:to>
                                        <p:strVal val="visible"/>
                                      </p:to>
                                    </p:set>
                                    <p:animEffect transition="in" filter="dissolve">
                                      <p:cBhvr>
                                        <p:cTn id="7" dur="2000"/>
                                        <p:tgtEl>
                                          <p:spTgt spid="1003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TotalTime>
  <Words>1389</Words>
  <Application>Microsoft Office PowerPoint</Application>
  <PresentationFormat>On-screen Show (4:3)</PresentationFormat>
  <Paragraphs>189</Paragraphs>
  <Slides>38</Slides>
  <Notes>24</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Blank Presentation</vt:lpstr>
      <vt:lpstr>Internet Sources</vt:lpstr>
      <vt:lpstr>Mammals</vt:lpstr>
      <vt:lpstr>Phylogeny for the Class Mammalia - Infraclasses</vt:lpstr>
      <vt:lpstr>Phylogeny for Placental Mammals - Orders</vt:lpstr>
      <vt:lpstr>Phylogeny for Primates – Parvorders and Families</vt:lpstr>
      <vt:lpstr>Similarities and Differences Between Humans and Other Mammals</vt:lpstr>
      <vt:lpstr>TRENDS IN PRIMATE EVOLUTION</vt:lpstr>
      <vt:lpstr>PowerPoint Presentation</vt:lpstr>
      <vt:lpstr>PowerPoint Presentation</vt:lpstr>
      <vt:lpstr>PowerPoint Presentation</vt:lpstr>
      <vt:lpstr>Humans and Chimpanzees</vt:lpstr>
      <vt:lpstr>Gene study shows chimps more diverse than humans</vt:lpstr>
      <vt:lpstr>Trends in Homo Evolution</vt:lpstr>
      <vt:lpstr>PowerPoint Presentation</vt:lpstr>
      <vt:lpstr>PowerPoint Presentation</vt:lpstr>
      <vt:lpstr>Raymond Dart with Taung skull</vt:lpstr>
      <vt:lpstr>Robert Broom:  One of Dart’s Few Supporters</vt:lpstr>
      <vt:lpstr>PowerPoint Presentation</vt:lpstr>
      <vt:lpstr>PowerPoint Presentation</vt:lpstr>
      <vt:lpstr>PowerPoint Presentation</vt:lpstr>
      <vt:lpstr>Australopithecus</vt:lpstr>
      <vt:lpstr>Homo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the Origin of Modern Human Populations?</vt:lpstr>
      <vt:lpstr>PowerPoint Presentation</vt:lpstr>
      <vt:lpstr>PowerPoint Presentation</vt:lpstr>
      <vt:lpstr>PowerPoint Presentation</vt:lpstr>
      <vt:lpstr>PowerPoint Presentation</vt:lpstr>
      <vt:lpstr>How Can We Test These Hypotheses With Molecular Data?</vt:lpstr>
      <vt:lpstr>Molecular Clock Estimate of Divergence Time of Modern Humans</vt:lpstr>
      <vt:lpstr>PowerPoint Presentation</vt:lpstr>
      <vt:lpstr>PowerPoint Presentation</vt:lpstr>
    </vt:vector>
  </TitlesOfParts>
  <Company>Biological Sciences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Primate &amp; Hominid Evolution.PPT</dc:title>
  <dc:creator>Huss</dc:creator>
  <cp:lastModifiedBy>Jennifer Ferguson</cp:lastModifiedBy>
  <cp:revision>14</cp:revision>
  <dcterms:created xsi:type="dcterms:W3CDTF">2005-09-20T11:59:26Z</dcterms:created>
  <dcterms:modified xsi:type="dcterms:W3CDTF">2015-04-16T14:51:45Z</dcterms:modified>
</cp:coreProperties>
</file>