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2" r:id="rId3"/>
    <p:sldId id="340" r:id="rId4"/>
    <p:sldId id="315" r:id="rId5"/>
    <p:sldId id="344" r:id="rId6"/>
    <p:sldId id="336" r:id="rId7"/>
    <p:sldId id="343" r:id="rId8"/>
    <p:sldId id="324" r:id="rId9"/>
    <p:sldId id="325" r:id="rId10"/>
    <p:sldId id="326" r:id="rId11"/>
    <p:sldId id="345" r:id="rId12"/>
    <p:sldId id="346" r:id="rId13"/>
    <p:sldId id="328" r:id="rId14"/>
    <p:sldId id="338" r:id="rId15"/>
    <p:sldId id="321" r:id="rId16"/>
    <p:sldId id="329" r:id="rId17"/>
    <p:sldId id="347" r:id="rId18"/>
    <p:sldId id="332" r:id="rId19"/>
    <p:sldId id="337" r:id="rId20"/>
    <p:sldId id="348" r:id="rId21"/>
    <p:sldId id="330" r:id="rId22"/>
    <p:sldId id="341" r:id="rId23"/>
    <p:sldId id="331" r:id="rId24"/>
    <p:sldId id="349" r:id="rId25"/>
    <p:sldId id="323" r:id="rId26"/>
    <p:sldId id="322" r:id="rId27"/>
    <p:sldId id="320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131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263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395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527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5658" algn="l" defTabSz="91426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2789" algn="l" defTabSz="91426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199920" algn="l" defTabSz="91426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051" algn="l" defTabSz="91426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AAA"/>
    <a:srgbClr val="62BA5E"/>
    <a:srgbClr val="FFEA18"/>
    <a:srgbClr val="FFCC18"/>
    <a:srgbClr val="F8F8F8"/>
    <a:srgbClr val="EAEAEA"/>
    <a:srgbClr val="CC0000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8" autoAdjust="0"/>
    <p:restoredTop sz="84401" autoAdjust="0"/>
  </p:normalViewPr>
  <p:slideViewPr>
    <p:cSldViewPr>
      <p:cViewPr varScale="1">
        <p:scale>
          <a:sx n="65" d="100"/>
          <a:sy n="65" d="100"/>
        </p:scale>
        <p:origin x="918" y="6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76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24702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 dirty="0" smtClean="0"/>
              <a:t>Colonie High AP Biology</a:t>
            </a:r>
            <a:r>
              <a:rPr lang="en-US" sz="1100" b="1" dirty="0"/>
              <a:t>	</a:t>
            </a:r>
            <a:r>
              <a:rPr lang="en-US" sz="1100" b="1" dirty="0" smtClean="0"/>
              <a:t>DeMarco/Goldberg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6004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48" charset="0"/>
              </a:defRPr>
            </a:lvl1pPr>
          </a:lstStyle>
          <a:p>
            <a:pPr>
              <a:defRPr/>
            </a:pPr>
            <a:fld id="{B0834EB2-FF3B-4AD3-B3CA-E7618471B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31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9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27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5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22B5B-28FF-4F6A-94EC-A6A35F01770D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038CB-EED6-469E-B6B9-E1BCBBCDF442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FA751-DC0A-4C43-BF4B-B77E4592BA96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14A59-C1BA-4E32-A2B0-01E08D65BE72}" type="slidenum">
              <a:rPr lang="en-US"/>
              <a:pPr/>
              <a:t>12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6B601-1099-45B0-BE9F-E66F0498238B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DC84F-D34A-4EB1-9BE3-443BDA6884DB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83A0E-EB47-4E16-B8AD-B217C4C24B99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898D8-3830-4BFA-BBB1-00C8900EC493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14A59-C1BA-4E32-A2B0-01E08D65BE72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490F5-44A2-4A3F-BE5F-85AE4B06BC28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245BD-AC7B-44ED-B444-B3892D87F552}" type="slidenum">
              <a:rPr lang="en-US"/>
              <a:pPr/>
              <a:t>19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E2C60-BC2E-4B42-B1DA-2C5EB54496FA}" type="slidenum">
              <a:rPr lang="en-US"/>
              <a:pPr/>
              <a:t>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14A59-C1BA-4E32-A2B0-01E08D65BE72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E806C-75A3-4452-B535-7FF1218982C7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03545-82AA-4CF5-ADD5-33E3DABD60A3}" type="slidenum">
              <a:rPr lang="en-US"/>
              <a:pPr/>
              <a:t>22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D6012-04D2-4B54-B8D1-11FE6CE7B89E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14A59-C1BA-4E32-A2B0-01E08D65BE72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A4E53-B770-42C9-8558-EE4F27C4A0FD}" type="slidenum">
              <a:rPr lang="en-US"/>
              <a:pPr/>
              <a:t>25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Gatorade experiment…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D0469-270A-42E6-945D-22AA9227DFDF}" type="slidenum">
              <a:rPr lang="en-US"/>
              <a:pPr/>
              <a:t>26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D6466-6030-40C0-B876-F56C072EB034}" type="slidenum">
              <a:rPr lang="en-US"/>
              <a:pPr/>
              <a:t>27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C2412-C0F9-457A-9C64-93592D64833E}" type="slidenum">
              <a:rPr lang="en-US"/>
              <a:pPr/>
              <a:t>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14A59-C1BA-4E32-A2B0-01E08D65BE72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ECECC-8348-40D2-BB3A-A1FA0788BC39}" type="slidenum">
              <a:rPr lang="en-US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1E702-D4E9-46D1-9101-D2FFCFF8EA61}" type="slidenum">
              <a:rPr lang="en-US"/>
              <a:pPr/>
              <a:t>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AP Link—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E56DA-E27E-475C-B8B7-5E55C984C819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53EB5-92C5-4185-AB8B-2E698C4CAD21}" type="slidenum">
              <a:rPr lang="en-US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C608F-CFFD-4339-9DFA-1A495382ECFB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 userDrawn="1"/>
        </p:nvSpPr>
        <p:spPr bwMode="auto">
          <a:xfrm>
            <a:off x="228600" y="6383931"/>
            <a:ext cx="1447800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 dirty="0"/>
              <a:t>AP Biology</a:t>
            </a:r>
            <a:endParaRPr lang="en-US" dirty="0">
              <a:latin typeface="Times" pitchFamily="48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CEAB8-193E-4A0F-B2D8-AA1C71C5408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3465F2-1D54-4E61-958E-00308432D56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02A538-8484-4255-9A71-707F9DBAE71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34376D-93FF-46BF-A6CA-B5BDECD9BE9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4B21BA-D750-418D-B78D-8740F63953D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1AA81-6AE2-4471-A0E1-CCA84791F08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FE76E7-E05D-45F2-94DB-F56EEBD1758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9D030E-718A-407E-BFFE-2AF1A93A668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D5CBD-961B-4E2D-95AA-48964516C77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2F297-E545-4655-B090-1406E14E6F8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8E5EFDF6-C2D5-4B74-A4D5-118498A4990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/>
          </a:p>
        </p:txBody>
      </p:sp>
      <p:sp>
        <p:nvSpPr>
          <p:cNvPr id="3152" name="Rectangle 8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/>
            </a:lvl1pPr>
          </a:lstStyle>
          <a:p>
            <a:pPr>
              <a:defRPr/>
            </a:pPr>
            <a:r>
              <a:rPr lang="en-US"/>
              <a:t>2005-2006</a:t>
            </a:r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3931"/>
            <a:ext cx="1447800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 dirty="0"/>
              <a:t>AP Biology</a:t>
            </a:r>
            <a:endParaRPr lang="en-US" dirty="0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31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263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395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527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2829" indent="-2285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599960" indent="-22856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091" indent="-2285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222" indent="-22856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6pPr>
      <a:lvl7pPr marL="2971354" indent="-22856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7pPr>
      <a:lvl8pPr marL="3428486" indent="-22856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8pPr>
      <a:lvl9pPr marL="3885617" indent="-22856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file:///C:\Documents%20and%20Settings\goldbergj\Desktop\AP%20PPT%20Lectures\001--Ch01--Themes\Biotech%20Movie%202011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hyperlink" Target="file:///\\southcolonie\userdata\highschool\GoldbergJ\AP%20BIOLOGY\AP%20Labs%202012-2013\AP%20Lab%2001%20-%20Biology%20Lab%20Skills%20201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\\southcolonie\userdata\highschool\GoldbergJ\AP%20BIOLOGY\AP%20Lab%2000--Grading%20Sheet%20MASTER%20v2012.pdf" TargetMode="External"/><Relationship Id="rId5" Type="http://schemas.openxmlformats.org/officeDocument/2006/relationships/hyperlink" Target="file:///\\southcolonie\userdata\highschool\GoldbergJ\AP%20BIOLOGY\How%20to%20Write%20a%20Lab%20Report%202012-2013.pdf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goldiesroom.org/Shockwave_Pages/044--Phylogenetic%20Trees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1371615" y="2574439"/>
            <a:ext cx="5610802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4" rIns="91426" bIns="45714" anchor="ctr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Study of Life</a:t>
            </a:r>
          </a:p>
          <a:p>
            <a:r>
              <a:rPr lang="en-US" sz="4400" b="1" dirty="0" smtClean="0">
                <a:solidFill>
                  <a:srgbClr val="0F116A"/>
                </a:solidFill>
              </a:rPr>
              <a:t>Themes </a:t>
            </a:r>
            <a:r>
              <a:rPr lang="en-US" sz="4400" b="1" dirty="0">
                <a:solidFill>
                  <a:srgbClr val="0F116A"/>
                </a:solidFill>
              </a:rPr>
              <a:t>&amp; Concepts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3315" name="Picture 15" descr="01-03b-ReproductionMaca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286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17" descr="01-03bx4-ReproductionL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5901"/>
            <a:ext cx="3505200" cy="241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19" descr="01-03d-EnergyHummingb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362453"/>
            <a:ext cx="32004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wh_1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265676"/>
            <a:ext cx="3505200" cy="234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Unity &amp; Diversity</a:t>
            </a:r>
          </a:p>
        </p:txBody>
      </p:sp>
      <p:sp>
        <p:nvSpPr>
          <p:cNvPr id="270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434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r>
              <a:rPr lang="en-US" dirty="0" smtClean="0"/>
              <a:t>Dual aspects of life on earth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r>
              <a:rPr lang="en-US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Unity</a:t>
            </a:r>
          </a:p>
          <a:p>
            <a:pPr lvl="1" eaLnBrk="1" hangingPunct="1">
              <a:lnSpc>
                <a:spcPct val="90000"/>
              </a:lnSpc>
              <a:buFont typeface="Wingdings" pitchFamily="48" charset="2"/>
              <a:buChar char="u"/>
              <a:defRPr/>
            </a:pPr>
            <a:r>
              <a:rPr lang="en-US" dirty="0" smtClean="0"/>
              <a:t>What do organisms have in common?</a:t>
            </a:r>
          </a:p>
          <a:p>
            <a:pPr lvl="1" eaLnBrk="1" hangingPunct="1">
              <a:lnSpc>
                <a:spcPct val="90000"/>
              </a:lnSpc>
              <a:buFont typeface="Wingdings" pitchFamily="48" charset="2"/>
              <a:buChar char="u"/>
              <a:defRPr/>
            </a:pPr>
            <a:r>
              <a:rPr lang="en-US" dirty="0" smtClean="0"/>
              <a:t>Why do similarities exist?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Char char="§"/>
              <a:defRPr/>
            </a:pPr>
            <a:r>
              <a:rPr lang="en-US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Diversity</a:t>
            </a:r>
          </a:p>
          <a:p>
            <a:pPr lvl="1" eaLnBrk="1" hangingPunct="1">
              <a:lnSpc>
                <a:spcPct val="90000"/>
              </a:lnSpc>
              <a:buFont typeface="Wingdings" pitchFamily="48" charset="2"/>
              <a:buChar char="u"/>
              <a:defRPr/>
            </a:pPr>
            <a:r>
              <a:rPr lang="en-US" dirty="0" smtClean="0"/>
              <a:t>What differences are there between organisms?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3"/>
            <a:ext cx="3886200" cy="26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24400" y="3505200"/>
            <a:ext cx="3860800" cy="2959100"/>
            <a:chOff x="3168" y="2352"/>
            <a:chExt cx="2240" cy="1720"/>
          </a:xfrm>
        </p:grpSpPr>
        <p:pic>
          <p:nvPicPr>
            <p:cNvPr id="2970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8" y="3360"/>
              <a:ext cx="80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AutoShape 10"/>
            <p:cNvSpPr>
              <a:spLocks noChangeArrowheads="1"/>
            </p:cNvSpPr>
            <p:nvPr/>
          </p:nvSpPr>
          <p:spPr bwMode="auto">
            <a:xfrm>
              <a:off x="3168" y="2352"/>
              <a:ext cx="1584" cy="912"/>
            </a:xfrm>
            <a:prstGeom prst="wedgeEllipseCallout">
              <a:avLst>
                <a:gd name="adj1" fmla="val 48356"/>
                <a:gd name="adj2" fmla="val 76097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18288" tIns="182880" rIns="18288" bIns="182880" anchor="ctr"/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rgbClr val="0F116A"/>
                  </a:solidFill>
                  <a:latin typeface="Comic Sans MS" pitchFamily="66" charset="0"/>
                </a:rPr>
                <a:t>ANY Thoughts??</a:t>
              </a:r>
              <a:endParaRPr lang="en-US" sz="1800" dirty="0">
                <a:solidFill>
                  <a:srgbClr val="0F116A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8"/>
          <p:cNvPicPr>
            <a:picLocks noChangeAspect="1" noChangeArrowheads="1"/>
          </p:cNvPicPr>
          <p:nvPr/>
        </p:nvPicPr>
        <p:blipFill>
          <a:blip r:embed="rId3" cstate="print"/>
          <a:srcRect b="890"/>
          <a:stretch>
            <a:fillRect/>
          </a:stretch>
        </p:blipFill>
        <p:spPr bwMode="auto">
          <a:xfrm>
            <a:off x="4343400" y="3230563"/>
            <a:ext cx="45720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Unity</a:t>
            </a:r>
          </a:p>
          <a:p>
            <a:pPr lvl="1" eaLnBrk="1" hangingPunct="1"/>
            <a:r>
              <a:rPr lang="en-US" dirty="0" smtClean="0"/>
              <a:t>evolutionary relationships</a:t>
            </a:r>
          </a:p>
          <a:p>
            <a:pPr lvl="1" eaLnBrk="1" hangingPunct="1"/>
            <a:r>
              <a:rPr lang="en-US" dirty="0" smtClean="0"/>
              <a:t>connected through a common ancestor</a:t>
            </a:r>
          </a:p>
          <a:p>
            <a:pPr eaLnBrk="1" hangingPunct="1"/>
            <a:r>
              <a:rPr lang="en-US" dirty="0" smtClean="0"/>
              <a:t>Diversity</a:t>
            </a:r>
          </a:p>
          <a:p>
            <a:pPr lvl="1" eaLnBrk="1" hangingPunct="1"/>
            <a:r>
              <a:rPr lang="en-US" dirty="0" smtClean="0"/>
              <a:t>natural selection</a:t>
            </a:r>
          </a:p>
          <a:p>
            <a:pPr lvl="1" eaLnBrk="1" hangingPunct="1"/>
            <a:r>
              <a:rPr lang="en-US" dirty="0" smtClean="0"/>
              <a:t>adaptations in </a:t>
            </a:r>
            <a:br>
              <a:rPr lang="en-US" dirty="0" smtClean="0"/>
            </a:br>
            <a:r>
              <a:rPr lang="en-US" dirty="0" smtClean="0"/>
              <a:t>different </a:t>
            </a:r>
            <a:br>
              <a:rPr lang="en-US" dirty="0" smtClean="0"/>
            </a:br>
            <a:r>
              <a:rPr lang="en-US" dirty="0" smtClean="0"/>
              <a:t>environments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Unity &amp; Diversity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Big Idea #2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475" y="1295400"/>
            <a:ext cx="7883051" cy="4038600"/>
          </a:xfrm>
          <a:prstGeom prst="roundRect">
            <a:avLst/>
          </a:prstGeom>
          <a:solidFill>
            <a:srgbClr val="ACDAA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rgbClr val="0F116A"/>
                </a:solidFill>
              </a:rPr>
              <a:t>Biological systems utilize free energy and molecular building blocks to grow, to reproduce, and to maintain dynamic homeostasis.</a:t>
            </a:r>
            <a:endParaRPr lang="en-US" sz="44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4" cstate="print"/>
          <a:srcRect r="1089" b="3600"/>
          <a:stretch>
            <a:fillRect/>
          </a:stretch>
        </p:blipFill>
        <p:spPr bwMode="auto">
          <a:xfrm>
            <a:off x="3962400" y="2083714"/>
            <a:ext cx="4964706" cy="43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Energy Transfer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life is an open system</a:t>
            </a:r>
          </a:p>
          <a:p>
            <a:pPr lvl="1" eaLnBrk="1" hangingPunct="1"/>
            <a:r>
              <a:rPr lang="en-US" dirty="0" smtClean="0"/>
              <a:t>organisms continuously interact </a:t>
            </a:r>
            <a:br>
              <a:rPr lang="en-US" dirty="0" smtClean="0"/>
            </a:br>
            <a:r>
              <a:rPr lang="en-US" dirty="0" smtClean="0"/>
              <a:t>with the environment</a:t>
            </a:r>
          </a:p>
          <a:p>
            <a:pPr lvl="1" eaLnBrk="1" hangingPunct="1"/>
            <a:r>
              <a:rPr lang="en-US" dirty="0" smtClean="0"/>
              <a:t>stuff comes in</a:t>
            </a:r>
            <a:br>
              <a:rPr lang="en-US" dirty="0" smtClean="0"/>
            </a:br>
            <a:r>
              <a:rPr lang="en-US" dirty="0" smtClean="0"/>
              <a:t>stuff goes out</a:t>
            </a:r>
          </a:p>
          <a:p>
            <a:pPr lvl="1" eaLnBrk="1" hangingPunct="1"/>
            <a:r>
              <a:rPr lang="en-US" dirty="0" smtClean="0"/>
              <a:t>energy is used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28603" y="4033139"/>
            <a:ext cx="2767013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4" rIns="91426" bIns="45714" anchor="ctr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3800" b="1" dirty="0">
                <a:solidFill>
                  <a:srgbClr val="CC0000"/>
                </a:solidFill>
              </a:rPr>
              <a:t>Entropy rules!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84265"/>
            <a:ext cx="7924800" cy="531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Energy Transfer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Levels of organization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 t="3600" b="3600"/>
          <a:stretch>
            <a:fillRect/>
          </a:stretch>
        </p:blipFill>
        <p:spPr bwMode="auto">
          <a:xfrm>
            <a:off x="533400" y="1016001"/>
            <a:ext cx="78486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Form follows function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structure &amp; function are correlated at all levels of biological organization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2080089"/>
            <a:ext cx="6781800" cy="454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Big Idea #3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475" y="1295400"/>
            <a:ext cx="7883051" cy="4038600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rgbClr val="0F116A"/>
                </a:solidFill>
              </a:rPr>
              <a:t>Living systems store, retrieve, transmit, and respond to information essential to life processes.</a:t>
            </a:r>
            <a:endParaRPr lang="en-US" sz="44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Continuity &amp; Change</a:t>
            </a:r>
          </a:p>
        </p:txBody>
      </p:sp>
      <p:sp>
        <p:nvSpPr>
          <p:cNvPr id="23555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smtClean="0"/>
              <a:t>Continuity of life is based on heritable information in the form of DNA</a:t>
            </a:r>
          </a:p>
          <a:p>
            <a:pPr lvl="1" eaLnBrk="1" hangingPunct="1"/>
            <a:r>
              <a:rPr lang="en-US" smtClean="0"/>
              <a:t>DNA – the genetic </a:t>
            </a:r>
            <a:br>
              <a:rPr lang="en-US" smtClean="0"/>
            </a:br>
            <a:r>
              <a:rPr lang="en-US" smtClean="0"/>
              <a:t>material – carries </a:t>
            </a:r>
            <a:br>
              <a:rPr lang="en-US" smtClean="0"/>
            </a:br>
            <a:r>
              <a:rPr lang="en-US" smtClean="0"/>
              <a:t>biological information </a:t>
            </a:r>
            <a:br>
              <a:rPr lang="en-US" smtClean="0"/>
            </a:br>
            <a:r>
              <a:rPr lang="en-US" smtClean="0"/>
              <a:t>from 1 generation </a:t>
            </a:r>
            <a:br>
              <a:rPr lang="en-US" smtClean="0"/>
            </a:br>
            <a:r>
              <a:rPr lang="en-US" smtClean="0"/>
              <a:t>to the next</a:t>
            </a:r>
          </a:p>
        </p:txBody>
      </p:sp>
      <p:pic>
        <p:nvPicPr>
          <p:cNvPr id="23556" name="Picture 2052"/>
          <p:cNvPicPr>
            <a:picLocks noChangeAspect="1" noChangeArrowheads="1"/>
          </p:cNvPicPr>
          <p:nvPr/>
        </p:nvPicPr>
        <p:blipFill>
          <a:blip r:embed="rId3" cstate="print"/>
          <a:srcRect r="44720" b="7201"/>
          <a:stretch>
            <a:fillRect/>
          </a:stretch>
        </p:blipFill>
        <p:spPr bwMode="auto">
          <a:xfrm>
            <a:off x="5486403" y="2005016"/>
            <a:ext cx="2181225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053"/>
          <p:cNvPicPr>
            <a:picLocks noChangeAspect="1" noChangeArrowheads="1"/>
          </p:cNvPicPr>
          <p:nvPr/>
        </p:nvPicPr>
        <p:blipFill>
          <a:blip r:embed="rId3" cstate="print"/>
          <a:srcRect l="52174" r="7454" b="7201"/>
          <a:stretch>
            <a:fillRect/>
          </a:stretch>
        </p:blipFill>
        <p:spPr bwMode="auto">
          <a:xfrm>
            <a:off x="7162800" y="2005016"/>
            <a:ext cx="159385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smtClean="0"/>
              <a:t>Which science is growing the fastest in new knowledge? 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76800" cy="762000"/>
          </a:xfrm>
          <a:prstGeom prst="roundRect">
            <a:avLst/>
          </a:prstGeom>
          <a:solidFill>
            <a:srgbClr val="FFEA1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MOLECULAR BIOLOGY!!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3581400" cy="243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5547895" y="2276950"/>
            <a:ext cx="3175841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4" rIns="91426" bIns="45714" anchor="ctr">
            <a:spAutoFit/>
          </a:bodyPr>
          <a:lstStyle/>
          <a:p>
            <a:r>
              <a:rPr lang="en-US" sz="3000" b="1" dirty="0">
                <a:solidFill>
                  <a:srgbClr val="0F116A"/>
                </a:solidFill>
              </a:rPr>
              <a:t>Genomics </a:t>
            </a:r>
            <a:br>
              <a:rPr lang="en-US" sz="3000" b="1" dirty="0">
                <a:solidFill>
                  <a:srgbClr val="0F116A"/>
                </a:solidFill>
              </a:rPr>
            </a:br>
            <a:r>
              <a:rPr lang="en-US" sz="3000" b="1" dirty="0">
                <a:solidFill>
                  <a:srgbClr val="0F116A"/>
                </a:solidFill>
              </a:rPr>
              <a:t>&amp; proteomics</a:t>
            </a:r>
            <a:br>
              <a:rPr lang="en-US" sz="3000" b="1" dirty="0">
                <a:solidFill>
                  <a:srgbClr val="0F116A"/>
                </a:solidFill>
              </a:rPr>
            </a:br>
            <a:r>
              <a:rPr lang="en-US" sz="3000" b="1" dirty="0">
                <a:solidFill>
                  <a:srgbClr val="0F116A"/>
                </a:solidFill>
              </a:rPr>
              <a:t>projects are </a:t>
            </a:r>
            <a:br>
              <a:rPr lang="en-US" sz="3000" b="1" dirty="0">
                <a:solidFill>
                  <a:srgbClr val="0F116A"/>
                </a:solidFill>
              </a:rPr>
            </a:br>
            <a:r>
              <a:rPr lang="en-US" sz="3000" b="1" dirty="0">
                <a:solidFill>
                  <a:srgbClr val="0F116A"/>
                </a:solidFill>
              </a:rPr>
              <a:t>driving research</a:t>
            </a:r>
          </a:p>
        </p:txBody>
      </p:sp>
      <p:pic>
        <p:nvPicPr>
          <p:cNvPr id="8" name="Picture 7" descr="dwh_1586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590800"/>
            <a:ext cx="4572000" cy="30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goldbergj\Desktop\life pics\Umb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3"/>
            <a:ext cx="6045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6096000" cy="9144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Umbrella Concepts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371600"/>
            <a:ext cx="6858000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Big Ideas and Recurring Principles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Big Idea #4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475" y="1295400"/>
            <a:ext cx="7883051" cy="4038600"/>
          </a:xfrm>
          <a:prstGeom prst="round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rgbClr val="0F116A"/>
                </a:solidFill>
              </a:rPr>
              <a:t>Biological systems interact, and these systems and their interactions possess complex processes.</a:t>
            </a:r>
            <a:endParaRPr lang="en-US" sz="44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Regulation 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239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regulatory mechanisms ensure a dynamic balance through feedback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b="7059"/>
          <a:stretch>
            <a:fillRect/>
          </a:stretch>
        </p:blipFill>
        <p:spPr bwMode="auto">
          <a:xfrm>
            <a:off x="57150" y="2501901"/>
            <a:ext cx="90297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 r="1488" b="3000"/>
          <a:stretch>
            <a:fillRect/>
          </a:stretch>
        </p:blipFill>
        <p:spPr bwMode="auto">
          <a:xfrm>
            <a:off x="4191001" y="761999"/>
            <a:ext cx="4800600" cy="5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Interdependence 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no organism is </a:t>
            </a:r>
            <a:br>
              <a:rPr lang="en-US" dirty="0" smtClean="0"/>
            </a:br>
            <a:r>
              <a:rPr lang="en-US" dirty="0" smtClean="0"/>
              <a:t>an island standing </a:t>
            </a:r>
            <a:br>
              <a:rPr lang="en-US" dirty="0" smtClean="0"/>
            </a:br>
            <a:r>
              <a:rPr lang="en-US" dirty="0" smtClean="0"/>
              <a:t>alone</a:t>
            </a:r>
          </a:p>
        </p:txBody>
      </p:sp>
      <p:pic>
        <p:nvPicPr>
          <p:cNvPr id="11" name="Picture 10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3" y="5246038"/>
            <a:ext cx="1386942" cy="13071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Science, Technology &amp; Society  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science &amp; technology must function within the framework of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bioethics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01" y="2514600"/>
            <a:ext cx="8421205" cy="37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Science Practices…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475" y="1295400"/>
            <a:ext cx="7883051" cy="4038600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Really, what this course is all about!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2" name="Picture 8" descr="E:\AP Biology\AP JPEGS NEW\01_18S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5404724" cy="56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5105400" cy="1905000"/>
          </a:xfrm>
        </p:spPr>
        <p:txBody>
          <a:bodyPr/>
          <a:lstStyle/>
          <a:p>
            <a:pPr eaLnBrk="1" hangingPunct="1"/>
            <a:r>
              <a:rPr lang="en-US" smtClean="0"/>
              <a:t>repeatable observations &amp; testable hypothesis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42010"/>
            <a:ext cx="2901950" cy="438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Science as a Process of Inquiry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Science as a Process of Inquiry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37" y="1149869"/>
            <a:ext cx="8167926" cy="547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93370" y="1524000"/>
            <a:ext cx="5068590" cy="4233096"/>
            <a:chOff x="1245" y="1648"/>
            <a:chExt cx="3005" cy="239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013" y="1648"/>
              <a:ext cx="2237" cy="1420"/>
            </a:xfrm>
            <a:prstGeom prst="wedgeEllipseCallout">
              <a:avLst>
                <a:gd name="adj1" fmla="val -56311"/>
                <a:gd name="adj2" fmla="val 81551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18288" tIns="182880" rIns="18288" bIns="182880" anchor="ctr"/>
            <a:lstStyle/>
            <a:p>
              <a:pPr>
                <a:lnSpc>
                  <a:spcPct val="90000"/>
                </a:lnSpc>
              </a:pPr>
              <a:r>
                <a:rPr lang="en-US" sz="2800" b="1" dirty="0" smtClean="0">
                  <a:solidFill>
                    <a:srgbClr val="0F116A"/>
                  </a:solidFill>
                  <a:latin typeface="Comic Sans MS" pitchFamily="66" charset="0"/>
                </a:rPr>
                <a:t>Science is a verb!  NOT A NOUN! Get ready to do some…</a:t>
              </a:r>
              <a:endParaRPr lang="en-US" sz="2800" b="1" dirty="0">
                <a:solidFill>
                  <a:srgbClr val="0F116A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5" y="3326"/>
              <a:ext cx="80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876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7200" dirty="0" smtClean="0"/>
              <a:t>Any Questions?</a:t>
            </a:r>
            <a:endParaRPr lang="en-US" sz="9600" dirty="0" smtClean="0">
              <a:solidFill>
                <a:srgbClr val="CC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66" y="533400"/>
            <a:ext cx="7010268" cy="4113212"/>
            <a:chOff x="432" y="2208"/>
            <a:chExt cx="2789" cy="172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1152" y="2208"/>
              <a:ext cx="2069" cy="1529"/>
            </a:xfrm>
            <a:prstGeom prst="wedgeEllipseCallout">
              <a:avLst>
                <a:gd name="adj1" fmla="val -57462"/>
                <a:gd name="adj2" fmla="val 30123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18288" tIns="182880" rIns="18288" bIns="182880" anchor="ctr"/>
            <a:lstStyle/>
            <a:p>
              <a:pPr>
                <a:lnSpc>
                  <a:spcPct val="90000"/>
                </a:lnSpc>
              </a:pPr>
              <a:r>
                <a:rPr lang="en-US" sz="2800" b="1" dirty="0" smtClean="0">
                  <a:solidFill>
                    <a:srgbClr val="0F116A"/>
                  </a:solidFill>
                  <a:latin typeface="Comic Sans MS" pitchFamily="66" charset="0"/>
                </a:rPr>
                <a:t>This class is best when there are questions! </a:t>
              </a:r>
              <a:endParaRPr lang="en-US" sz="2800" b="1" dirty="0">
                <a:solidFill>
                  <a:srgbClr val="0F116A"/>
                </a:solidFill>
                <a:latin typeface="Comic Sans MS" pitchFamily="66" charset="0"/>
              </a:endParaRPr>
            </a:p>
          </p:txBody>
        </p:sp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3216"/>
              <a:ext cx="80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Action Button: Document 7">
            <a:hlinkClick r:id="rId5" action="ppaction://hlinkfile" highlightClick="1"/>
          </p:cNvPr>
          <p:cNvSpPr/>
          <p:nvPr/>
        </p:nvSpPr>
        <p:spPr bwMode="auto">
          <a:xfrm>
            <a:off x="8382000" y="228600"/>
            <a:ext cx="533400" cy="533400"/>
          </a:xfrm>
          <a:prstGeom prst="actionButtonDocumen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defTabSz="914263"/>
            <a:endParaRPr lang="en-US" dirty="0" smtClean="0"/>
          </a:p>
        </p:txBody>
      </p:sp>
      <p:sp>
        <p:nvSpPr>
          <p:cNvPr id="9" name="Action Button: Document 8">
            <a:hlinkClick r:id="rId6" action="ppaction://hlinkfile" highlightClick="1"/>
          </p:cNvPr>
          <p:cNvSpPr/>
          <p:nvPr/>
        </p:nvSpPr>
        <p:spPr bwMode="auto">
          <a:xfrm>
            <a:off x="228600" y="6096000"/>
            <a:ext cx="533400" cy="533400"/>
          </a:xfrm>
          <a:prstGeom prst="actionButtonDocumen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defTabSz="914263"/>
            <a:endParaRPr lang="en-US" dirty="0" smtClean="0"/>
          </a:p>
        </p:txBody>
      </p:sp>
      <p:sp>
        <p:nvSpPr>
          <p:cNvPr id="10" name="Action Button: Document 9">
            <a:hlinkClick r:id="rId7" action="ppaction://hlinkfile" highlightClick="1"/>
          </p:cNvPr>
          <p:cNvSpPr/>
          <p:nvPr/>
        </p:nvSpPr>
        <p:spPr bwMode="auto">
          <a:xfrm>
            <a:off x="8382000" y="6096000"/>
            <a:ext cx="533400" cy="533400"/>
          </a:xfrm>
          <a:prstGeom prst="actionButtonDocumen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defTabSz="914263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Why study Big Ideas in Biology?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Biology is an ever expanding body of knowledge…</a:t>
            </a:r>
          </a:p>
          <a:p>
            <a:pPr lvl="1" eaLnBrk="1" hangingPunct="1"/>
            <a:r>
              <a:rPr lang="en-US" dirty="0" smtClean="0"/>
              <a:t>too much to memorize it all</a:t>
            </a:r>
          </a:p>
          <a:p>
            <a:pPr lvl="1" eaLnBrk="1" hangingPunct="1"/>
            <a:r>
              <a:rPr lang="en-US" dirty="0" smtClean="0"/>
              <a:t>need to generalize </a:t>
            </a:r>
          </a:p>
          <a:p>
            <a:pPr lvl="1" eaLnBrk="1" hangingPunct="1"/>
            <a:r>
              <a:rPr lang="en-US" dirty="0" smtClean="0"/>
              <a:t>create a framework upon which to organize new knowledge </a:t>
            </a:r>
          </a:p>
          <a:p>
            <a:pPr lvl="1" eaLnBrk="1" hangingPunct="1"/>
            <a:r>
              <a:rPr lang="en-US" dirty="0" smtClean="0"/>
              <a:t>themes (Big Ideas) are fundamental in understanding the nature of living organisms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Big Idea #1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475" y="1295400"/>
            <a:ext cx="7883051" cy="4038600"/>
          </a:xfrm>
          <a:prstGeom prst="round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rgbClr val="0F116A"/>
                </a:solidFill>
              </a:rPr>
              <a:t>The process of evolution drives the diversity and unity of life.</a:t>
            </a:r>
            <a:endParaRPr lang="en-US" sz="44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lack_bear"/>
          <p:cNvPicPr>
            <a:picLocks noChangeAspect="1" noChangeArrowheads="1"/>
          </p:cNvPicPr>
          <p:nvPr/>
        </p:nvPicPr>
        <p:blipFill>
          <a:blip r:embed="rId3" cstate="print"/>
          <a:srcRect l="25899"/>
          <a:stretch>
            <a:fillRect/>
          </a:stretch>
        </p:blipFill>
        <p:spPr bwMode="auto">
          <a:xfrm>
            <a:off x="3" y="1"/>
            <a:ext cx="395287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00" y="0"/>
            <a:ext cx="3327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5978" y="0"/>
            <a:ext cx="2054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 t="2339" r="9354" b="11693"/>
          <a:stretch>
            <a:fillRect/>
          </a:stretch>
        </p:blipFill>
        <p:spPr bwMode="auto">
          <a:xfrm>
            <a:off x="4614866" y="4346578"/>
            <a:ext cx="46053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40101"/>
            <a:ext cx="24511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635501"/>
            <a:ext cx="3124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2557463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" y="5422900"/>
            <a:ext cx="13192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2590800"/>
            <a:ext cx="3048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12" cstate="print"/>
          <a:srcRect l="8229" r="4114"/>
          <a:stretch>
            <a:fillRect/>
          </a:stretch>
        </p:blipFill>
        <p:spPr bwMode="auto">
          <a:xfrm>
            <a:off x="990603" y="5686427"/>
            <a:ext cx="1203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smtClean="0"/>
              <a:t>Making sense out </a:t>
            </a:r>
            <a:br>
              <a:rPr lang="en-US" smtClean="0"/>
            </a:br>
            <a:r>
              <a:rPr lang="en-US" smtClean="0"/>
              <a:t>of the diversity</a:t>
            </a:r>
          </a:p>
          <a:p>
            <a:pPr eaLnBrk="1" hangingPunct="1"/>
            <a:r>
              <a:rPr lang="en-US" smtClean="0"/>
              <a:t>Hierarchical scheme</a:t>
            </a:r>
          </a:p>
        </p:txBody>
      </p:sp>
      <p:pic>
        <p:nvPicPr>
          <p:cNvPr id="36869" name="Picture 5" descr="C:\Documents and Settings\goldbergj\Desktop\life pics\PhylogeneticTreeOf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68616"/>
            <a:ext cx="5791200" cy="38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Information 6">
            <a:hlinkClick r:id="rId4" highlightClick="1"/>
          </p:cNvPr>
          <p:cNvSpPr/>
          <p:nvPr/>
        </p:nvSpPr>
        <p:spPr bwMode="auto">
          <a:xfrm>
            <a:off x="8382000" y="6096000"/>
            <a:ext cx="533400" cy="5334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6" tIns="45714" rIns="91426" bIns="45714" numCol="1" rtlCol="0" anchor="ctr" anchorCtr="0" compatLnSpc="1">
            <a:prstTxWarp prst="textNoShape">
              <a:avLst/>
            </a:prstTxWarp>
          </a:bodyPr>
          <a:lstStyle/>
          <a:p>
            <a:pPr defTabSz="914263"/>
            <a:endParaRPr lang="en-US" dirty="0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5" cstate="print"/>
          <a:srcRect b="3593"/>
          <a:stretch>
            <a:fillRect/>
          </a:stretch>
        </p:blipFill>
        <p:spPr bwMode="auto">
          <a:xfrm>
            <a:off x="5638803" y="609600"/>
            <a:ext cx="30210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Organizing Life’s Diversity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4986334"/>
            <a:ext cx="7239000" cy="12192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4500" dirty="0" smtClean="0"/>
              <a:t>Nothing in biology makes sense except</a:t>
            </a:r>
            <a:r>
              <a:rPr lang="en-US" sz="4500" b="0" dirty="0" smtClean="0"/>
              <a:t> </a:t>
            </a:r>
            <a:r>
              <a:rPr lang="en-US" sz="4500" dirty="0" smtClean="0"/>
              <a:t>in the light of evolution.</a:t>
            </a:r>
            <a:endParaRPr lang="en-US" sz="2100" b="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945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281737"/>
            <a:ext cx="6400800" cy="500063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2100" dirty="0" smtClean="0"/>
              <a:t>— Theodosius </a:t>
            </a:r>
            <a:r>
              <a:rPr lang="en-US" sz="2100" dirty="0" err="1" smtClean="0"/>
              <a:t>Dobzhansky</a:t>
            </a:r>
            <a:endParaRPr lang="en-US" sz="2100" b="0" dirty="0" smtClean="0">
              <a:latin typeface="Georgia" pitchFamily="18" charset="0"/>
            </a:endParaRPr>
          </a:p>
        </p:txBody>
      </p:sp>
      <p:pic>
        <p:nvPicPr>
          <p:cNvPr id="19460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368" y="304797"/>
            <a:ext cx="4905264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3629025" cy="461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Evolution 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core theme of biology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025" y="1720851"/>
            <a:ext cx="3382963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386589" y="5771687"/>
            <a:ext cx="2283008" cy="476713"/>
          </a:xfrm>
          <a:prstGeom prst="round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6" tIns="45714" rIns="91426" bIns="45714" anchor="ctr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Charles Darwin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324222" y="1676400"/>
            <a:ext cx="2514600" cy="1447800"/>
          </a:xfrm>
          <a:prstGeom prst="wedgeEllipseCallout">
            <a:avLst>
              <a:gd name="adj1" fmla="val -78534"/>
              <a:gd name="adj2" fmla="val 4243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lIns="18285" tIns="182853" rIns="18285" bIns="182853" anchor="ctr"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F116A"/>
                </a:solidFill>
                <a:latin typeface="Comic Sans MS" pitchFamily="66" charset="0"/>
              </a:rPr>
              <a:t>Yup… I’m </a:t>
            </a:r>
            <a:r>
              <a:rPr lang="en-US" sz="2800" b="1" dirty="0" err="1" smtClean="0">
                <a:solidFill>
                  <a:srgbClr val="0F116A"/>
                </a:solidFill>
                <a:latin typeface="Comic Sans MS" pitchFamily="66" charset="0"/>
              </a:rPr>
              <a:t>da</a:t>
            </a:r>
            <a:r>
              <a:rPr lang="en-US" sz="2800" b="1" dirty="0" smtClean="0">
                <a:solidFill>
                  <a:srgbClr val="0F116A"/>
                </a:solidFill>
                <a:latin typeface="Comic Sans MS" pitchFamily="66" charset="0"/>
              </a:rPr>
              <a:t> MAN!</a:t>
            </a:r>
            <a:endParaRPr lang="en-US" sz="2800" b="1" dirty="0">
              <a:solidFill>
                <a:srgbClr val="0F11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8388"/>
            <a:ext cx="44196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evolutionary adaptation is a product of natural selection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4876803" y="190500"/>
            <a:ext cx="401840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3276601"/>
            <a:ext cx="3886200" cy="3046412"/>
            <a:chOff x="432" y="2208"/>
            <a:chExt cx="2304" cy="1720"/>
          </a:xfrm>
        </p:grpSpPr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>
              <a:off x="1152" y="2208"/>
              <a:ext cx="1584" cy="912"/>
            </a:xfrm>
            <a:prstGeom prst="wedgeEllipseCallout">
              <a:avLst>
                <a:gd name="adj1" fmla="val -54292"/>
                <a:gd name="adj2" fmla="val 79278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18288" tIns="182880" rIns="18288" bIns="182880" anchor="ctr"/>
            <a:lstStyle/>
            <a:p>
              <a:pPr>
                <a:lnSpc>
                  <a:spcPct val="90000"/>
                </a:lnSpc>
              </a:pPr>
              <a:r>
                <a:rPr lang="en-US" sz="2000" b="1" dirty="0">
                  <a:solidFill>
                    <a:srgbClr val="0F116A"/>
                  </a:solidFill>
                  <a:latin typeface="Comic Sans MS" pitchFamily="66" charset="0"/>
                </a:rPr>
                <a:t>It also shows how </a:t>
              </a:r>
              <a:r>
                <a:rPr lang="en-US" sz="2000" b="1" dirty="0" smtClean="0">
                  <a:solidFill>
                    <a:srgbClr val="0F116A"/>
                  </a:solidFill>
                  <a:latin typeface="Comic Sans MS" pitchFamily="66" charset="0"/>
                </a:rPr>
                <a:t>ALL life </a:t>
              </a:r>
              <a:r>
                <a:rPr lang="en-US" sz="2000" b="1" dirty="0">
                  <a:solidFill>
                    <a:srgbClr val="0F116A"/>
                  </a:solidFill>
                  <a:latin typeface="Comic Sans MS" pitchFamily="66" charset="0"/>
                </a:rPr>
                <a:t>is related to one another!</a:t>
              </a:r>
            </a:p>
          </p:txBody>
        </p:sp>
        <p:pic>
          <p:nvPicPr>
            <p:cNvPr id="1843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3216"/>
              <a:ext cx="800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Evolution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Kimputer:Applications (Mac OS 9):WORD PROCESSING:Microsoft Office 2001:Templates:Presentations:Designs:Blueprint</Template>
  <TotalTime>4996</TotalTime>
  <Words>429</Words>
  <Application>Microsoft Office PowerPoint</Application>
  <PresentationFormat>On-screen Show (4:3)</PresentationFormat>
  <Paragraphs>106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Georgia</vt:lpstr>
      <vt:lpstr>Times</vt:lpstr>
      <vt:lpstr>Wingdings</vt:lpstr>
      <vt:lpstr>Blueprint</vt:lpstr>
      <vt:lpstr>PowerPoint Presentation</vt:lpstr>
      <vt:lpstr>Umbrella Concepts</vt:lpstr>
      <vt:lpstr>Why study Big Ideas in Biology?</vt:lpstr>
      <vt:lpstr>Big Idea #1</vt:lpstr>
      <vt:lpstr>PowerPoint Presentation</vt:lpstr>
      <vt:lpstr>Organizing Life’s Diversity</vt:lpstr>
      <vt:lpstr>Nothing in biology makes sense except in the light of evolution.</vt:lpstr>
      <vt:lpstr>Evolution </vt:lpstr>
      <vt:lpstr>Evolution </vt:lpstr>
      <vt:lpstr>Unity &amp; Diversity</vt:lpstr>
      <vt:lpstr>PowerPoint Presentation</vt:lpstr>
      <vt:lpstr>Big Idea #2</vt:lpstr>
      <vt:lpstr>Energy Transfer</vt:lpstr>
      <vt:lpstr>Energy Transfer</vt:lpstr>
      <vt:lpstr>Levels of organization</vt:lpstr>
      <vt:lpstr>Form follows function</vt:lpstr>
      <vt:lpstr>Big Idea #3</vt:lpstr>
      <vt:lpstr>Continuity &amp; Change</vt:lpstr>
      <vt:lpstr>Which science is growing the fastest in new knowledge? </vt:lpstr>
      <vt:lpstr>Big Idea #4</vt:lpstr>
      <vt:lpstr>Regulation </vt:lpstr>
      <vt:lpstr>Interdependence </vt:lpstr>
      <vt:lpstr>Science, Technology &amp; Society  </vt:lpstr>
      <vt:lpstr>Science Practices…</vt:lpstr>
      <vt:lpstr>Science as a Process of Inquiry</vt:lpstr>
      <vt:lpstr>Science as a Process of Inquiry</vt:lpstr>
      <vt:lpstr>Any Questions?</vt:lpstr>
    </vt:vector>
  </TitlesOfParts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001--Themes of Biology</dc:title>
  <dc:subject>AP Biology</dc:subject>
  <dc:creator>Goldberg</dc:creator>
  <dc:description>adapted from Kim Foglia_x000d_
www.goldiesroom.org</dc:description>
  <cp:lastModifiedBy>Jennifer Ferguson</cp:lastModifiedBy>
  <cp:revision>342</cp:revision>
  <cp:lastPrinted>2004-09-08T23:23:27Z</cp:lastPrinted>
  <dcterms:created xsi:type="dcterms:W3CDTF">2003-03-16T20:13:53Z</dcterms:created>
  <dcterms:modified xsi:type="dcterms:W3CDTF">2019-08-16T15:33:02Z</dcterms:modified>
  <cp:category>1 day</cp:category>
  <cp:contentStatus>2013</cp:contentStatus>
</cp:coreProperties>
</file>