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762000" x="1270250"/>
            <a:ext cy="3809999" cx="50802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pn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jpg" Type="http://schemas.openxmlformats.org/officeDocument/2006/relationships/image" Id="rId4"/><Relationship Target="../media/image12.jpg" Type="http://schemas.openxmlformats.org/officeDocument/2006/relationships/image" Id="rId3"/><Relationship Target="../media/image14.png" Type="http://schemas.openxmlformats.org/officeDocument/2006/relationships/image" Id="rId5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7.jpg" Type="http://schemas.openxmlformats.org/officeDocument/2006/relationships/image" Id="rId4"/><Relationship Target="../media/image2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jp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/>
        </p:nvSpPr>
        <p:spPr>
          <a:xfrm>
            <a:off y="400425" x="529975"/>
            <a:ext cy="1695899" cx="8891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4800" lang="en-US"/>
              <a:t>Chapter 16 - Biotechnology</a:t>
            </a:r>
          </a:p>
        </p:txBody>
      </p:sp>
      <p:pic>
        <p:nvPicPr>
          <p:cNvPr id="24" name="Shape 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97325" x="1123650"/>
            <a:ext cy="5937224" cx="7704649"/>
          </a:xfrm>
          <a:prstGeom prst="rect">
            <a:avLst/>
          </a:prstGeom>
        </p:spPr>
      </p:pic>
      <p:sp>
        <p:nvSpPr>
          <p:cNvPr id="25" name="Shape 25"/>
          <p:cNvSpPr txBox="1"/>
          <p:nvPr/>
        </p:nvSpPr>
        <p:spPr>
          <a:xfrm>
            <a:off y="6698050" x="273850"/>
            <a:ext cy="686399" cx="5408999"/>
          </a:xfrm>
          <a:prstGeom prst="rect">
            <a:avLst/>
          </a:prstGeom>
          <a:solidFill>
            <a:srgbClr val="FFFFFF"/>
          </a:solidFill>
        </p:spPr>
        <p:txBody>
          <a:bodyPr bIns="38100" rIns="38100" lIns="38100" tIns="38100" anchor="t" anchorCtr="0">
            <a:noAutofit/>
          </a:bodyPr>
          <a:lstStyle/>
          <a:p>
            <a:pPr algn="l" rtl="0" lvl="0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causes these mice to glow in the dark. Normally, the gene is found in jellyfish.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51150" x="102300"/>
            <a:ext cy="820549" cx="77455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ANALYSIS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62000" x="4656650"/>
            <a:ext cy="5905500" cx="4942400"/>
          </a:xfrm>
          <a:prstGeom prst="rect">
            <a:avLst/>
          </a:prstGeom>
        </p:spPr>
      </p:pic>
      <p:sp>
        <p:nvSpPr>
          <p:cNvPr id="83" name="Shape 83"/>
          <p:cNvSpPr txBox="1"/>
          <p:nvPr/>
        </p:nvSpPr>
        <p:spPr>
          <a:xfrm>
            <a:off y="2337150" x="610300"/>
            <a:ext cy="2949549" cx="3342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20133" marL="38100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sample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 with restriction enzymes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Apply to wells in gel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electricity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Fragments move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51150" x="102300"/>
            <a:ext cy="290965" cx="20623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2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 274b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45575" x="10575"/>
            <a:ext cy="6328824" cx="101388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07975" x="1439325"/>
            <a:ext cy="6540500" cx="660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9" name="Shape 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550325"/>
            <a:ext cy="7620000" cx="9059325"/>
          </a:xfrm>
          <a:prstGeom prst="rect">
            <a:avLst/>
          </a:prstGeom>
        </p:spPr>
      </p:pic>
      <p:sp>
        <p:nvSpPr>
          <p:cNvPr id="100" name="Shape 100"/>
          <p:cNvSpPr txBox="1"/>
          <p:nvPr>
            <p:ph type="title"/>
          </p:nvPr>
        </p:nvSpPr>
        <p:spPr>
          <a:xfrm>
            <a:off y="51150" x="102300"/>
            <a:ext cy="290965" cx="20623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2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16.3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5" name="Shape 1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62000" x="508000"/>
            <a:ext cy="6455825" cx="4487325"/>
          </a:xfrm>
          <a:prstGeom prst="rect">
            <a:avLst/>
          </a:prstGeom>
        </p:spPr>
      </p:pic>
      <p:pic>
        <p:nvPicPr>
          <p:cNvPr id="106" name="Shape 10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92650" x="6011325"/>
            <a:ext cy="6381750" cx="28786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92650" x="3217325"/>
            <a:ext cy="6424075" cx="29633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6" name="Shape 1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07975" x="1439325"/>
            <a:ext cy="6656900" cx="7556500"/>
          </a:xfrm>
          <a:prstGeom prst="rect">
            <a:avLst/>
          </a:prstGeom>
        </p:spPr>
      </p:pic>
      <p:sp>
        <p:nvSpPr>
          <p:cNvPr id="117" name="Shape 117"/>
          <p:cNvSpPr txBox="1"/>
          <p:nvPr>
            <p:ph type="title"/>
          </p:nvPr>
        </p:nvSpPr>
        <p:spPr>
          <a:xfrm>
            <a:off y="51150" x="102300"/>
            <a:ext cy="566550" cx="54613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Biotechnology Products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497400"/>
            <a:ext cy="7620000" cx="9165149"/>
          </a:xfrm>
          <a:prstGeom prst="rect">
            <a:avLst/>
          </a:prstGeom>
        </p:spPr>
      </p:pic>
      <p:sp>
        <p:nvSpPr>
          <p:cNvPr id="123" name="Shape 123"/>
          <p:cNvSpPr txBox="1"/>
          <p:nvPr>
            <p:ph type="title"/>
          </p:nvPr>
        </p:nvSpPr>
        <p:spPr>
          <a:xfrm>
            <a:off y="51150" x="102300"/>
            <a:ext cy="290965" cx="20623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2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16.5a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51150" x="102300"/>
            <a:ext cy="290965" cx="20623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2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16.5b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21825"/>
            <a:ext cy="7620000" cx="7916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20475" x="525625"/>
            <a:ext cy="698907" cx="47822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555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Spider Goat!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813150" x="440950"/>
            <a:ext cy="3584264" cx="895912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goat that produces spider's web protein is about to revolutionize the materials industry. Stronger and more flexible than steel, spider silk offers a lightweight alternative to carbon fibre. </a:t>
            </a:r>
          </a:p>
          <a:p>
            <a:r>
              <a:t/>
            </a:r>
          </a:p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to now it has been impossible to produce "spider fibre" on a commercial scale. Unlike silk worms, spiders are too anti-social to farm successfully. </a:t>
            </a:r>
          </a:p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a Canadian company claims to be on the verge of producing unlimited quantities of spider silk - in goat's milk. </a:t>
            </a:r>
          </a:p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techniques similar to those used to produce Dolly the sheep, scientists at Nexia Biotechnologies in Quebec have bred goats with spider genes. (BBC)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318000" x="2201325"/>
            <a:ext cy="3100899" cx="51646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51150" x="102300"/>
            <a:ext cy="905224" cx="85075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BIOETHICS S</a:t>
            </a:r>
            <a:r>
              <a:rPr sz="4000" lang="en-US">
                <a:solidFill>
                  <a:srgbClr val="000000"/>
                </a:solidFill>
              </a:rPr>
              <a:t>URVEY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y="890475" x="102300"/>
            <a:ext cy="6577800" cx="100316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 lvl="0" marR="0" indent="0" marL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 would use genetic engineering to remove a harmful gene from my unborn child, such as the gene that causes cystic fibrosis.</a:t>
            </a:r>
          </a:p>
          <a:p>
            <a:r>
              <a:t/>
            </a:r>
          </a:p>
          <a:p>
            <a:pPr algn="l" marR="0" indent="0" marL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/>
              <a:t>                      1 ------ 2 ----- 3 ----- 4 ----- 5</a:t>
            </a:r>
            <a:br>
              <a:rPr sz="3000" lang="en-US"/>
            </a:br>
            <a:r>
              <a:rPr sz="3000" lang="en-US"/>
              <a:t>           definitely not --------------&gt; absolutely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 would use genetic engineering to remove an abnormal (but not necessarily harmful) gene from my unborn child; such as the gene that causes dwarfism.</a:t>
            </a:r>
          </a:p>
          <a:p>
            <a:pPr algn="l" marR="0" indent="0" marL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sz="3000" lang="en-US"/>
              <a:t>                 1 ------ 2 ----- 3 ----- 4 ----- 5</a:t>
            </a:r>
            <a:br>
              <a:rPr sz="3000" lang="en-US"/>
            </a:br>
            <a:r>
              <a:rPr sz="3000" lang="en-US"/>
              <a:t>           definitely not --------------&gt; absolutely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51150" x="102300"/>
            <a:ext cy="290965" cx="20623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2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THERAPY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84250" x="10575"/>
            <a:ext cy="5651474" cx="101388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51150" x="102300"/>
            <a:ext cy="651225" cx="706825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111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We Clone Humans?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15975" x="21150"/>
            <a:ext cy="6307649" cx="101388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3" name="Shape 1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8900" x="1270000"/>
            <a:ext cy="3069149" cx="4233324"/>
          </a:xfrm>
          <a:prstGeom prst="rect">
            <a:avLst/>
          </a:prstGeom>
        </p:spPr>
      </p:pic>
      <p:pic>
        <p:nvPicPr>
          <p:cNvPr id="154" name="Shape 15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455575" x="5926650"/>
            <a:ext cy="3164400" cx="4233324"/>
          </a:xfrm>
          <a:prstGeom prst="rect">
            <a:avLst/>
          </a:prstGeom>
        </p:spPr>
      </p:pic>
      <p:pic>
        <p:nvPicPr>
          <p:cNvPr id="155" name="Shape 15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4212150" x="4635500"/>
            <a:ext cy="1047750" cx="1217075"/>
          </a:xfrm>
          <a:prstGeom prst="rect">
            <a:avLst/>
          </a:prstGeom>
        </p:spPr>
      </p:pic>
      <p:sp>
        <p:nvSpPr>
          <p:cNvPr id="156" name="Shape 156"/>
          <p:cNvSpPr txBox="1"/>
          <p:nvPr/>
        </p:nvSpPr>
        <p:spPr>
          <a:xfrm>
            <a:off y="220475" x="-236350"/>
            <a:ext cy="481874" cx="75762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Dolly’s Clone  Human Clone?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1" name="Shape 1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78000" x="254000"/>
            <a:ext cy="5334000" cx="9482649"/>
          </a:xfrm>
          <a:prstGeom prst="rect">
            <a:avLst/>
          </a:prstGeom>
        </p:spPr>
      </p:pic>
      <p:sp>
        <p:nvSpPr>
          <p:cNvPr id="162" name="Shape 162"/>
          <p:cNvSpPr txBox="1"/>
          <p:nvPr/>
        </p:nvSpPr>
        <p:spPr>
          <a:xfrm>
            <a:off y="220475" x="864300"/>
            <a:ext cy="829374" cx="808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Clone a Sheep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7" name="Shape 1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3975" x="338650"/>
            <a:ext cy="3788824" cx="5334000"/>
          </a:xfrm>
          <a:prstGeom prst="rect">
            <a:avLst/>
          </a:prstGeom>
        </p:spPr>
      </p:pic>
      <p:pic>
        <p:nvPicPr>
          <p:cNvPr id="168" name="Shape 16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063975" x="5588000"/>
            <a:ext cy="3333750" cx="43391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/>
        </p:nvSpPr>
        <p:spPr>
          <a:xfrm>
            <a:off y="220475" x="227537"/>
            <a:ext cy="7280400" cx="9722399"/>
          </a:xfrm>
          <a:prstGeom prst="rect">
            <a:avLst/>
          </a:prstGeom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/>
              <a:t>3.  </a:t>
            </a:r>
            <a:r>
              <a:rPr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would use genetic engineering to remove a gene that is not desirable, such as the gene that causes baldness. </a:t>
            </a:r>
          </a:p>
          <a:p>
            <a:r>
              <a:t/>
            </a:r>
          </a:p>
          <a:p>
            <a:pPr algn="l" rtl="0" lvl="0" marR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sz="3000" lang="en-US"/>
              <a:t>                </a:t>
            </a:r>
            <a:r>
              <a:rPr sz="3000" lang="en-US">
                <a:solidFill>
                  <a:srgbClr val="CC0000"/>
                </a:solidFill>
              </a:rPr>
              <a:t>1 ------ 2 ----- 3 ----- 4 ----- 5</a:t>
            </a:r>
            <a:br>
              <a:rPr sz="3000" lang="en-US">
                <a:solidFill>
                  <a:srgbClr val="CC0000"/>
                </a:solidFill>
              </a:rPr>
            </a:br>
            <a:r>
              <a:rPr sz="3000" lang="en-US">
                <a:solidFill>
                  <a:srgbClr val="CC0000"/>
                </a:solidFill>
              </a:rPr>
              <a:t>           definitely not --------------&gt; absolutely</a:t>
            </a:r>
          </a:p>
          <a:p>
            <a:r>
              <a:t/>
            </a:r>
          </a:p>
          <a:p>
            <a:pPr algn="l" lvl="0" marR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sz="3000" lang="en-US"/>
              <a:t>4. </a:t>
            </a:r>
            <a:r>
              <a:rPr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would use genetic engineering to change a gene in my unborn child, such as their hair color or eye color. </a:t>
            </a:r>
          </a:p>
          <a:p>
            <a:r>
              <a:t/>
            </a:r>
          </a:p>
          <a:p>
            <a:pPr algn="l" marR="0" indent="0" marL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sz="3000" lang="en-US"/>
              <a:t>5. </a:t>
            </a:r>
            <a:r>
              <a:rPr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would use genetic engineering to add a gene to my child that is not human – such as a gene from another organism that could improve sight or running ability.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48825" x="232825"/>
            <a:ext cy="3905250" cx="9609650"/>
          </a:xfrm>
          <a:prstGeom prst="rect">
            <a:avLst/>
          </a:prstGeom>
        </p:spPr>
      </p:pic>
      <p:sp>
        <p:nvSpPr>
          <p:cNvPr id="42" name="Shape 42"/>
          <p:cNvSpPr txBox="1"/>
          <p:nvPr/>
        </p:nvSpPr>
        <p:spPr>
          <a:xfrm>
            <a:off y="1337025" x="372175"/>
            <a:ext cy="3803275" cx="94071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Recombinant DNA Technology / Transgenic</a:t>
            </a:r>
          </a:p>
          <a:p>
            <a:pPr algn="l" marR="0" indent="0" marL="0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Sequencing </a:t>
            </a:r>
            <a:r>
              <a:rPr sz="2999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(Human Genome Project) </a:t>
            </a:r>
          </a:p>
          <a:p>
            <a:pPr algn="l" marR="0" indent="0" marL="0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Cloning / Cloning </a:t>
            </a:r>
          </a:p>
          <a:p>
            <a:pPr algn="l" marR="0" indent="0" marL="0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Stem Cell Research </a:t>
            </a:r>
          </a:p>
          <a:p>
            <a:pPr algn="l" marR="0" indent="0" marL="0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Therapy </a:t>
            </a:r>
          </a:p>
          <a:p>
            <a:pPr algn="l" marR="0" indent="0" marL="0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Fingerprinting </a:t>
            </a:r>
            <a:r>
              <a:rPr sz="2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(and other Forensics applications) </a:t>
            </a:r>
          </a:p>
          <a:p>
            <a:r>
              <a:t/>
            </a:r>
          </a:p>
        </p:txBody>
      </p:sp>
      <p:sp>
        <p:nvSpPr>
          <p:cNvPr id="43" name="Shape 43"/>
          <p:cNvSpPr txBox="1"/>
          <p:nvPr/>
        </p:nvSpPr>
        <p:spPr>
          <a:xfrm>
            <a:off y="389800" x="440950"/>
            <a:ext cy="686499" cx="6221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BIOTECHNOLOGY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270500" x="7345175"/>
            <a:ext cy="2349499" cx="24341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15975" x="423325"/>
            <a:ext cy="5291650" cx="3513650"/>
          </a:xfrm>
          <a:prstGeom prst="rect">
            <a:avLst/>
          </a:prstGeom>
        </p:spPr>
      </p:pic>
      <p:sp>
        <p:nvSpPr>
          <p:cNvPr id="50" name="Shape 50"/>
          <p:cNvSpPr txBox="1"/>
          <p:nvPr/>
        </p:nvSpPr>
        <p:spPr>
          <a:xfrm>
            <a:off y="559150" x="1033625"/>
            <a:ext cy="668700" cx="89072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888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RECOMBINANT DNA TECHNOLOGY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y="1998475" x="2303625"/>
            <a:ext cy="1194499" cx="57982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from different sources is combined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y="4057750" x="4373500"/>
            <a:ext cy="2125200" cx="5105399"/>
          </a:xfrm>
          <a:prstGeom prst="rect">
            <a:avLst/>
          </a:prstGeom>
          <a:solidFill>
            <a:schemeClr val="lt2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 Needed:</a:t>
            </a:r>
          </a:p>
          <a:p>
            <a:pPr algn="ctr" lvl="0" marR="0" indent="-220133" marL="381000">
              <a:lnSpc>
                <a:spcPct val="119791"/>
              </a:lnSpc>
              <a:spcBef>
                <a:spcPts val="1198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Vector (plasmid)</a:t>
            </a:r>
          </a:p>
          <a:p>
            <a:pPr algn="ctr" lvl="0" marR="0" indent="-220133" marL="381000">
              <a:lnSpc>
                <a:spcPct val="119791"/>
              </a:lnSpc>
              <a:spcBef>
                <a:spcPts val="1198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Restriction Enzyme</a:t>
            </a:r>
          </a:p>
          <a:p>
            <a:pPr algn="ctr" lvl="0" marR="0" indent="-220133" marL="381000">
              <a:lnSpc>
                <a:spcPct val="119791"/>
              </a:lnSpc>
              <a:spcBef>
                <a:spcPts val="1198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AutoNum type="arabicPeriod"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ligase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51150" x="102300"/>
            <a:ext cy="290965" cx="20623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2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 268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96325" x="10575"/>
            <a:ext cy="7027324" cx="101388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421800" x="440950"/>
            <a:ext cy="4249799" cx="448649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RECOMBINANT DNA</a:t>
            </a:r>
            <a:b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*Can allow us to take a human gene and place it into bacteria. The bacteria can now produce human proteins (hormones, clotting factor, insulin..etc…)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1150" x="5080000"/>
            <a:ext cy="7598824" cx="4699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51150" x="102300"/>
            <a:ext cy="651225" cx="87615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111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Polymerase Chain Reaction (PCR)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y="1151800" x="356300"/>
            <a:ext cy="3358775" cx="9269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Creates millions of copies of a gene (or segment of DNA</a:t>
            </a:r>
          </a:p>
          <a:p>
            <a:r>
              <a:t/>
            </a:r>
          </a:p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DNA Polymerase to copy segments</a:t>
            </a:r>
          </a:p>
          <a:p>
            <a:r>
              <a:t/>
            </a:r>
          </a:p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must be heated to separate strands.</a:t>
            </a:r>
          </a:p>
          <a:p>
            <a:r>
              <a:t/>
            </a:r>
          </a:p>
          <a:p>
            <a:r>
              <a:t/>
            </a:r>
          </a:p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AMPLIFICATION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51150" x="102300"/>
            <a:ext cy="290965" cx="20623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2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Polymerase Chain Reaction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11225" x="10575"/>
            <a:ext cy="5397500" cx="101388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