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306" r:id="rId2"/>
    <p:sldId id="309" r:id="rId3"/>
    <p:sldId id="310" r:id="rId4"/>
    <p:sldId id="263" r:id="rId5"/>
    <p:sldId id="312" r:id="rId6"/>
    <p:sldId id="314" r:id="rId7"/>
    <p:sldId id="315" r:id="rId8"/>
    <p:sldId id="318" r:id="rId9"/>
    <p:sldId id="302" r:id="rId10"/>
    <p:sldId id="316" r:id="rId11"/>
    <p:sldId id="317" r:id="rId12"/>
    <p:sldId id="311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00000"/>
    <a:srgbClr val="9CCB0D"/>
    <a:srgbClr val="A6D70E"/>
    <a:srgbClr val="8DD705"/>
    <a:srgbClr val="86CB07"/>
    <a:srgbClr val="73BF08"/>
    <a:srgbClr val="6DB30A"/>
    <a:srgbClr val="B90000"/>
    <a:srgbClr val="A30000"/>
    <a:srgbClr val="9A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107" d="100"/>
          <a:sy n="107" d="100"/>
        </p:scale>
        <p:origin x="-8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DF1B3-84ED-1A4A-A5E2-67B782020111}" type="datetimeFigureOut">
              <a:rPr lang="en-US" smtClean="0"/>
              <a:t>4/10/2015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8EA9-83C7-2A40-963C-9206A057D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0070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DF1B3-84ED-1A4A-A5E2-67B782020111}" type="datetimeFigureOut">
              <a:rPr lang="en-US" smtClean="0"/>
              <a:t>4/10/2015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8EA9-83C7-2A40-963C-9206A057D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140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DF1B3-84ED-1A4A-A5E2-67B782020111}" type="datetimeFigureOut">
              <a:rPr lang="en-US" smtClean="0"/>
              <a:t>4/10/2015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8EA9-83C7-2A40-963C-9206A057D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5553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DF1B3-84ED-1A4A-A5E2-67B782020111}" type="datetimeFigureOut">
              <a:rPr lang="en-US" smtClean="0"/>
              <a:t>4/10/2015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8EA9-83C7-2A40-963C-9206A057D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560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DF1B3-84ED-1A4A-A5E2-67B782020111}" type="datetimeFigureOut">
              <a:rPr lang="en-US" smtClean="0"/>
              <a:t>4/10/2015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8EA9-83C7-2A40-963C-9206A057D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7669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DF1B3-84ED-1A4A-A5E2-67B782020111}" type="datetimeFigureOut">
              <a:rPr lang="en-US" smtClean="0"/>
              <a:t>4/10/2015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8EA9-83C7-2A40-963C-9206A057D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28547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DF1B3-84ED-1A4A-A5E2-67B782020111}" type="datetimeFigureOut">
              <a:rPr lang="en-US" smtClean="0"/>
              <a:t>4/10/2015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8EA9-83C7-2A40-963C-9206A057D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0415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DF1B3-84ED-1A4A-A5E2-67B782020111}" type="datetimeFigureOut">
              <a:rPr lang="en-US" smtClean="0"/>
              <a:t>4/10/2015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8EA9-83C7-2A40-963C-9206A057D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96845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DF1B3-84ED-1A4A-A5E2-67B782020111}" type="datetimeFigureOut">
              <a:rPr lang="en-US" smtClean="0"/>
              <a:t>4/10/2015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8EA9-83C7-2A40-963C-9206A057D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18520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DF1B3-84ED-1A4A-A5E2-67B782020111}" type="datetimeFigureOut">
              <a:rPr lang="en-US" smtClean="0"/>
              <a:t>4/10/2015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8EA9-83C7-2A40-963C-9206A057D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8894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DF1B3-84ED-1A4A-A5E2-67B782020111}" type="datetimeFigureOut">
              <a:rPr lang="en-US" smtClean="0"/>
              <a:t>4/10/2015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8EA9-83C7-2A40-963C-9206A057D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3236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CDF1B3-84ED-1A4A-A5E2-67B782020111}" type="datetimeFigureOut">
              <a:rPr lang="en-US" smtClean="0"/>
              <a:t>4/10/2015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3D8EA9-83C7-2A40-963C-9206A057D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551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66683"/>
            <a:ext cx="8229600" cy="4173157"/>
          </a:xfrm>
        </p:spPr>
        <p:txBody>
          <a:bodyPr lIns="0" tIns="0">
            <a:normAutofit/>
          </a:bodyPr>
          <a:lstStyle/>
          <a:p>
            <a:pPr marL="0" indent="0">
              <a:buNone/>
            </a:pPr>
            <a:r>
              <a:rPr lang="en-US" sz="2200" dirty="0">
                <a:latin typeface="Helvetica Light"/>
              </a:rPr>
              <a:t>Charles Darwin developed a theory of evolution based on natural selection.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7520" y="1121219"/>
            <a:ext cx="8238938" cy="364205"/>
          </a:xfrm>
        </p:spPr>
        <p:txBody>
          <a:bodyPr lIns="0" tIns="0" rIns="0" bIns="0" anchor="t" anchorCtr="0">
            <a:noAutofit/>
          </a:bodyPr>
          <a:lstStyle/>
          <a:p>
            <a:pPr algn="l"/>
            <a:r>
              <a:rPr lang="en-US" sz="18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Helvetica"/>
                <a:cs typeface="Helvetica"/>
              </a:rPr>
              <a:t>Section 1:  </a:t>
            </a:r>
            <a:r>
              <a:rPr lang="en-US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Helvetica"/>
                <a:cs typeface="Helvetica"/>
              </a:rPr>
              <a:t>Darwin’s Theory of Evolution </a:t>
            </a:r>
            <a:r>
              <a:rPr lang="en-US" sz="1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Helvetica"/>
                <a:cs typeface="Helvetica"/>
              </a:rPr>
              <a:t>by Natural </a:t>
            </a:r>
            <a:r>
              <a:rPr lang="en-US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Helvetica"/>
                <a:cs typeface="Helvetica"/>
              </a:rPr>
              <a:t>Selection</a:t>
            </a:r>
            <a:br>
              <a:rPr lang="en-US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Helvetica"/>
                <a:cs typeface="Helvetica"/>
              </a:rPr>
            </a:br>
            <a:endParaRPr lang="en-US" sz="1800" dirty="0">
              <a:solidFill>
                <a:schemeClr val="tx1">
                  <a:lumMod val="50000"/>
                  <a:lumOff val="50000"/>
                </a:schemeClr>
              </a:solidFill>
              <a:latin typeface="Helvetica"/>
              <a:cs typeface="Helvetica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520" y="1771459"/>
            <a:ext cx="1962912" cy="310896"/>
          </a:xfrm>
          <a:prstGeom prst="rect">
            <a:avLst/>
          </a:prstGeom>
        </p:spPr>
      </p:pic>
      <p:pic>
        <p:nvPicPr>
          <p:cNvPr id="6" name="Picture 5" descr="MHE-red-rgb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862" y="5833533"/>
            <a:ext cx="550334" cy="55033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8160"/>
          </a:xfrm>
          <a:prstGeom prst="rect">
            <a:avLst/>
          </a:prstGeom>
        </p:spPr>
      </p:pic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1571638"/>
              </p:ext>
            </p:extLst>
          </p:nvPr>
        </p:nvGraphicFramePr>
        <p:xfrm>
          <a:off x="477520" y="2843561"/>
          <a:ext cx="8229600" cy="28388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674490">
                <a:tc>
                  <a:txBody>
                    <a:bodyPr/>
                    <a:lstStyle/>
                    <a:p>
                      <a:pPr algn="ctr"/>
                      <a:r>
                        <a:rPr lang="en-US" sz="1200" b="1" i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K</a:t>
                      </a:r>
                    </a:p>
                    <a:p>
                      <a:pPr algn="ctr"/>
                      <a:r>
                        <a:rPr lang="en-US" sz="1200" b="0" i="1" dirty="0" smtClean="0">
                          <a:solidFill>
                            <a:schemeClr val="tx1"/>
                          </a:solidFill>
                          <a:latin typeface="Helvetica Light"/>
                          <a:cs typeface="Helvetica Light"/>
                        </a:rPr>
                        <a:t>What I Know</a:t>
                      </a:r>
                      <a:endParaRPr lang="en-US" sz="1200" b="0" i="1" dirty="0">
                        <a:solidFill>
                          <a:schemeClr val="tx1"/>
                        </a:solidFill>
                        <a:latin typeface="Helvetica Light"/>
                        <a:cs typeface="Helvetica Light"/>
                      </a:endParaRPr>
                    </a:p>
                  </a:txBody>
                  <a:tcPr marL="0" marR="0">
                    <a:lnL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W</a:t>
                      </a:r>
                    </a:p>
                    <a:p>
                      <a:pPr algn="ctr"/>
                      <a:r>
                        <a:rPr lang="en-US" sz="1200" b="0" i="1" dirty="0" smtClean="0">
                          <a:solidFill>
                            <a:schemeClr val="tx1"/>
                          </a:solidFill>
                          <a:latin typeface="Helvetica Light"/>
                          <a:cs typeface="Helvetica Light"/>
                        </a:rPr>
                        <a:t>What I Want to Find Out</a:t>
                      </a:r>
                    </a:p>
                  </a:txBody>
                  <a:tcPr marL="0" marR="0">
                    <a:lnL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L</a:t>
                      </a:r>
                    </a:p>
                    <a:p>
                      <a:pPr algn="ctr"/>
                      <a:r>
                        <a:rPr lang="en-US" sz="1200" b="0" i="1" dirty="0" smtClean="0">
                          <a:solidFill>
                            <a:schemeClr val="tx1"/>
                          </a:solidFill>
                          <a:latin typeface="Helvetica Light"/>
                          <a:cs typeface="Helvetica Light"/>
                        </a:rPr>
                        <a:t>What I Learned</a:t>
                      </a:r>
                    </a:p>
                  </a:txBody>
                  <a:tcPr marL="0" marR="0">
                    <a:lnL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16438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60965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509118" y="1073912"/>
            <a:ext cx="8067126" cy="631428"/>
          </a:xfrm>
        </p:spPr>
        <p:txBody>
          <a:bodyPr lIns="0" tIns="0"/>
          <a:lstStyle/>
          <a:p>
            <a:pPr marL="0" indent="0">
              <a:buNone/>
            </a:pPr>
            <a:r>
              <a:rPr lang="en-US" sz="2400" b="1" dirty="0" smtClean="0">
                <a:latin typeface="Helvetica" panose="020B0604020202020204" pitchFamily="34" charset="0"/>
                <a:cs typeface="Helvetica" panose="020B0604020202020204" pitchFamily="34" charset="0"/>
              </a:rPr>
              <a:t>Basic Principles of Natural Selection</a:t>
            </a:r>
            <a:endParaRPr lang="en-US" sz="2400" b="1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0" indent="0">
              <a:buNone/>
            </a:pPr>
            <a:endParaRPr lang="en-US" sz="2400" dirty="0">
              <a:latin typeface="Helvetica Light"/>
              <a:cs typeface="Helvetica Light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1097882"/>
              </p:ext>
            </p:extLst>
          </p:nvPr>
        </p:nvGraphicFramePr>
        <p:xfrm>
          <a:off x="509118" y="1603736"/>
          <a:ext cx="8067126" cy="44262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67126"/>
              </a:tblGrid>
              <a:tr h="460429">
                <a:tc>
                  <a:txBody>
                    <a:bodyPr/>
                    <a:lstStyle/>
                    <a:p>
                      <a:pPr>
                        <a:spcAft>
                          <a:spcPts val="1200"/>
                        </a:spcAft>
                      </a:pPr>
                      <a:r>
                        <a:rPr lang="en-US" b="0" i="1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Interactive</a:t>
                      </a:r>
                      <a:r>
                        <a:rPr lang="en-US" b="0" i="1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Table</a:t>
                      </a:r>
                      <a:endParaRPr lang="en-US" b="0" i="1" dirty="0">
                        <a:solidFill>
                          <a:schemeClr val="tx1"/>
                        </a:solidFill>
                        <a:latin typeface="Helvetica"/>
                        <a:cs typeface="Helvetica"/>
                      </a:endParaRPr>
                    </a:p>
                  </a:txBody>
                  <a:tcPr marL="457200">
                    <a:lnB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965791">
                <a:tc>
                  <a:txBody>
                    <a:bodyPr/>
                    <a:lstStyle/>
                    <a:p>
                      <a:endParaRPr lang="en-US" sz="1200" dirty="0" smtClean="0"/>
                    </a:p>
                    <a:p>
                      <a:endParaRPr lang="en-US" sz="1200" b="0" i="0" dirty="0" smtClean="0">
                        <a:latin typeface="Helvetica Light"/>
                        <a:cs typeface="Helvetica Light"/>
                      </a:endParaRPr>
                    </a:p>
                    <a:p>
                      <a:endParaRPr lang="en-US" sz="1200" dirty="0" smtClean="0"/>
                    </a:p>
                    <a:p>
                      <a:pPr algn="ctr"/>
                      <a:r>
                        <a:rPr lang="en-US" sz="2000" b="1" i="0" dirty="0" smtClean="0">
                          <a:latin typeface="Helvetica"/>
                          <a:cs typeface="Helvetica"/>
                        </a:rPr>
                        <a:t>FPO</a:t>
                      </a:r>
                    </a:p>
                    <a:p>
                      <a:endParaRPr lang="en-US" sz="1200" dirty="0" smtClean="0"/>
                    </a:p>
                    <a:p>
                      <a:pPr algn="ctr"/>
                      <a:r>
                        <a:rPr lang="en-US" sz="1200" b="0" i="0" dirty="0" smtClean="0">
                          <a:latin typeface="Helvetica Light"/>
                          <a:cs typeface="Helvetica Light"/>
                        </a:rPr>
                        <a:t>Add link to interactive table from page 422 (Table 1) here.</a:t>
                      </a:r>
                      <a:endParaRPr lang="en-US" sz="1200" b="0" i="0" dirty="0">
                        <a:latin typeface="Helvetica Light"/>
                        <a:cs typeface="Helvetica Light"/>
                      </a:endParaRPr>
                    </a:p>
                  </a:txBody>
                  <a:tcPr>
                    <a:lnL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100" y="1527536"/>
            <a:ext cx="533400" cy="431800"/>
          </a:xfrm>
          <a:prstGeom prst="rect">
            <a:avLst/>
          </a:prstGeom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457200" y="6360160"/>
            <a:ext cx="8301876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cs typeface="Helvetica Light"/>
              </a:rPr>
              <a:t>Darwin’s Theory of Evolution by Natural Selection</a:t>
            </a: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  <a:latin typeface="Helvetica Light"/>
              <a:cs typeface="Helvetica Light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457200" y="6360160"/>
            <a:ext cx="1270000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6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Copyright © McGraw-Hill Education</a:t>
            </a:r>
            <a:endParaRPr lang="en-US" sz="600" i="1" dirty="0">
              <a:solidFill>
                <a:schemeClr val="tx1">
                  <a:lumMod val="65000"/>
                  <a:lumOff val="35000"/>
                </a:schemeClr>
              </a:solidFill>
              <a:latin typeface="Helvetica"/>
              <a:cs typeface="Helvetica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8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8722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457200" y="6360160"/>
            <a:ext cx="8301876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cs typeface="Helvetica Light"/>
              </a:rPr>
              <a:t>Darwin’s Theory of Evolution by Natural Selection</a:t>
            </a: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  <a:latin typeface="Helvetica Light"/>
              <a:cs typeface="Helvetica Light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457200" y="6360160"/>
            <a:ext cx="1270000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6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Copyright © McGraw-Hill Education</a:t>
            </a:r>
            <a:endParaRPr lang="en-US" sz="600" i="1" dirty="0">
              <a:solidFill>
                <a:schemeClr val="tx1">
                  <a:lumMod val="65000"/>
                  <a:lumOff val="35000"/>
                </a:schemeClr>
              </a:solidFill>
              <a:latin typeface="Helvetica"/>
              <a:cs typeface="Helvetica"/>
            </a:endParaRPr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457200" y="1073911"/>
            <a:ext cx="8229600" cy="3353309"/>
          </a:xfrm>
          <a:prstGeom prst="rect">
            <a:avLst/>
          </a:prstGeom>
        </p:spPr>
        <p:txBody>
          <a:bodyPr vert="horz" lIns="0" tIns="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300"/>
              </a:spcAft>
              <a:buClr>
                <a:srgbClr val="CC3300"/>
              </a:buClr>
              <a:buFont typeface="Wingdings" pitchFamily="2" charset="2"/>
              <a:buNone/>
            </a:pPr>
            <a:r>
              <a:rPr lang="en-US" sz="2400" b="1" i="1" dirty="0" smtClean="0">
                <a:latin typeface="Helvetica" pitchFamily="34" charset="0"/>
                <a:cs typeface="Helvetica" pitchFamily="34" charset="0"/>
              </a:rPr>
              <a:t>The Origin of Species</a:t>
            </a:r>
            <a:endParaRPr lang="en-US" sz="2400" b="1" i="1" dirty="0">
              <a:latin typeface="Helvetica" pitchFamily="34" charset="0"/>
              <a:cs typeface="Helvetica" pitchFamily="34" charset="0"/>
            </a:endParaRPr>
          </a:p>
          <a:p>
            <a:pPr>
              <a:spcAft>
                <a:spcPts val="600"/>
              </a:spcAft>
            </a:pPr>
            <a:r>
              <a:rPr lang="en-US" sz="1800" dirty="0" smtClean="0">
                <a:latin typeface="Helvetica Light"/>
                <a:cs typeface="Helvetica Light"/>
              </a:rPr>
              <a:t>Darwin published </a:t>
            </a:r>
            <a:r>
              <a:rPr lang="en-US" sz="1800" i="1" dirty="0" smtClean="0">
                <a:latin typeface="Helvetica Light"/>
                <a:cs typeface="Helvetica Light"/>
              </a:rPr>
              <a:t>On the Origin of Species by Means of Natural Selection</a:t>
            </a:r>
            <a:r>
              <a:rPr lang="en-US" sz="1800" dirty="0" smtClean="0">
                <a:latin typeface="Helvetica Light"/>
                <a:cs typeface="Helvetica Light"/>
              </a:rPr>
              <a:t> in 1859. </a:t>
            </a:r>
          </a:p>
          <a:p>
            <a:pPr>
              <a:spcAft>
                <a:spcPts val="600"/>
              </a:spcAft>
            </a:pPr>
            <a:r>
              <a:rPr lang="en-US" sz="1800" dirty="0" smtClean="0">
                <a:latin typeface="Helvetica Light"/>
                <a:cs typeface="Helvetica Light"/>
              </a:rPr>
              <a:t>Today, scientists use </a:t>
            </a:r>
            <a:r>
              <a:rPr lang="en-US" sz="1800" dirty="0" smtClean="0">
                <a:solidFill>
                  <a:srgbClr val="C00000"/>
                </a:solidFill>
                <a:latin typeface="Helvetica Light"/>
                <a:cs typeface="Helvetica Light"/>
              </a:rPr>
              <a:t>evolution</a:t>
            </a:r>
            <a:r>
              <a:rPr lang="en-US" sz="1800" dirty="0" smtClean="0">
                <a:latin typeface="Helvetica Light"/>
                <a:cs typeface="Helvetica Light"/>
              </a:rPr>
              <a:t> to mean cumulative change in a group of organisms through time. </a:t>
            </a:r>
          </a:p>
          <a:p>
            <a:pPr>
              <a:spcAft>
                <a:spcPts val="600"/>
              </a:spcAft>
            </a:pPr>
            <a:r>
              <a:rPr lang="en-US" sz="1800" dirty="0" smtClean="0">
                <a:latin typeface="Helvetica Light"/>
                <a:cs typeface="Helvetica Light"/>
              </a:rPr>
              <a:t>Natural selection is not synonymous with evolution – it is a mechanism by which evolution occurs. </a:t>
            </a:r>
            <a:endParaRPr lang="en-US" sz="1800" dirty="0">
              <a:latin typeface="Helvetica Light"/>
              <a:cs typeface="Helvetica Light"/>
            </a:endParaRPr>
          </a:p>
          <a:p>
            <a:pPr>
              <a:spcAft>
                <a:spcPts val="600"/>
              </a:spcAft>
            </a:pPr>
            <a:endParaRPr lang="en-US" sz="1800" dirty="0">
              <a:latin typeface="Helvetica Light"/>
              <a:cs typeface="Helvetica Light"/>
            </a:endParaRPr>
          </a:p>
          <a:p>
            <a:pPr marL="0" indent="0">
              <a:spcAft>
                <a:spcPts val="1200"/>
              </a:spcAft>
              <a:buFont typeface="Arial"/>
              <a:buNone/>
            </a:pPr>
            <a:endParaRPr lang="en-US" sz="1800" dirty="0" smtClean="0">
              <a:latin typeface="Helvetica Light"/>
              <a:cs typeface="Helvetica Light"/>
            </a:endParaRPr>
          </a:p>
          <a:p>
            <a:pPr marL="0" indent="0">
              <a:spcAft>
                <a:spcPts val="1200"/>
              </a:spcAft>
              <a:buFont typeface="Arial"/>
              <a:buNone/>
            </a:pPr>
            <a:endParaRPr lang="en-US" sz="1800" dirty="0" smtClean="0">
              <a:latin typeface="Helvetica Light"/>
              <a:cs typeface="Helvetica Light"/>
            </a:endParaRPr>
          </a:p>
          <a:p>
            <a:pPr marL="0" indent="0">
              <a:buFont typeface="Arial"/>
              <a:buNone/>
            </a:pPr>
            <a:endParaRPr lang="en-US" sz="2400" dirty="0">
              <a:latin typeface="Helvetica Light"/>
              <a:cs typeface="Helvetica Light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8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5769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 txBox="1">
            <a:spLocks/>
          </p:cNvSpPr>
          <p:nvPr/>
        </p:nvSpPr>
        <p:spPr>
          <a:xfrm>
            <a:off x="457200" y="6360160"/>
            <a:ext cx="8301876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cs typeface="Helvetica Light"/>
              </a:rPr>
              <a:t>Darwin’s Theory of Evolution by Natural </a:t>
            </a:r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cs typeface="Helvetica Light"/>
              </a:rPr>
              <a:t>Selection</a:t>
            </a: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  <a:latin typeface="Helvetica Light"/>
              <a:cs typeface="Helvetica Light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457200" y="6360160"/>
            <a:ext cx="1270000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6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Copyright © McGraw-Hill Education</a:t>
            </a:r>
            <a:endParaRPr lang="en-US" sz="600" i="1" dirty="0">
              <a:solidFill>
                <a:schemeClr val="tx1">
                  <a:lumMod val="65000"/>
                  <a:lumOff val="35000"/>
                </a:schemeClr>
              </a:solidFill>
              <a:latin typeface="Helvetica"/>
              <a:cs typeface="Helvetica"/>
            </a:endParaRPr>
          </a:p>
        </p:txBody>
      </p:sp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457200" y="1125327"/>
            <a:ext cx="8229600" cy="3564057"/>
          </a:xfrm>
        </p:spPr>
        <p:txBody>
          <a:bodyPr lIns="0" tIns="0" rIns="0" bIns="0">
            <a:normAutofit/>
          </a:bodyPr>
          <a:lstStyle/>
          <a:p>
            <a:pPr marL="0" indent="0">
              <a:spcAft>
                <a:spcPts val="1000"/>
              </a:spcAft>
              <a:buNone/>
            </a:pPr>
            <a:r>
              <a:rPr lang="en-US" sz="2800" b="1" dirty="0" smtClean="0">
                <a:solidFill>
                  <a:srgbClr val="9CCB0D"/>
                </a:solidFill>
                <a:latin typeface="Helvetica"/>
                <a:cs typeface="Helvetica"/>
              </a:rPr>
              <a:t>Review</a:t>
            </a:r>
          </a:p>
          <a:p>
            <a:pPr marL="0" indent="0">
              <a:spcAft>
                <a:spcPts val="300"/>
              </a:spcAft>
              <a:buNone/>
            </a:pPr>
            <a:r>
              <a:rPr lang="en-US" sz="2200" b="1" dirty="0" smtClean="0">
                <a:solidFill>
                  <a:srgbClr val="000000"/>
                </a:solidFill>
                <a:latin typeface="Helvetica"/>
                <a:cs typeface="Helvetica"/>
              </a:rPr>
              <a:t>Essential Questions</a:t>
            </a:r>
          </a:p>
          <a:p>
            <a:pPr>
              <a:spcBef>
                <a:spcPts val="600"/>
              </a:spcBef>
            </a:pPr>
            <a:r>
              <a:rPr lang="en-US" sz="1800" dirty="0">
                <a:latin typeface="Helvetica Light"/>
              </a:rPr>
              <a:t>What evidence convinced Darwin that species could change over time?</a:t>
            </a:r>
          </a:p>
          <a:p>
            <a:pPr>
              <a:spcBef>
                <a:spcPts val="600"/>
              </a:spcBef>
            </a:pPr>
            <a:r>
              <a:rPr lang="en-US" sz="1800" dirty="0">
                <a:latin typeface="Helvetica Light"/>
              </a:rPr>
              <a:t>What are the four principles of natural selection?</a:t>
            </a:r>
          </a:p>
          <a:p>
            <a:pPr>
              <a:spcBef>
                <a:spcPts val="600"/>
              </a:spcBef>
            </a:pPr>
            <a:r>
              <a:rPr lang="en-US" sz="1800" dirty="0">
                <a:latin typeface="Helvetica Light"/>
              </a:rPr>
              <a:t>How can natural selection change a population?</a:t>
            </a:r>
          </a:p>
          <a:p>
            <a:pPr marL="0" indent="0">
              <a:spcBef>
                <a:spcPts val="1200"/>
              </a:spcBef>
              <a:spcAft>
                <a:spcPts val="300"/>
              </a:spcAft>
              <a:buNone/>
            </a:pPr>
            <a:r>
              <a:rPr lang="en-US" sz="2200" b="1" dirty="0" smtClean="0">
                <a:solidFill>
                  <a:srgbClr val="000000"/>
                </a:solidFill>
                <a:latin typeface="Helvetica" pitchFamily="34" charset="0"/>
                <a:cs typeface="Helvetica" pitchFamily="34" charset="0"/>
              </a:rPr>
              <a:t>Vocabulary</a:t>
            </a:r>
            <a:endParaRPr lang="en-US" sz="2200" dirty="0" smtClean="0">
              <a:latin typeface="Helvetica" pitchFamily="34" charset="0"/>
              <a:cs typeface="Helvetica" pitchFamily="34" charset="0"/>
            </a:endParaRPr>
          </a:p>
          <a:p>
            <a:pPr marL="0" indent="0">
              <a:buNone/>
            </a:pPr>
            <a:endParaRPr lang="en-US" sz="2400" dirty="0">
              <a:latin typeface="Helvetica Light"/>
              <a:cs typeface="Helvetica Light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37950" y="3845190"/>
            <a:ext cx="2735533" cy="113877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dirty="0">
                <a:latin typeface="Helvetica Light"/>
              </a:rPr>
              <a:t>artificial </a:t>
            </a:r>
            <a:r>
              <a:rPr lang="en-US" dirty="0" smtClean="0">
                <a:latin typeface="Helvetica Light"/>
              </a:rPr>
              <a:t>selection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dirty="0">
                <a:latin typeface="Helvetica Light"/>
              </a:rPr>
              <a:t>natural </a:t>
            </a:r>
            <a:r>
              <a:rPr lang="en-US" dirty="0" smtClean="0">
                <a:latin typeface="Helvetica Light"/>
              </a:rPr>
              <a:t>selection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dirty="0" smtClean="0">
                <a:latin typeface="Helvetica Light"/>
              </a:rPr>
              <a:t>evolution</a:t>
            </a:r>
            <a:endParaRPr lang="en-US" dirty="0">
              <a:latin typeface="Helvetica Light"/>
            </a:endParaRPr>
          </a:p>
          <a:p>
            <a:pPr marL="342900" indent="-342900">
              <a:buFont typeface="Arial" pitchFamily="34" charset="0"/>
              <a:buChar char="•"/>
            </a:pPr>
            <a:endParaRPr lang="en-US" sz="2000" dirty="0">
              <a:latin typeface="Helvetica Light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8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0191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125328"/>
            <a:ext cx="8229600" cy="4685576"/>
          </a:xfrm>
        </p:spPr>
        <p:txBody>
          <a:bodyPr lIns="0" tIns="0" rIns="0" bIns="0"/>
          <a:lstStyle/>
          <a:p>
            <a:pPr marL="0" indent="0">
              <a:spcAft>
                <a:spcPts val="1000"/>
              </a:spcAft>
              <a:buNone/>
            </a:pPr>
            <a:r>
              <a:rPr lang="en-US" sz="2800" b="1" dirty="0" smtClean="0">
                <a:solidFill>
                  <a:srgbClr val="9CCB0D"/>
                </a:solidFill>
                <a:latin typeface="Helvetica"/>
                <a:cs typeface="Helvetica"/>
              </a:rPr>
              <a:t>Essential Questions</a:t>
            </a:r>
          </a:p>
          <a:p>
            <a:pPr>
              <a:spcBef>
                <a:spcPts val="600"/>
              </a:spcBef>
            </a:pPr>
            <a:r>
              <a:rPr lang="en-US" sz="1800" dirty="0">
                <a:latin typeface="Helvetica Light"/>
              </a:rPr>
              <a:t>What evidence convinced Darwin that species could change over time?</a:t>
            </a:r>
          </a:p>
          <a:p>
            <a:pPr>
              <a:spcBef>
                <a:spcPts val="600"/>
              </a:spcBef>
            </a:pPr>
            <a:r>
              <a:rPr lang="en-US" sz="1800" dirty="0">
                <a:latin typeface="Helvetica Light"/>
              </a:rPr>
              <a:t>What are the four principles of natural selection?</a:t>
            </a:r>
          </a:p>
          <a:p>
            <a:pPr>
              <a:spcBef>
                <a:spcPts val="600"/>
              </a:spcBef>
            </a:pPr>
            <a:r>
              <a:rPr lang="en-US" sz="1800" dirty="0">
                <a:latin typeface="Helvetica Light"/>
              </a:rPr>
              <a:t>How can natural selection change a population?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57200" y="6360160"/>
            <a:ext cx="8301876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cs typeface="Helvetica Light"/>
              </a:rPr>
              <a:t>Darwin’s Theory of Evolution by Natural </a:t>
            </a:r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cs typeface="Helvetica Light"/>
              </a:rPr>
              <a:t>Selection</a:t>
            </a: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  <a:latin typeface="Helvetica Light"/>
              <a:cs typeface="Helvetica Light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" y="6360160"/>
            <a:ext cx="1270000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6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Copyright © McGraw-Hill Education</a:t>
            </a:r>
            <a:endParaRPr lang="en-US" sz="600" i="1" dirty="0">
              <a:solidFill>
                <a:schemeClr val="tx1">
                  <a:lumMod val="65000"/>
                  <a:lumOff val="35000"/>
                </a:schemeClr>
              </a:solidFill>
              <a:latin typeface="Helvetica"/>
              <a:cs typeface="Helvetica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8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1561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675434"/>
            <a:ext cx="4108963" cy="4771996"/>
          </a:xfrm>
        </p:spPr>
        <p:txBody>
          <a:bodyPr lIns="0" tIns="0" numCol="1"/>
          <a:lstStyle/>
          <a:p>
            <a:pPr marL="0" indent="0">
              <a:spcAft>
                <a:spcPts val="300"/>
              </a:spcAft>
              <a:buNone/>
            </a:pPr>
            <a:r>
              <a:rPr lang="en-US" sz="2200" b="1" dirty="0" smtClean="0">
                <a:latin typeface="Helvetica"/>
                <a:cs typeface="Helvetica"/>
              </a:rPr>
              <a:t>Review</a:t>
            </a:r>
          </a:p>
          <a:p>
            <a:r>
              <a:rPr lang="en-US" sz="1800" dirty="0">
                <a:latin typeface="Helvetica Light"/>
              </a:rPr>
              <a:t>selective breeding</a:t>
            </a:r>
          </a:p>
          <a:p>
            <a:pPr marL="0" indent="0">
              <a:buNone/>
            </a:pPr>
            <a:endParaRPr lang="en-US" sz="1800" dirty="0" smtClean="0">
              <a:latin typeface="Helvetica Light"/>
              <a:cs typeface="Helvetica Light"/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4566163" y="1683901"/>
            <a:ext cx="4132619" cy="4771996"/>
          </a:xfrm>
          <a:prstGeom prst="rect">
            <a:avLst/>
          </a:prstGeom>
        </p:spPr>
        <p:txBody>
          <a:bodyPr vert="horz" lIns="0" tIns="0" rIns="91440" bIns="45720" numCol="1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300"/>
              </a:spcAft>
              <a:buNone/>
            </a:pPr>
            <a:r>
              <a:rPr lang="en-US" sz="2200" b="1" dirty="0" smtClean="0">
                <a:latin typeface="Helvetica" pitchFamily="34" charset="0"/>
                <a:cs typeface="Helvetica" pitchFamily="34" charset="0"/>
              </a:rPr>
              <a:t>New</a:t>
            </a:r>
            <a:endParaRPr lang="en-US" sz="2000" i="1" dirty="0">
              <a:latin typeface="Helvetica Light"/>
              <a:cs typeface="Helvetica Light"/>
            </a:endParaRPr>
          </a:p>
          <a:p>
            <a:r>
              <a:rPr lang="en-US" sz="1800" dirty="0">
                <a:latin typeface="Helvetica Light"/>
              </a:rPr>
              <a:t>artificial selection</a:t>
            </a:r>
          </a:p>
          <a:p>
            <a:r>
              <a:rPr lang="en-US" sz="1800" dirty="0">
                <a:latin typeface="Helvetica Light"/>
                <a:cs typeface="Helvetica" pitchFamily="34" charset="0"/>
              </a:rPr>
              <a:t>natural</a:t>
            </a:r>
            <a:r>
              <a:rPr lang="en-US" sz="1800" dirty="0">
                <a:latin typeface="Helvetica Light"/>
              </a:rPr>
              <a:t> selection</a:t>
            </a:r>
          </a:p>
          <a:p>
            <a:r>
              <a:rPr lang="en-US" sz="1800" dirty="0">
                <a:latin typeface="Helvetica Light"/>
              </a:rPr>
              <a:t>evolution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57200" y="6360160"/>
            <a:ext cx="8301876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cs typeface="Helvetica Light"/>
              </a:rPr>
              <a:t>Darwin’s Theory of Evolution by Natural </a:t>
            </a:r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cs typeface="Helvetica Light"/>
              </a:rPr>
              <a:t>Selection</a:t>
            </a: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  <a:latin typeface="Helvetica Light"/>
              <a:cs typeface="Helvetica Light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57200" y="6360160"/>
            <a:ext cx="1270000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6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Copyright © McGraw-Hill Education</a:t>
            </a:r>
            <a:endParaRPr lang="en-US" sz="600" i="1" dirty="0">
              <a:solidFill>
                <a:schemeClr val="tx1">
                  <a:lumMod val="65000"/>
                  <a:lumOff val="35000"/>
                </a:schemeClr>
              </a:solidFill>
              <a:latin typeface="Helvetica"/>
              <a:cs typeface="Helvetica"/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457200" y="1125329"/>
            <a:ext cx="8229600" cy="516238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400"/>
              </a:spcAft>
              <a:buFont typeface="Arial"/>
              <a:buNone/>
            </a:pPr>
            <a:r>
              <a:rPr lang="en-US" sz="2800" b="1" dirty="0" smtClean="0">
                <a:solidFill>
                  <a:srgbClr val="9CCB0D"/>
                </a:solidFill>
                <a:latin typeface="Helvetica"/>
                <a:cs typeface="Helvetica"/>
              </a:rPr>
              <a:t>Vocabulary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8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2977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457200" y="6360160"/>
            <a:ext cx="8301876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cs typeface="Helvetica Light"/>
              </a:rPr>
              <a:t>Darwin’s Theory of Evolution by Natural Selection</a:t>
            </a: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  <a:latin typeface="Helvetica Light"/>
              <a:cs typeface="Helvetica Light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457200" y="6360160"/>
            <a:ext cx="1270000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6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Copyright © McGraw-Hill Education</a:t>
            </a:r>
            <a:endParaRPr lang="en-US" sz="600" i="1" dirty="0">
              <a:solidFill>
                <a:schemeClr val="tx1">
                  <a:lumMod val="65000"/>
                  <a:lumOff val="35000"/>
                </a:schemeClr>
              </a:solidFill>
              <a:latin typeface="Helvetica"/>
              <a:cs typeface="Helvetica"/>
            </a:endParaRPr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457200" y="1073911"/>
            <a:ext cx="8229600" cy="3353309"/>
          </a:xfrm>
          <a:prstGeom prst="rect">
            <a:avLst/>
          </a:prstGeom>
        </p:spPr>
        <p:txBody>
          <a:bodyPr vert="horz" lIns="0" tIns="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300"/>
              </a:spcAft>
              <a:buNone/>
            </a:pPr>
            <a:r>
              <a:rPr lang="en-US" sz="2400" b="1" dirty="0" smtClean="0">
                <a:latin typeface="Helvetica"/>
                <a:cs typeface="Helvetica"/>
              </a:rPr>
              <a:t>Developing the Theory of Evolution</a:t>
            </a:r>
          </a:p>
          <a:p>
            <a:pPr marL="0" indent="0">
              <a:spcAft>
                <a:spcPts val="300"/>
              </a:spcAft>
              <a:buNone/>
            </a:pPr>
            <a:r>
              <a:rPr lang="en-US" sz="2200" dirty="0" smtClean="0">
                <a:latin typeface="Helvetica"/>
                <a:cs typeface="Helvetica"/>
              </a:rPr>
              <a:t>Darwin on the HMS </a:t>
            </a:r>
            <a:r>
              <a:rPr lang="en-US" sz="2200" i="1" dirty="0" smtClean="0">
                <a:latin typeface="Helvetica"/>
                <a:cs typeface="Helvetica"/>
              </a:rPr>
              <a:t>Beagle</a:t>
            </a:r>
            <a:endParaRPr lang="en-US" sz="2200" dirty="0">
              <a:latin typeface="Helvetica"/>
              <a:cs typeface="Helvetica"/>
            </a:endParaRPr>
          </a:p>
          <a:p>
            <a:pPr>
              <a:spcAft>
                <a:spcPts val="600"/>
              </a:spcAft>
            </a:pPr>
            <a:r>
              <a:rPr lang="en-US" sz="1800" dirty="0" smtClean="0">
                <a:latin typeface="Helvetica Light"/>
                <a:cs typeface="Helvetica Light"/>
              </a:rPr>
              <a:t>When Darwin began his journey, most people thought the world was ~6000 years old, and that animals and plants were unchanging. </a:t>
            </a:r>
          </a:p>
          <a:p>
            <a:pPr>
              <a:spcAft>
                <a:spcPts val="600"/>
              </a:spcAft>
            </a:pPr>
            <a:r>
              <a:rPr lang="en-US" sz="1800" dirty="0" smtClean="0">
                <a:latin typeface="Helvetica Light"/>
                <a:cs typeface="Helvetica Light"/>
              </a:rPr>
              <a:t>Darwin’s job on the </a:t>
            </a:r>
            <a:r>
              <a:rPr lang="en-US" sz="1800" i="1" dirty="0" smtClean="0">
                <a:latin typeface="Helvetica Light"/>
                <a:cs typeface="Helvetica Light"/>
              </a:rPr>
              <a:t>Beagle</a:t>
            </a:r>
            <a:r>
              <a:rPr lang="en-US" sz="1800" dirty="0" smtClean="0">
                <a:latin typeface="Helvetica Light"/>
                <a:cs typeface="Helvetica Light"/>
              </a:rPr>
              <a:t> was to be a naturalist, and to collect biological and geological specimens during the travels.</a:t>
            </a:r>
            <a:endParaRPr lang="en-US" sz="1800" dirty="0">
              <a:latin typeface="Helvetica Light"/>
              <a:cs typeface="Helvetica Light"/>
            </a:endParaRPr>
          </a:p>
          <a:p>
            <a:pPr>
              <a:spcAft>
                <a:spcPts val="600"/>
              </a:spcAft>
            </a:pPr>
            <a:endParaRPr lang="en-US" sz="1800" dirty="0">
              <a:latin typeface="Helvetica Light"/>
              <a:cs typeface="Helvetica Light"/>
            </a:endParaRPr>
          </a:p>
          <a:p>
            <a:pPr marL="0" indent="0">
              <a:spcAft>
                <a:spcPts val="1200"/>
              </a:spcAft>
              <a:buFont typeface="Arial"/>
              <a:buNone/>
            </a:pPr>
            <a:endParaRPr lang="en-US" sz="1800" dirty="0" smtClean="0">
              <a:latin typeface="Helvetica Light"/>
              <a:cs typeface="Helvetica Light"/>
            </a:endParaRPr>
          </a:p>
          <a:p>
            <a:pPr marL="0" indent="0">
              <a:spcAft>
                <a:spcPts val="1200"/>
              </a:spcAft>
              <a:buFont typeface="Arial"/>
              <a:buNone/>
            </a:pPr>
            <a:endParaRPr lang="en-US" sz="1800" dirty="0" smtClean="0">
              <a:latin typeface="Helvetica Light"/>
              <a:cs typeface="Helvetica Light"/>
            </a:endParaRPr>
          </a:p>
          <a:p>
            <a:pPr marL="0" indent="0">
              <a:buFont typeface="Arial"/>
              <a:buNone/>
            </a:pPr>
            <a:endParaRPr lang="en-US" sz="2400" dirty="0">
              <a:latin typeface="Helvetica Light"/>
              <a:cs typeface="Helvetica Light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8160"/>
          </a:xfrm>
          <a:prstGeom prst="rect">
            <a:avLst/>
          </a:prstGeom>
        </p:spPr>
      </p:pic>
      <p:pic>
        <p:nvPicPr>
          <p:cNvPr id="6" name="Picture 9" descr="ch 15 im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5236" y="3320716"/>
            <a:ext cx="5161319" cy="30394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55698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457200" y="6360160"/>
            <a:ext cx="8301876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cs typeface="Helvetica Light"/>
              </a:rPr>
              <a:t>Darwin’s Theory of Evolution by Natural Selection</a:t>
            </a: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  <a:latin typeface="Helvetica Light"/>
              <a:cs typeface="Helvetica Light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457200" y="6360160"/>
            <a:ext cx="1270000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6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Copyright © McGraw-Hill Education</a:t>
            </a:r>
            <a:endParaRPr lang="en-US" sz="600" i="1" dirty="0">
              <a:solidFill>
                <a:schemeClr val="tx1">
                  <a:lumMod val="65000"/>
                  <a:lumOff val="35000"/>
                </a:schemeClr>
              </a:solidFill>
              <a:latin typeface="Helvetica"/>
              <a:cs typeface="Helvetica"/>
            </a:endParaRPr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457200" y="1073911"/>
            <a:ext cx="8229600" cy="3353309"/>
          </a:xfrm>
          <a:prstGeom prst="rect">
            <a:avLst/>
          </a:prstGeom>
        </p:spPr>
        <p:txBody>
          <a:bodyPr vert="horz" lIns="0" tIns="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300"/>
              </a:spcAft>
              <a:buClr>
                <a:srgbClr val="CC3300"/>
              </a:buClr>
              <a:buFont typeface="Wingdings" pitchFamily="2" charset="2"/>
              <a:buNone/>
            </a:pPr>
            <a:r>
              <a:rPr lang="en-US" sz="2400" b="1" dirty="0" smtClean="0">
                <a:latin typeface="Helvetica" pitchFamily="34" charset="0"/>
                <a:cs typeface="Helvetica" pitchFamily="34" charset="0"/>
              </a:rPr>
              <a:t>Developing the Theory of Evolution</a:t>
            </a:r>
          </a:p>
          <a:p>
            <a:pPr>
              <a:buClr>
                <a:srgbClr val="CC3300"/>
              </a:buClr>
              <a:buFont typeface="Wingdings" pitchFamily="2" charset="2"/>
              <a:buNone/>
            </a:pPr>
            <a:r>
              <a:rPr lang="en-US" sz="2200" dirty="0" smtClean="0">
                <a:latin typeface="Helvetica" pitchFamily="34" charset="0"/>
                <a:cs typeface="Helvetica" pitchFamily="34" charset="0"/>
              </a:rPr>
              <a:t>The </a:t>
            </a:r>
            <a:r>
              <a:rPr lang="en-US" sz="2200" dirty="0">
                <a:latin typeface="Helvetica" pitchFamily="34" charset="0"/>
                <a:cs typeface="Helvetica" pitchFamily="34" charset="0"/>
              </a:rPr>
              <a:t>Galápagos Islands</a:t>
            </a:r>
          </a:p>
          <a:p>
            <a:pPr>
              <a:spcAft>
                <a:spcPts val="600"/>
              </a:spcAft>
            </a:pPr>
            <a:r>
              <a:rPr lang="en-US" sz="1800" dirty="0" smtClean="0">
                <a:latin typeface="Helvetica Light"/>
                <a:cs typeface="Helvetica Light"/>
              </a:rPr>
              <a:t>Darwin noticed that the different islands all seemed to have their own, slightly different varieties of animals. </a:t>
            </a:r>
          </a:p>
          <a:p>
            <a:pPr>
              <a:spcAft>
                <a:spcPts val="600"/>
              </a:spcAft>
            </a:pPr>
            <a:r>
              <a:rPr lang="en-US" sz="1800" dirty="0" smtClean="0">
                <a:latin typeface="Helvetica Light"/>
                <a:cs typeface="Helvetica Light"/>
              </a:rPr>
              <a:t>Almost every specimen Darwin collected on the Gal</a:t>
            </a:r>
            <a:r>
              <a:rPr lang="en-US" sz="1800" dirty="0" smtClean="0">
                <a:latin typeface="Helvetica" pitchFamily="34" charset="0"/>
                <a:cs typeface="Helvetica" pitchFamily="34" charset="0"/>
              </a:rPr>
              <a:t>ápagos was new to European scientists, though they were similar to species on mainland South America.</a:t>
            </a:r>
          </a:p>
          <a:p>
            <a:pPr>
              <a:spcAft>
                <a:spcPts val="600"/>
              </a:spcAft>
            </a:pPr>
            <a:r>
              <a:rPr lang="en-US" sz="1800" dirty="0" smtClean="0">
                <a:latin typeface="Helvetica" pitchFamily="34" charset="0"/>
                <a:cs typeface="Helvetica" pitchFamily="34" charset="0"/>
              </a:rPr>
              <a:t>Island and mainland species should not have been so similar, unless mainland species had changed since arriving on the islands.</a:t>
            </a:r>
            <a:endParaRPr lang="en-US" sz="1800" dirty="0" smtClean="0">
              <a:latin typeface="Helvetica Light"/>
              <a:cs typeface="Helvetica Light"/>
            </a:endParaRPr>
          </a:p>
          <a:p>
            <a:pPr>
              <a:spcAft>
                <a:spcPts val="600"/>
              </a:spcAft>
            </a:pPr>
            <a:endParaRPr lang="en-US" sz="1800" dirty="0">
              <a:latin typeface="Helvetica Light"/>
              <a:cs typeface="Helvetica Light"/>
            </a:endParaRPr>
          </a:p>
          <a:p>
            <a:pPr>
              <a:spcAft>
                <a:spcPts val="600"/>
              </a:spcAft>
            </a:pPr>
            <a:endParaRPr lang="en-US" sz="1800" dirty="0">
              <a:latin typeface="Helvetica Light"/>
              <a:cs typeface="Helvetica Light"/>
            </a:endParaRPr>
          </a:p>
          <a:p>
            <a:pPr marL="0" indent="0">
              <a:spcAft>
                <a:spcPts val="1200"/>
              </a:spcAft>
              <a:buFont typeface="Arial"/>
              <a:buNone/>
            </a:pPr>
            <a:endParaRPr lang="en-US" sz="1800" dirty="0" smtClean="0">
              <a:latin typeface="Helvetica Light"/>
              <a:cs typeface="Helvetica Light"/>
            </a:endParaRPr>
          </a:p>
          <a:p>
            <a:pPr marL="0" indent="0">
              <a:spcAft>
                <a:spcPts val="1200"/>
              </a:spcAft>
              <a:buFont typeface="Arial"/>
              <a:buNone/>
            </a:pPr>
            <a:endParaRPr lang="en-US" sz="1800" dirty="0" smtClean="0">
              <a:latin typeface="Helvetica Light"/>
              <a:cs typeface="Helvetica Light"/>
            </a:endParaRPr>
          </a:p>
          <a:p>
            <a:pPr marL="0" indent="0">
              <a:buFont typeface="Arial"/>
              <a:buNone/>
            </a:pPr>
            <a:endParaRPr lang="en-US" sz="2400" dirty="0">
              <a:latin typeface="Helvetica Light"/>
              <a:cs typeface="Helvetica Light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8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8157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457200" y="6360160"/>
            <a:ext cx="8301876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cs typeface="Helvetica Light"/>
              </a:rPr>
              <a:t>Darwin’s Theory of Evolution by Natural Selection</a:t>
            </a: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  <a:latin typeface="Helvetica Light"/>
              <a:cs typeface="Helvetica Light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457200" y="6360160"/>
            <a:ext cx="1270000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6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Copyright © McGraw-Hill Education</a:t>
            </a:r>
            <a:endParaRPr lang="en-US" sz="600" i="1" dirty="0">
              <a:solidFill>
                <a:schemeClr val="tx1">
                  <a:lumMod val="65000"/>
                  <a:lumOff val="35000"/>
                </a:schemeClr>
              </a:solidFill>
              <a:latin typeface="Helvetica"/>
              <a:cs typeface="Helvetica"/>
            </a:endParaRPr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457200" y="1073911"/>
            <a:ext cx="8229600" cy="3353309"/>
          </a:xfrm>
          <a:prstGeom prst="rect">
            <a:avLst/>
          </a:prstGeom>
        </p:spPr>
        <p:txBody>
          <a:bodyPr vert="horz" lIns="0" tIns="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300"/>
              </a:spcAft>
              <a:buClr>
                <a:srgbClr val="CC3300"/>
              </a:buClr>
              <a:buFont typeface="Wingdings" pitchFamily="2" charset="2"/>
              <a:buNone/>
            </a:pPr>
            <a:r>
              <a:rPr lang="en-US" sz="2400" b="1" dirty="0" smtClean="0">
                <a:latin typeface="Helvetica" pitchFamily="34" charset="0"/>
                <a:cs typeface="Helvetica" pitchFamily="34" charset="0"/>
              </a:rPr>
              <a:t>Developing the Theory of Evolution</a:t>
            </a:r>
          </a:p>
          <a:p>
            <a:pPr>
              <a:buClr>
                <a:srgbClr val="CC3300"/>
              </a:buClr>
              <a:buFont typeface="Wingdings" pitchFamily="2" charset="2"/>
              <a:buNone/>
            </a:pPr>
            <a:r>
              <a:rPr lang="en-US" sz="2200" dirty="0" smtClean="0">
                <a:latin typeface="Helvetica" pitchFamily="34" charset="0"/>
                <a:cs typeface="Helvetica" pitchFamily="34" charset="0"/>
              </a:rPr>
              <a:t>Darwin continued </a:t>
            </a:r>
            <a:r>
              <a:rPr lang="en-US" sz="2200" dirty="0">
                <a:latin typeface="Helvetica" pitchFamily="34" charset="0"/>
                <a:cs typeface="Helvetica" pitchFamily="34" charset="0"/>
              </a:rPr>
              <a:t>h</a:t>
            </a:r>
            <a:r>
              <a:rPr lang="en-US" sz="2200" dirty="0" smtClean="0">
                <a:latin typeface="Helvetica" pitchFamily="34" charset="0"/>
                <a:cs typeface="Helvetica" pitchFamily="34" charset="0"/>
              </a:rPr>
              <a:t>is </a:t>
            </a:r>
            <a:r>
              <a:rPr lang="en-US" sz="2200" dirty="0">
                <a:latin typeface="Helvetica" pitchFamily="34" charset="0"/>
                <a:cs typeface="Helvetica" pitchFamily="34" charset="0"/>
              </a:rPr>
              <a:t>s</a:t>
            </a:r>
            <a:r>
              <a:rPr lang="en-US" sz="2200" dirty="0" smtClean="0">
                <a:latin typeface="Helvetica" pitchFamily="34" charset="0"/>
                <a:cs typeface="Helvetica" pitchFamily="34" charset="0"/>
              </a:rPr>
              <a:t>tudies</a:t>
            </a:r>
            <a:endParaRPr lang="en-US" sz="2200" dirty="0">
              <a:latin typeface="Helvetica" pitchFamily="34" charset="0"/>
              <a:cs typeface="Helvetica" pitchFamily="34" charset="0"/>
            </a:endParaRPr>
          </a:p>
          <a:p>
            <a:pPr>
              <a:spcAft>
                <a:spcPts val="600"/>
              </a:spcAft>
            </a:pPr>
            <a:r>
              <a:rPr lang="en-US" sz="1800" dirty="0" smtClean="0">
                <a:latin typeface="Helvetica Light"/>
                <a:cs typeface="Helvetica Light"/>
              </a:rPr>
              <a:t>Darwin hypothesized that new species could appear gradually through small changes in ancestral species.</a:t>
            </a:r>
          </a:p>
          <a:p>
            <a:pPr>
              <a:spcAft>
                <a:spcPts val="600"/>
              </a:spcAft>
            </a:pPr>
            <a:r>
              <a:rPr lang="en-US" sz="1800" dirty="0" smtClean="0">
                <a:latin typeface="Helvetica Light"/>
                <a:cs typeface="Helvetica Light"/>
              </a:rPr>
              <a:t>Darwin inferred that if humans could change species by </a:t>
            </a:r>
            <a:r>
              <a:rPr lang="en-US" sz="1800" dirty="0" smtClean="0">
                <a:solidFill>
                  <a:srgbClr val="B00000"/>
                </a:solidFill>
                <a:latin typeface="Helvetica Light"/>
                <a:cs typeface="Helvetica Light"/>
              </a:rPr>
              <a:t>artificial selection </a:t>
            </a:r>
            <a:r>
              <a:rPr lang="en-US" sz="1800" dirty="0" smtClean="0">
                <a:latin typeface="Helvetica Light"/>
                <a:cs typeface="Helvetica Light"/>
              </a:rPr>
              <a:t>– directed breeding to produce offspring with desired traits, then perhaps the same process could work in nature.</a:t>
            </a:r>
            <a:endParaRPr lang="en-US" sz="1800" dirty="0">
              <a:latin typeface="Helvetica Light"/>
              <a:cs typeface="Helvetica Light"/>
            </a:endParaRPr>
          </a:p>
          <a:p>
            <a:pPr>
              <a:spcAft>
                <a:spcPts val="600"/>
              </a:spcAft>
            </a:pPr>
            <a:endParaRPr lang="en-US" sz="1800" dirty="0">
              <a:latin typeface="Helvetica Light"/>
              <a:cs typeface="Helvetica Light"/>
            </a:endParaRPr>
          </a:p>
          <a:p>
            <a:pPr marL="0" indent="0">
              <a:spcAft>
                <a:spcPts val="1200"/>
              </a:spcAft>
              <a:buFont typeface="Arial"/>
              <a:buNone/>
            </a:pPr>
            <a:endParaRPr lang="en-US" sz="1800" dirty="0" smtClean="0">
              <a:latin typeface="Helvetica Light"/>
              <a:cs typeface="Helvetica Light"/>
            </a:endParaRPr>
          </a:p>
          <a:p>
            <a:pPr marL="0" indent="0">
              <a:spcAft>
                <a:spcPts val="1200"/>
              </a:spcAft>
              <a:buFont typeface="Arial"/>
              <a:buNone/>
            </a:pPr>
            <a:endParaRPr lang="en-US" sz="1800" dirty="0" smtClean="0">
              <a:latin typeface="Helvetica Light"/>
              <a:cs typeface="Helvetica Light"/>
            </a:endParaRPr>
          </a:p>
          <a:p>
            <a:pPr marL="0" indent="0">
              <a:buFont typeface="Arial"/>
              <a:buNone/>
            </a:pPr>
            <a:endParaRPr lang="en-US" sz="2400" dirty="0">
              <a:latin typeface="Helvetica Light"/>
              <a:cs typeface="Helvetica Light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8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5149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457200" y="6360160"/>
            <a:ext cx="8301876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cs typeface="Helvetica Light"/>
              </a:rPr>
              <a:t>Darwin’s Theory of Evolution by Natural Selection</a:t>
            </a: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  <a:latin typeface="Helvetica Light"/>
              <a:cs typeface="Helvetica Light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457200" y="6360160"/>
            <a:ext cx="1270000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6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Copyright © McGraw-Hill Education</a:t>
            </a:r>
            <a:endParaRPr lang="en-US" sz="600" i="1" dirty="0">
              <a:solidFill>
                <a:schemeClr val="tx1">
                  <a:lumMod val="65000"/>
                  <a:lumOff val="35000"/>
                </a:schemeClr>
              </a:solidFill>
              <a:latin typeface="Helvetica"/>
              <a:cs typeface="Helvetica"/>
            </a:endParaRPr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457200" y="1073911"/>
            <a:ext cx="8229600" cy="3353309"/>
          </a:xfrm>
          <a:prstGeom prst="rect">
            <a:avLst/>
          </a:prstGeom>
        </p:spPr>
        <p:txBody>
          <a:bodyPr vert="horz" lIns="0" tIns="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300"/>
              </a:spcAft>
              <a:buClr>
                <a:srgbClr val="CC3300"/>
              </a:buClr>
              <a:buFont typeface="Wingdings" pitchFamily="2" charset="2"/>
              <a:buNone/>
            </a:pPr>
            <a:r>
              <a:rPr lang="en-US" sz="2400" b="1" dirty="0" smtClean="0">
                <a:latin typeface="Helvetica" pitchFamily="34" charset="0"/>
                <a:cs typeface="Helvetica" pitchFamily="34" charset="0"/>
              </a:rPr>
              <a:t>Developing the Theory of Evolution</a:t>
            </a:r>
          </a:p>
          <a:p>
            <a:pPr>
              <a:buClr>
                <a:srgbClr val="CC3300"/>
              </a:buClr>
              <a:buFont typeface="Wingdings" pitchFamily="2" charset="2"/>
              <a:buNone/>
            </a:pPr>
            <a:r>
              <a:rPr lang="en-US" sz="2200" dirty="0" smtClean="0">
                <a:latin typeface="Helvetica" pitchFamily="34" charset="0"/>
                <a:cs typeface="Helvetica" pitchFamily="34" charset="0"/>
              </a:rPr>
              <a:t>Natural selection</a:t>
            </a:r>
            <a:endParaRPr lang="en-US" sz="2200" dirty="0">
              <a:latin typeface="Helvetica" pitchFamily="34" charset="0"/>
              <a:cs typeface="Helvetica" pitchFamily="34" charset="0"/>
            </a:endParaRPr>
          </a:p>
          <a:p>
            <a:pPr>
              <a:spcAft>
                <a:spcPts val="600"/>
              </a:spcAft>
            </a:pPr>
            <a:r>
              <a:rPr lang="en-US" sz="1800" dirty="0" smtClean="0">
                <a:latin typeface="Helvetica Light"/>
                <a:cs typeface="Helvetica Light"/>
              </a:rPr>
              <a:t>Darwin described the process of </a:t>
            </a:r>
            <a:r>
              <a:rPr lang="en-US" sz="1800" dirty="0" smtClean="0">
                <a:solidFill>
                  <a:srgbClr val="C00000"/>
                </a:solidFill>
                <a:latin typeface="Helvetica Light"/>
                <a:cs typeface="Helvetica Light"/>
              </a:rPr>
              <a:t>natural selection</a:t>
            </a:r>
            <a:r>
              <a:rPr lang="en-US" sz="1800" dirty="0" smtClean="0">
                <a:latin typeface="Helvetica Light"/>
                <a:cs typeface="Helvetica Light"/>
              </a:rPr>
              <a:t>: some competitors would be better equipped for survival than others, those less equipped would die.  </a:t>
            </a:r>
          </a:p>
          <a:p>
            <a:pPr>
              <a:spcAft>
                <a:spcPts val="600"/>
              </a:spcAft>
            </a:pPr>
            <a:endParaRPr lang="en-US" sz="1800" dirty="0">
              <a:latin typeface="Helvetica Light"/>
              <a:cs typeface="Helvetica Light"/>
            </a:endParaRPr>
          </a:p>
          <a:p>
            <a:pPr marL="0" indent="0">
              <a:spcAft>
                <a:spcPts val="1200"/>
              </a:spcAft>
              <a:buFont typeface="Arial"/>
              <a:buNone/>
            </a:pPr>
            <a:endParaRPr lang="en-US" sz="1800" dirty="0" smtClean="0">
              <a:latin typeface="Helvetica Light"/>
              <a:cs typeface="Helvetica Light"/>
            </a:endParaRPr>
          </a:p>
          <a:p>
            <a:pPr marL="0" indent="0">
              <a:spcAft>
                <a:spcPts val="1200"/>
              </a:spcAft>
              <a:buFont typeface="Arial"/>
              <a:buNone/>
            </a:pPr>
            <a:endParaRPr lang="en-US" sz="1800" dirty="0" smtClean="0">
              <a:latin typeface="Helvetica Light"/>
              <a:cs typeface="Helvetica Light"/>
            </a:endParaRPr>
          </a:p>
          <a:p>
            <a:pPr marL="0" indent="0">
              <a:buFont typeface="Arial"/>
              <a:buNone/>
            </a:pPr>
            <a:endParaRPr lang="en-US" sz="2400" dirty="0">
              <a:latin typeface="Helvetica Light"/>
              <a:cs typeface="Helvetica Light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8160"/>
          </a:xfrm>
          <a:prstGeom prst="rect">
            <a:avLst/>
          </a:prstGeom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5090" y="3429000"/>
            <a:ext cx="3162300" cy="2486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12496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457200" y="6360160"/>
            <a:ext cx="8301876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cs typeface="Helvetica Light"/>
              </a:rPr>
              <a:t>Darwin’s Theory of Evolution by Natural Selection</a:t>
            </a: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  <a:latin typeface="Helvetica Light"/>
              <a:cs typeface="Helvetica Light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457200" y="6360160"/>
            <a:ext cx="1270000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6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Copyright © McGraw-Hill Education</a:t>
            </a:r>
            <a:endParaRPr lang="en-US" sz="600" i="1" dirty="0">
              <a:solidFill>
                <a:schemeClr val="tx1">
                  <a:lumMod val="65000"/>
                  <a:lumOff val="35000"/>
                </a:schemeClr>
              </a:solidFill>
              <a:latin typeface="Helvetica"/>
              <a:cs typeface="Helvetica"/>
            </a:endParaRPr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457200" y="1073911"/>
            <a:ext cx="8229600" cy="3353309"/>
          </a:xfrm>
          <a:prstGeom prst="rect">
            <a:avLst/>
          </a:prstGeom>
        </p:spPr>
        <p:txBody>
          <a:bodyPr vert="horz" lIns="0" tIns="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300"/>
              </a:spcAft>
              <a:buClr>
                <a:srgbClr val="CC3300"/>
              </a:buClr>
              <a:buFont typeface="Wingdings" pitchFamily="2" charset="2"/>
              <a:buNone/>
            </a:pPr>
            <a:r>
              <a:rPr lang="en-US" sz="2400" b="1" dirty="0" smtClean="0">
                <a:latin typeface="Helvetica" pitchFamily="34" charset="0"/>
                <a:cs typeface="Helvetica" pitchFamily="34" charset="0"/>
              </a:rPr>
              <a:t>Developing the Theory of Evolution</a:t>
            </a:r>
          </a:p>
          <a:p>
            <a:pPr>
              <a:buClr>
                <a:srgbClr val="CC3300"/>
              </a:buClr>
              <a:buFont typeface="Wingdings" pitchFamily="2" charset="2"/>
              <a:buNone/>
            </a:pPr>
            <a:r>
              <a:rPr lang="en-US" sz="2200" dirty="0" smtClean="0">
                <a:latin typeface="Helvetica" pitchFamily="34" charset="0"/>
                <a:cs typeface="Helvetica" pitchFamily="34" charset="0"/>
              </a:rPr>
              <a:t>Natural selection</a:t>
            </a:r>
            <a:endParaRPr lang="en-US" sz="2200" dirty="0">
              <a:latin typeface="Helvetica" pitchFamily="34" charset="0"/>
              <a:cs typeface="Helvetica" pitchFamily="34" charset="0"/>
            </a:endParaRPr>
          </a:p>
          <a:p>
            <a:pPr>
              <a:spcAft>
                <a:spcPts val="600"/>
              </a:spcAft>
            </a:pPr>
            <a:r>
              <a:rPr lang="en-US" sz="1800" dirty="0" smtClean="0">
                <a:latin typeface="Helvetica Light"/>
                <a:cs typeface="Helvetica Light"/>
              </a:rPr>
              <a:t>Principles of natural selection:</a:t>
            </a: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800" dirty="0" smtClean="0">
                <a:latin typeface="Helvetica Light"/>
                <a:cs typeface="Helvetica Light"/>
              </a:rPr>
              <a:t>Individuals show variation</a:t>
            </a: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800" dirty="0" smtClean="0">
                <a:latin typeface="Helvetica Light"/>
                <a:cs typeface="Helvetica Light"/>
              </a:rPr>
              <a:t>Variations are heritable</a:t>
            </a: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800" dirty="0" smtClean="0">
                <a:latin typeface="Helvetica Light"/>
                <a:cs typeface="Helvetica Light"/>
              </a:rPr>
              <a:t>More offspring are born than can survive</a:t>
            </a: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800" dirty="0" smtClean="0">
                <a:latin typeface="Helvetica Light"/>
                <a:cs typeface="Helvetica Light"/>
              </a:rPr>
              <a:t>Variations that increase reproductive success will be more common in the next generation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800" dirty="0">
              <a:latin typeface="Helvetica Light"/>
              <a:cs typeface="Helvetica Light"/>
            </a:endParaRPr>
          </a:p>
          <a:p>
            <a:pPr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en-US" sz="1800" dirty="0" smtClean="0">
              <a:latin typeface="Helvetica Light"/>
              <a:cs typeface="Helvetica Light"/>
            </a:endParaRPr>
          </a:p>
          <a:p>
            <a:pPr marL="0" indent="0">
              <a:spcAft>
                <a:spcPts val="1200"/>
              </a:spcAft>
              <a:buFont typeface="Arial"/>
              <a:buNone/>
            </a:pPr>
            <a:endParaRPr lang="en-US" sz="1800" dirty="0" smtClean="0">
              <a:latin typeface="Helvetica Light"/>
              <a:cs typeface="Helvetica Light"/>
            </a:endParaRPr>
          </a:p>
          <a:p>
            <a:pPr marL="0" indent="0">
              <a:buFont typeface="Arial"/>
              <a:buNone/>
            </a:pPr>
            <a:endParaRPr lang="en-US" sz="2400" dirty="0">
              <a:latin typeface="Helvetica Light"/>
              <a:cs typeface="Helvetica Light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8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0911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509118" y="1073912"/>
            <a:ext cx="8067126" cy="631428"/>
          </a:xfrm>
        </p:spPr>
        <p:txBody>
          <a:bodyPr lIns="0" tIns="0"/>
          <a:lstStyle/>
          <a:p>
            <a:pPr marL="0" indent="0">
              <a:buNone/>
            </a:pPr>
            <a:r>
              <a:rPr lang="en-US" sz="2400" b="1" dirty="0" smtClean="0">
                <a:latin typeface="Helvetica" panose="020B0604020202020204" pitchFamily="34" charset="0"/>
                <a:cs typeface="Helvetica" panose="020B0604020202020204" pitchFamily="34" charset="0"/>
              </a:rPr>
              <a:t>Visualizing Natural Selection</a:t>
            </a:r>
            <a:endParaRPr lang="en-US" sz="2400" b="1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0" indent="0">
              <a:buNone/>
            </a:pPr>
            <a:endParaRPr lang="en-US" sz="2400" dirty="0">
              <a:latin typeface="Helvetica Light"/>
              <a:cs typeface="Helvetica Light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9161189"/>
              </p:ext>
            </p:extLst>
          </p:nvPr>
        </p:nvGraphicFramePr>
        <p:xfrm>
          <a:off x="509118" y="1603736"/>
          <a:ext cx="8067126" cy="44262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67126"/>
              </a:tblGrid>
              <a:tr h="460429">
                <a:tc>
                  <a:txBody>
                    <a:bodyPr/>
                    <a:lstStyle/>
                    <a:p>
                      <a:pPr>
                        <a:spcAft>
                          <a:spcPts val="1200"/>
                        </a:spcAft>
                      </a:pPr>
                      <a:r>
                        <a:rPr lang="en-US" b="0" i="1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Animation</a:t>
                      </a:r>
                      <a:endParaRPr lang="en-US" b="0" i="1" dirty="0">
                        <a:solidFill>
                          <a:schemeClr val="tx1"/>
                        </a:solidFill>
                        <a:latin typeface="Helvetica"/>
                        <a:cs typeface="Helvetica"/>
                      </a:endParaRPr>
                    </a:p>
                  </a:txBody>
                  <a:tcPr marL="457200">
                    <a:lnB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965791">
                <a:tc>
                  <a:txBody>
                    <a:bodyPr/>
                    <a:lstStyle/>
                    <a:p>
                      <a:endParaRPr lang="en-US" sz="1200" dirty="0" smtClean="0"/>
                    </a:p>
                    <a:p>
                      <a:endParaRPr lang="en-US" sz="1200" b="0" i="0" dirty="0" smtClean="0">
                        <a:latin typeface="Helvetica Light"/>
                        <a:cs typeface="Helvetica Light"/>
                      </a:endParaRPr>
                    </a:p>
                    <a:p>
                      <a:endParaRPr lang="en-US" sz="1200" dirty="0" smtClean="0"/>
                    </a:p>
                    <a:p>
                      <a:pPr algn="ctr"/>
                      <a:r>
                        <a:rPr lang="en-US" sz="2000" b="1" i="0" dirty="0" smtClean="0">
                          <a:latin typeface="Helvetica"/>
                          <a:cs typeface="Helvetica"/>
                        </a:rPr>
                        <a:t>FPO</a:t>
                      </a:r>
                    </a:p>
                    <a:p>
                      <a:endParaRPr lang="en-US" sz="1200" dirty="0" smtClean="0"/>
                    </a:p>
                    <a:p>
                      <a:pPr algn="ctr"/>
                      <a:r>
                        <a:rPr lang="en-US" sz="1200" b="0" i="0" dirty="0" smtClean="0">
                          <a:latin typeface="Helvetica Light"/>
                          <a:cs typeface="Helvetica Light"/>
                        </a:rPr>
                        <a:t>Add link to animation from page 421(Figure 3) here.</a:t>
                      </a:r>
                      <a:endParaRPr lang="en-US" sz="1200" b="0" i="0" dirty="0">
                        <a:latin typeface="Helvetica Light"/>
                        <a:cs typeface="Helvetica Light"/>
                      </a:endParaRPr>
                    </a:p>
                  </a:txBody>
                  <a:tcPr>
                    <a:lnL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100" y="1527536"/>
            <a:ext cx="533400" cy="431800"/>
          </a:xfrm>
          <a:prstGeom prst="rect">
            <a:avLst/>
          </a:prstGeom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457200" y="6360160"/>
            <a:ext cx="8301876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cs typeface="Helvetica Light"/>
              </a:rPr>
              <a:t>Darwin’s Theory of Evolution by Natural Selection</a:t>
            </a: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  <a:latin typeface="Helvetica Light"/>
              <a:cs typeface="Helvetica Light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457200" y="6360160"/>
            <a:ext cx="1270000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6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Copyright © McGraw-Hill Education</a:t>
            </a:r>
            <a:endParaRPr lang="en-US" sz="600" i="1" dirty="0">
              <a:solidFill>
                <a:schemeClr val="tx1">
                  <a:lumMod val="65000"/>
                  <a:lumOff val="35000"/>
                </a:schemeClr>
              </a:solidFill>
              <a:latin typeface="Helvetica"/>
              <a:cs typeface="Helvetica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8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6035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1759</TotalTime>
  <Words>582</Words>
  <Application>Microsoft Office PowerPoint</Application>
  <PresentationFormat>On-screen Show (4:3)</PresentationFormat>
  <Paragraphs>106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Section 1:  Darwin’s Theory of Evolution by Natural Selection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McGraw Hill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Motion</dc:title>
  <dc:creator>gatekeeper</dc:creator>
  <cp:lastModifiedBy>Jennifer Ferguson</cp:lastModifiedBy>
  <cp:revision>99</cp:revision>
  <cp:lastPrinted>2013-07-12T13:26:11Z</cp:lastPrinted>
  <dcterms:created xsi:type="dcterms:W3CDTF">2013-07-09T14:24:31Z</dcterms:created>
  <dcterms:modified xsi:type="dcterms:W3CDTF">2015-04-10T15:34:20Z</dcterms:modified>
</cp:coreProperties>
</file>