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20" r:id="rId3"/>
    <p:sldId id="321" r:id="rId4"/>
    <p:sldId id="310" r:id="rId5"/>
    <p:sldId id="323" r:id="rId6"/>
    <p:sldId id="324" r:id="rId7"/>
    <p:sldId id="325" r:id="rId8"/>
    <p:sldId id="326" r:id="rId9"/>
    <p:sldId id="317" r:id="rId10"/>
    <p:sldId id="327" r:id="rId11"/>
    <p:sldId id="328" r:id="rId12"/>
    <p:sldId id="341" r:id="rId13"/>
    <p:sldId id="329" r:id="rId14"/>
    <p:sldId id="342" r:id="rId15"/>
    <p:sldId id="331" r:id="rId16"/>
    <p:sldId id="334" r:id="rId17"/>
    <p:sldId id="335" r:id="rId18"/>
    <p:sldId id="337" r:id="rId19"/>
    <p:sldId id="338" r:id="rId20"/>
    <p:sldId id="339" r:id="rId21"/>
    <p:sldId id="340" r:id="rId22"/>
    <p:sldId id="343" r:id="rId23"/>
    <p:sldId id="32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B90000"/>
    <a:srgbClr val="9CCB0D"/>
    <a:srgbClr val="A6D70E"/>
    <a:srgbClr val="8DD705"/>
    <a:srgbClr val="86CB07"/>
    <a:srgbClr val="73BF08"/>
    <a:srgbClr val="6DB30A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358641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Researchers use genetic engineering to manipulate DNA.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DNA Technology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88728"/>
              </p:ext>
            </p:extLst>
          </p:nvPr>
        </p:nvGraphicFramePr>
        <p:xfrm>
          <a:off x="477520" y="2611120"/>
          <a:ext cx="8229600" cy="306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4646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1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9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DNA Tools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Gel electrophoresis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An electric current is used to </a:t>
            </a:r>
            <a:r>
              <a:rPr lang="en-US" sz="1800" dirty="0">
                <a:latin typeface="Helvetica Light"/>
              </a:rPr>
              <a:t>separate DNA fragments according to the size of the fragments in a process called </a:t>
            </a:r>
            <a:r>
              <a:rPr lang="en-US" sz="1800" dirty="0">
                <a:solidFill>
                  <a:srgbClr val="A6000D"/>
                </a:solidFill>
                <a:latin typeface="Helvetica Light"/>
              </a:rPr>
              <a:t>gel electrophoresis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an electric current is applied, the DNA fragments move toward the positive end of the gel.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smaller fragments move farther faster than the larger ones.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unique pattern created based on the size of the DNA fragment can be compared to known DNA fragments for identification.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DNA fragments from different sources can be combined to make new DNA molecules.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newly generated DNA molecule with DNA from different sources is called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recombinant DNA</a:t>
            </a:r>
            <a:r>
              <a:rPr lang="en-US" sz="1800" dirty="0" smtClean="0">
                <a:latin typeface="Helvetica Light"/>
                <a:cs typeface="Helvetica Light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Recombinant DNA is placed into bacterial cells for study via a carrier.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Common carriers include viruses and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plasmids</a:t>
            </a:r>
            <a:r>
              <a:rPr lang="en-US" sz="1800" dirty="0" smtClean="0">
                <a:latin typeface="Helvetica Light"/>
                <a:cs typeface="Helvetica Light"/>
              </a:rPr>
              <a:t> – small, circular, double-stranded DNA molecules that occur naturally in bacteria and yeasts.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DNA ligase</a:t>
            </a:r>
            <a:r>
              <a:rPr lang="en-US" sz="1800" dirty="0" smtClean="0">
                <a:latin typeface="Helvetica Light"/>
                <a:cs typeface="Helvetica Light"/>
              </a:rPr>
              <a:t>, a cellular repair enzyme, attaches the recombinant DNA to the plasmid.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10" y="3219047"/>
            <a:ext cx="5843262" cy="340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0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 cloning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To make a large quantity of recombinant plasmid DNA, bacterial cells are mixed with recombinant plasmid DNA.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Some of the bacterial cells take up the recombinant plasmid DNA through a process called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</a:rPr>
              <a:t>transformation</a:t>
            </a:r>
            <a:r>
              <a:rPr lang="en-US" sz="1800" dirty="0" smtClean="0">
                <a:latin typeface="Helvetica Light"/>
              </a:rPr>
              <a:t>.</a:t>
            </a: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427571" y="3920289"/>
            <a:ext cx="4200525" cy="1905000"/>
            <a:chOff x="2427571" y="3920289"/>
            <a:chExt cx="4200525" cy="1905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571" y="3920289"/>
              <a:ext cx="40386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4246" y="3920289"/>
              <a:ext cx="3238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4858" y="4872789"/>
              <a:ext cx="3238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34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 cloning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Bacteria that take up the plasmid make copies of the recombinant DNA during cell replication.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Large numbers of identical bacteria containing recombinant DNA can be produced through this process called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" panose="020B0604020202020204" pitchFamily="34" charset="0"/>
              </a:rPr>
              <a:t>cloning.</a:t>
            </a:r>
            <a:endParaRPr lang="en-US" sz="1800" dirty="0" smtClean="0">
              <a:latin typeface="Helvetica Light"/>
              <a:cs typeface="Helvetica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26720" y="3580598"/>
            <a:ext cx="4666405" cy="2798812"/>
            <a:chOff x="572655" y="2462213"/>
            <a:chExt cx="6080558" cy="391719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0788" y="2462213"/>
              <a:ext cx="4162425" cy="193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655" y="4112460"/>
              <a:ext cx="4057650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63" y="3573379"/>
            <a:ext cx="581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DNA sequencing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Scientists study DNA sequences with DNA fragments, DNA polymerase,  fluorescently labeled nucleotides, and gel electrophoresis.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8" descr="ch 13 im 15 16 and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450" y="2727306"/>
            <a:ext cx="5877192" cy="38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1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818582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Recombinant DNA Technology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Polymerase chain reaction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Once the sequence of a DNA fragment is known, a technique called the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polymerase chain reaction </a:t>
            </a:r>
            <a:r>
              <a:rPr lang="en-US" sz="1800" dirty="0" smtClean="0">
                <a:latin typeface="Helvetica Light"/>
                <a:cs typeface="Helvetica Light"/>
              </a:rPr>
              <a:t>(PCR) can be used to make millions of copies of a specific region of a DNA fragment.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PCR can copy or amplify a single DNA molecule numerous times for use in analysis.</a:t>
            </a: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Polymerase Chain Reaction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50535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Animation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animation from page 369 (Figure 9)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Genetic Engineering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44994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interactive table from page 370 (table 1)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Biotechnology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Biotechnology is the use of genetic engineering to find solutions to problems.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Organisms with genes from other organisms are called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transgenic organisms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Transgenic animals, plants, and bacteria are used for research, medicine, and agriculture. 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What are the different tools and processes used in genetic engineering?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How does genetic engineering manipulate recombinant DNA?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What are the similarities between selective breeding and genetic engineering?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How can genetic engineering and biotechnology be used to </a:t>
            </a:r>
            <a:r>
              <a:rPr lang="en-US" sz="1800" dirty="0" smtClean="0">
                <a:latin typeface="Helvetica Light"/>
                <a:cs typeface="Helvetica Light"/>
              </a:rPr>
              <a:t>improve </a:t>
            </a:r>
            <a:r>
              <a:rPr lang="en-US" sz="1800" dirty="0">
                <a:latin typeface="Helvetica Light"/>
                <a:cs typeface="Helvetica Light"/>
              </a:rPr>
              <a:t>human life?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Biotechnology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Transgenic animals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Scientists produce most transgenic animals in laboratories for biological research.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They are used to: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Study diseases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Improve food supply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Improve human health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Be potential sources of organs for transplant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Biotechnology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Transgenic plants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Frequently genetically engineered for resistance against insect or viral pests.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Other transgenic plants are designed to: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Reduce allergic reactions in humans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Contain increased vitamin and mineral content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  <a:cs typeface="Helvetica Light"/>
              </a:rPr>
              <a:t>R</a:t>
            </a:r>
            <a:r>
              <a:rPr lang="en-US" sz="1800" dirty="0" smtClean="0">
                <a:latin typeface="Helvetica Light"/>
                <a:cs typeface="Helvetica Light"/>
              </a:rPr>
              <a:t>esist extreme weather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Produce vaccines or biodegradable plastics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Biotechnology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Transgenic bacteria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Transgenic bacteria can: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Produce insulin and growth hormones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Slow the formation of ice on crops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Clean up oil spills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Decompose garbage</a:t>
            </a:r>
          </a:p>
          <a:p>
            <a:pPr lvl="1">
              <a:spcAft>
                <a:spcPts val="600"/>
              </a:spcAft>
            </a:pPr>
            <a:endParaRPr lang="en-US" sz="1400" dirty="0" smtClean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607794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What are the different tools and processes used in genetic engineering?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How does genetic engineering manipulate recombinant DNA?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What are the similarities between selective breeding and genetic engineering?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How can genetic engineering and biotechnology be used to improve  human life?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639474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genetic engineering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genome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restriction enzyme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gel </a:t>
            </a:r>
            <a:r>
              <a:rPr lang="en-US" dirty="0" smtClean="0">
                <a:latin typeface="Helvetica Light"/>
              </a:rPr>
              <a:t>electrophoresis </a:t>
            </a:r>
            <a:endParaRPr lang="en-US" dirty="0">
              <a:latin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4625" y="4643936"/>
            <a:ext cx="2646735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recombinant </a:t>
            </a:r>
            <a:r>
              <a:rPr lang="en-US" dirty="0">
                <a:latin typeface="Helvetica Light"/>
              </a:rPr>
              <a:t>DNA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plasmid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DNA ligase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transformation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38660" y="4651373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cloning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polymerase chain reaction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transgenic organism</a:t>
            </a:r>
          </a:p>
        </p:txBody>
      </p:sp>
    </p:spTree>
    <p:extLst>
      <p:ext uri="{BB962C8B-B14F-4D97-AF65-F5344CB8AC3E}">
        <p14:creationId xmlns:p14="http://schemas.microsoft.com/office/powerpoint/2010/main" val="10300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</a:rPr>
              <a:t>DNA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  <a:endParaRPr lang="en-US" sz="1800" b="1" i="1" dirty="0">
              <a:latin typeface="Helvetica"/>
              <a:cs typeface="Helvetica"/>
            </a:endParaRPr>
          </a:p>
          <a:p>
            <a:r>
              <a:rPr lang="en-US" sz="1800" dirty="0">
                <a:latin typeface="Helvetica Light"/>
              </a:rPr>
              <a:t>genetic engineering</a:t>
            </a:r>
          </a:p>
          <a:p>
            <a:r>
              <a:rPr lang="en-US" sz="1800" dirty="0">
                <a:latin typeface="Helvetica Light"/>
              </a:rPr>
              <a:t>genome</a:t>
            </a:r>
          </a:p>
          <a:p>
            <a:r>
              <a:rPr lang="en-US" sz="1800" dirty="0">
                <a:latin typeface="Helvetica Light"/>
              </a:rPr>
              <a:t>restriction enzyme</a:t>
            </a:r>
          </a:p>
          <a:p>
            <a:r>
              <a:rPr lang="en-US" sz="1800" dirty="0">
                <a:latin typeface="Helvetica Light"/>
              </a:rPr>
              <a:t>gel electrophoresis</a:t>
            </a:r>
          </a:p>
          <a:p>
            <a:r>
              <a:rPr lang="en-US" sz="1800" dirty="0">
                <a:latin typeface="Helvetica Light"/>
              </a:rPr>
              <a:t>recombinant DNA</a:t>
            </a:r>
          </a:p>
          <a:p>
            <a:r>
              <a:rPr lang="en-US" sz="1800" dirty="0">
                <a:latin typeface="Helvetica Light"/>
              </a:rPr>
              <a:t>plasmid</a:t>
            </a:r>
          </a:p>
          <a:p>
            <a:r>
              <a:rPr lang="en-US" sz="1800" dirty="0">
                <a:latin typeface="Helvetica Light"/>
              </a:rPr>
              <a:t>DNA ligase</a:t>
            </a:r>
          </a:p>
          <a:p>
            <a:r>
              <a:rPr lang="en-US" sz="1800" dirty="0">
                <a:latin typeface="Helvetica Light"/>
              </a:rPr>
              <a:t>transformation</a:t>
            </a:r>
          </a:p>
          <a:p>
            <a:r>
              <a:rPr lang="en-US" sz="1800" dirty="0">
                <a:latin typeface="Helvetica Light"/>
              </a:rPr>
              <a:t>cloning</a:t>
            </a:r>
          </a:p>
          <a:p>
            <a:r>
              <a:rPr lang="en-US" sz="1800" dirty="0">
                <a:latin typeface="Helvetica Light"/>
              </a:rPr>
              <a:t>polymerase chain reaction</a:t>
            </a:r>
          </a:p>
          <a:p>
            <a:r>
              <a:rPr lang="en-US" sz="1800" dirty="0">
                <a:latin typeface="Helvetica Light"/>
              </a:rPr>
              <a:t>transgenic </a:t>
            </a:r>
            <a:r>
              <a:rPr lang="en-US" sz="1800" dirty="0" smtClean="0">
                <a:latin typeface="Helvetica Light"/>
              </a:rPr>
              <a:t>organism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Genetic Engineering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Genetic engineering </a:t>
            </a:r>
            <a:r>
              <a:rPr lang="en-US" sz="1800" dirty="0" smtClean="0">
                <a:latin typeface="Helvetica Light"/>
                <a:cs typeface="Helvetica Light"/>
              </a:rPr>
              <a:t>is technology that involves manipulating the DNA of one organism in order to insert the DNA of another organism.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 Light"/>
              </a:rPr>
              <a:t>The inserted DNA of another organism is known as exogenous DNA.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Genetic Engineering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Genetically </a:t>
            </a:r>
            <a:r>
              <a:rPr lang="en-US" sz="1800" dirty="0">
                <a:latin typeface="Helvetica Light"/>
                <a:cs typeface="Helvetica Light"/>
              </a:rPr>
              <a:t>engineered organisms are used to: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latin typeface="Helvetica Light"/>
                <a:cs typeface="Helvetica Light"/>
              </a:rPr>
              <a:t>Study the expression of a particular gene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latin typeface="Helvetica Light"/>
                <a:cs typeface="Helvetica Light"/>
              </a:rPr>
              <a:t>Investigate cellular processes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latin typeface="Helvetica Light"/>
                <a:cs typeface="Helvetica Light"/>
              </a:rPr>
              <a:t>Study the development of a certain disease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latin typeface="Helvetica Light"/>
                <a:cs typeface="Helvetica Light"/>
              </a:rPr>
              <a:t>Select traits that might be beneficial to humans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DNA Tools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Genetic engineering can be used to increase/decrease the expression of specific genes in selected organisms.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An organism’s </a:t>
            </a: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genome</a:t>
            </a:r>
            <a:r>
              <a:rPr lang="en-US" sz="1800" dirty="0" smtClean="0">
                <a:latin typeface="Helvetica Light"/>
                <a:cs typeface="Helvetica Light"/>
              </a:rPr>
              <a:t> is the total DNA in the nucleus of each cell.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DNA tools can be used to manipulate DNA and to isolate genes from the rest of the genome.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DNA Tools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Restriction enzymes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Restriction enzymes </a:t>
            </a:r>
            <a:r>
              <a:rPr lang="en-US" sz="1800" dirty="0" smtClean="0">
                <a:latin typeface="Helvetica Light"/>
                <a:cs typeface="Helvetica Light"/>
              </a:rPr>
              <a:t>are proteins that recognize and bind to specific DNA sequences and cleave the DNA within that sequence.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 Light"/>
              </a:rPr>
              <a:t>They are used as a defense mechanism by bacteria against viruses.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Scientists use restriction enzymes as powerful tools for isolating specific genes or regions of the genome.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3773055" cy="464339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DNA Tools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EcoR</a:t>
            </a:r>
            <a:r>
              <a:rPr lang="en-US" sz="2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endParaRPr lang="en-US" sz="2200" i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i="1" dirty="0" err="1" smtClean="0">
                <a:latin typeface="Helvetica Light"/>
                <a:cs typeface="Helvetica Light"/>
              </a:rPr>
              <a:t>EcoR</a:t>
            </a:r>
            <a:r>
              <a:rPr lang="en-US" sz="1800" dirty="0" err="1" smtClean="0">
                <a:latin typeface="Helvetica Light"/>
                <a:cs typeface="Helvetica Light"/>
              </a:rPr>
              <a:t>I</a:t>
            </a:r>
            <a:r>
              <a:rPr lang="en-US" sz="1800" dirty="0" smtClean="0">
                <a:latin typeface="Helvetica Light"/>
                <a:cs typeface="Helvetica Light"/>
              </a:rPr>
              <a:t> is a restriction enzyme that specifically cuts DNA containing the sequence GAATTC.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Sticky ends are single stranded DNA sequences at the end of fragments.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Can be reattached to complementary strands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138" y="1462035"/>
            <a:ext cx="42576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9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Restriction Enzymes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32085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Animation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 animation from page 364 (Figure 4)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DNA Technology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1028</Words>
  <Application>Microsoft Office PowerPoint</Application>
  <PresentationFormat>On-screen Show (4:3)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Section 2:  DNA Technology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108</cp:revision>
  <cp:lastPrinted>2013-07-12T13:26:11Z</cp:lastPrinted>
  <dcterms:created xsi:type="dcterms:W3CDTF">2013-07-09T14:24:31Z</dcterms:created>
  <dcterms:modified xsi:type="dcterms:W3CDTF">2015-03-25T16:50:08Z</dcterms:modified>
</cp:coreProperties>
</file>