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8" r:id="rId2"/>
    <p:sldId id="322" r:id="rId3"/>
    <p:sldId id="323" r:id="rId4"/>
    <p:sldId id="310" r:id="rId5"/>
    <p:sldId id="337" r:id="rId6"/>
    <p:sldId id="325" r:id="rId7"/>
    <p:sldId id="335" r:id="rId8"/>
    <p:sldId id="336" r:id="rId9"/>
    <p:sldId id="326" r:id="rId10"/>
    <p:sldId id="317" r:id="rId11"/>
    <p:sldId id="327" r:id="rId12"/>
    <p:sldId id="328" r:id="rId13"/>
    <p:sldId id="329" r:id="rId14"/>
    <p:sldId id="331" r:id="rId15"/>
    <p:sldId id="332" r:id="rId16"/>
    <p:sldId id="338" r:id="rId17"/>
    <p:sldId id="334" r:id="rId18"/>
    <p:sldId id="32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00"/>
    <a:srgbClr val="B90000"/>
    <a:srgbClr val="9CCB0D"/>
    <a:srgbClr val="A6D70E"/>
    <a:srgbClr val="8DD705"/>
    <a:srgbClr val="86CB07"/>
    <a:srgbClr val="73BF08"/>
    <a:srgbClr val="6DB30A"/>
    <a:srgbClr val="A30000"/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0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4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5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6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6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5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4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8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5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DF1B3-84ED-1A4A-A5E2-67B782020111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6683"/>
            <a:ext cx="8229600" cy="3586417"/>
          </a:xfrm>
        </p:spPr>
        <p:txBody>
          <a:bodyPr lIns="0" tIns="0">
            <a:normAutofit/>
          </a:bodyPr>
          <a:lstStyle/>
          <a:p>
            <a:pPr marL="0" indent="0">
              <a:buNone/>
            </a:pPr>
            <a:r>
              <a:rPr lang="en-US" sz="2200">
                <a:latin typeface="Helvetica Light"/>
              </a:rPr>
              <a:t>Multiple lines of evidence support the theory of evolution.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20" y="1121219"/>
            <a:ext cx="8238938" cy="364205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18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Section 2:  </a:t>
            </a:r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Evidence of Evolution</a:t>
            </a:r>
            <a:b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</a:br>
            <a:endParaRPr lang="en-US" sz="1800">
              <a:solidFill>
                <a:schemeClr val="tx1">
                  <a:lumMod val="50000"/>
                  <a:lumOff val="5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" y="1771459"/>
            <a:ext cx="1962912" cy="310896"/>
          </a:xfrm>
          <a:prstGeom prst="rect">
            <a:avLst/>
          </a:prstGeom>
        </p:spPr>
      </p:pic>
      <p:pic>
        <p:nvPicPr>
          <p:cNvPr id="6" name="Picture 5" descr="MHE-red-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2" y="5833533"/>
            <a:ext cx="550334" cy="5503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728133"/>
              </p:ext>
            </p:extLst>
          </p:nvPr>
        </p:nvGraphicFramePr>
        <p:xfrm>
          <a:off x="477520" y="2611120"/>
          <a:ext cx="8229600" cy="3065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94646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K</a:t>
                      </a:r>
                    </a:p>
                    <a:p>
                      <a:pPr algn="ctr"/>
                      <a:r>
                        <a:rPr lang="en-US" sz="1200" b="0" i="1" smtClean="0">
                          <a:solidFill>
                            <a:schemeClr val="tx1"/>
                          </a:solidFill>
                          <a:latin typeface="Helvetica Light"/>
                          <a:cs typeface="Helvetica Light"/>
                        </a:rPr>
                        <a:t>What I Know</a:t>
                      </a:r>
                      <a:endParaRPr lang="en-US" sz="1200" b="0" i="1">
                        <a:solidFill>
                          <a:schemeClr val="tx1"/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marL="0" marR="0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W</a:t>
                      </a:r>
                    </a:p>
                    <a:p>
                      <a:pPr algn="ctr"/>
                      <a:r>
                        <a:rPr lang="en-US" sz="1200" b="0" i="1" smtClean="0">
                          <a:solidFill>
                            <a:schemeClr val="tx1"/>
                          </a:solidFill>
                          <a:latin typeface="Helvetica Light"/>
                          <a:cs typeface="Helvetica Light"/>
                        </a:rPr>
                        <a:t>What I Want to Find Out</a:t>
                      </a:r>
                    </a:p>
                  </a:txBody>
                  <a:tcPr marL="0" marR="0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L</a:t>
                      </a:r>
                    </a:p>
                    <a:p>
                      <a:pPr algn="ctr"/>
                      <a:r>
                        <a:rPr lang="en-US" sz="1200" b="0" i="1" smtClean="0">
                          <a:solidFill>
                            <a:schemeClr val="tx1"/>
                          </a:solidFill>
                          <a:latin typeface="Helvetica Light"/>
                          <a:cs typeface="Helvetica Light"/>
                        </a:rPr>
                        <a:t>What I Learned</a:t>
                      </a:r>
                    </a:p>
                  </a:txBody>
                  <a:tcPr marL="0" marR="0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713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54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0993" y="1073912"/>
            <a:ext cx="8067126" cy="631428"/>
          </a:xfrm>
        </p:spPr>
        <p:txBody>
          <a:bodyPr lIns="0" tIns="0"/>
          <a:lstStyle/>
          <a:p>
            <a:pPr marL="0" indent="0">
              <a:buNone/>
            </a:pPr>
            <a:r>
              <a:rPr lang="en-US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Vestigial Structures</a:t>
            </a:r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367918"/>
              </p:ext>
            </p:extLst>
          </p:nvPr>
        </p:nvGraphicFramePr>
        <p:xfrm>
          <a:off x="509118" y="1603736"/>
          <a:ext cx="8067126" cy="4426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7126"/>
              </a:tblGrid>
              <a:tr h="460429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b="0" i="1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Interactive Table</a:t>
                      </a:r>
                      <a:endParaRPr lang="en-US" b="0" i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457200"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5791"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endParaRPr lang="en-US" sz="1200" b="0" i="0" dirty="0" smtClean="0">
                        <a:latin typeface="Helvetica Light"/>
                        <a:cs typeface="Helvetica Light"/>
                      </a:endParaRPr>
                    </a:p>
                    <a:p>
                      <a:endParaRPr lang="en-US" sz="1200" dirty="0" smtClean="0"/>
                    </a:p>
                    <a:p>
                      <a:pPr algn="ctr"/>
                      <a:r>
                        <a:rPr lang="en-US" sz="2000" b="1" i="0" dirty="0" smtClean="0">
                          <a:latin typeface="Helvetica"/>
                          <a:cs typeface="Helvetica"/>
                        </a:rPr>
                        <a:t>FPO</a:t>
                      </a:r>
                    </a:p>
                    <a:p>
                      <a:endParaRPr lang="en-US" sz="1200" dirty="0" smtClean="0"/>
                    </a:p>
                    <a:p>
                      <a:pPr algn="ctr"/>
                      <a:r>
                        <a:rPr lang="en-US" sz="1200" b="0" i="0" dirty="0" smtClean="0">
                          <a:latin typeface="Helvetica Light"/>
                          <a:cs typeface="Helvetica Light"/>
                        </a:rPr>
                        <a:t>Add link  interactive table from page 425</a:t>
                      </a:r>
                      <a:r>
                        <a:rPr lang="en-US" sz="1200" b="0" i="0" baseline="0" dirty="0" smtClean="0">
                          <a:latin typeface="Helvetica Light"/>
                          <a:cs typeface="Helvetica Light"/>
                        </a:rPr>
                        <a:t>  (Table 2) </a:t>
                      </a:r>
                      <a:r>
                        <a:rPr lang="en-US" sz="1200" b="0" i="0" dirty="0" smtClean="0">
                          <a:latin typeface="Helvetica Light"/>
                          <a:cs typeface="Helvetica Light"/>
                        </a:rPr>
                        <a:t>here.</a:t>
                      </a:r>
                      <a:endParaRPr lang="en-US" sz="12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527536"/>
            <a:ext cx="533400" cy="4318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Evidence of Evolution</a:t>
            </a:r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Evidence of Evolution</a:t>
            </a:r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4671107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Support for Evolution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Comparative anatomy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 smtClean="0">
                <a:solidFill>
                  <a:srgbClr val="B00000"/>
                </a:solidFill>
                <a:latin typeface="Helvetica Light"/>
                <a:cs typeface="Helvetica Light"/>
              </a:rPr>
              <a:t>Analogous structures </a:t>
            </a:r>
            <a:r>
              <a:rPr lang="en-US" sz="1800" dirty="0" smtClean="0">
                <a:latin typeface="Helvetica Light"/>
                <a:cs typeface="Helvetica Light"/>
              </a:rPr>
              <a:t>can be used for the same purpose and be superficially similar in construction, but are not inherited from a common ancestor.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Helvetica Light"/>
                <a:cs typeface="Helvetica Light"/>
              </a:rPr>
              <a:t>Analogous structures show that functionally similar features can evolve independently under similar conditions. </a:t>
            </a:r>
            <a:endParaRPr lang="en-US" sz="18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5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Evidence of Evolution</a:t>
            </a:r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4671107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smtClean="0">
                <a:latin typeface="Helvetica"/>
                <a:cs typeface="Helvetica"/>
              </a:rPr>
              <a:t>Support for Evolution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smtClean="0">
                <a:latin typeface="Helvetica"/>
                <a:cs typeface="Helvetica"/>
              </a:rPr>
              <a:t>Comparative embryology</a:t>
            </a:r>
            <a:endParaRPr lang="en-US" sz="220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1800" smtClean="0">
                <a:latin typeface="Helvetica Light"/>
                <a:cs typeface="Helvetica Light"/>
              </a:rPr>
              <a:t>An </a:t>
            </a:r>
            <a:r>
              <a:rPr lang="en-US" sz="1800" smtClean="0">
                <a:solidFill>
                  <a:srgbClr val="B90000"/>
                </a:solidFill>
                <a:latin typeface="Helvetica Light"/>
                <a:cs typeface="Helvetica Light"/>
              </a:rPr>
              <a:t>embryo</a:t>
            </a:r>
            <a:r>
              <a:rPr lang="en-US" sz="1800" smtClean="0">
                <a:latin typeface="Helvetica Light"/>
                <a:cs typeface="Helvetica Light"/>
              </a:rPr>
              <a:t> is an early, pre-birth stage of an organism’s development. </a:t>
            </a:r>
          </a:p>
          <a:p>
            <a:pPr>
              <a:spcAft>
                <a:spcPts val="600"/>
              </a:spcAft>
            </a:pPr>
            <a:r>
              <a:rPr lang="en-US" sz="1800" smtClean="0">
                <a:latin typeface="Helvetica Light"/>
                <a:cs typeface="Helvetica Light"/>
              </a:rPr>
              <a:t>Vertebrate embryos exhibit homologous structures during phases of development that become totally different structures in the adult forms.</a:t>
            </a:r>
          </a:p>
          <a:p>
            <a:pPr>
              <a:spcAft>
                <a:spcPts val="600"/>
              </a:spcAft>
            </a:pPr>
            <a:endParaRPr lang="en-US" sz="1800">
              <a:latin typeface="Helvetica Light"/>
              <a:cs typeface="Helvetica Light"/>
            </a:endParaRP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endParaRPr lang="en-US" sz="160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7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Evidence of Evolution</a:t>
            </a:r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4671107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Support for Evolution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latin typeface="Helvetica"/>
                <a:cs typeface="Helvetica"/>
              </a:rPr>
              <a:t>Comparative biochemistry</a:t>
            </a:r>
            <a:endParaRPr lang="en-US" sz="2200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 Light"/>
              </a:rPr>
              <a:t>Common ancestry can be seen in the complex metabolic molecules that many different organisms share.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 Light"/>
              </a:rPr>
              <a:t>The more closely related species are to each other, the greater the biochemical similarity. </a:t>
            </a:r>
            <a:endParaRPr lang="en-US" sz="1800" dirty="0">
              <a:latin typeface="Helvetica Light"/>
              <a:cs typeface="Helvetica Light"/>
            </a:endParaRP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endParaRPr lang="en-US" sz="16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064076" y="3330337"/>
            <a:ext cx="4413714" cy="3154947"/>
            <a:chOff x="1573200" y="2777750"/>
            <a:chExt cx="5020105" cy="3582410"/>
          </a:xfrm>
        </p:grpSpPr>
        <p:pic>
          <p:nvPicPr>
            <p:cNvPr id="6" name="Picture 9" descr="ch 15 im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2927" y="2777750"/>
              <a:ext cx="4660378" cy="3582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200" y="2929539"/>
              <a:ext cx="600075" cy="294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7714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Evidence of Evolution</a:t>
            </a:r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4671107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Support for Evolution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latin typeface="Helvetica"/>
                <a:cs typeface="Helvetica"/>
              </a:rPr>
              <a:t>Geographic distribution</a:t>
            </a:r>
            <a:endParaRPr lang="en-US" sz="2200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 Light"/>
              </a:rPr>
              <a:t>The distribution of plants and animals were what first suggested evolution to Darwin.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 Light"/>
              </a:rPr>
              <a:t>The distribution of plants and animals around the world is studied in the field of </a:t>
            </a:r>
            <a:r>
              <a:rPr lang="en-US" sz="1800" dirty="0" smtClean="0">
                <a:solidFill>
                  <a:srgbClr val="B90000"/>
                </a:solidFill>
                <a:latin typeface="Helvetica Light"/>
                <a:cs typeface="Helvetica Light"/>
              </a:rPr>
              <a:t>biogeography</a:t>
            </a:r>
            <a:r>
              <a:rPr lang="en-US" sz="1800" dirty="0" smtClean="0">
                <a:latin typeface="Helvetica Light"/>
                <a:cs typeface="Helvetica Light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 Light"/>
              </a:rPr>
              <a:t>Evolution is linked to migration patterns, climate, and geological forces (such as plate tectonics). </a:t>
            </a:r>
            <a:endParaRPr lang="en-US" sz="1800" dirty="0">
              <a:latin typeface="Helvetica Light"/>
              <a:cs typeface="Helvetica Light"/>
            </a:endParaRP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endParaRPr lang="en-US" sz="16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4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Evidence of Evolution</a:t>
            </a:r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4671107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Adaptation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latin typeface="Helvetica"/>
                <a:cs typeface="Helvetica"/>
              </a:rPr>
              <a:t>Types of adaptations</a:t>
            </a:r>
            <a:endParaRPr lang="en-US" sz="2200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 Light"/>
              </a:rPr>
              <a:t>An adaptation is a trait shaped by natural selection that increases an organism’s reproductive success.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 smtClean="0">
                <a:solidFill>
                  <a:srgbClr val="B90000"/>
                </a:solidFill>
                <a:latin typeface="Helvetica Light"/>
                <a:cs typeface="Helvetica Light"/>
              </a:rPr>
              <a:t>Fitness</a:t>
            </a:r>
            <a:r>
              <a:rPr lang="en-US" sz="1800" dirty="0" smtClean="0">
                <a:latin typeface="Helvetica Light"/>
                <a:cs typeface="Helvetica Light"/>
              </a:rPr>
              <a:t> is a measure of the relative contribution an individual trait makes to the next generation.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 smtClean="0">
                <a:latin typeface="Helvetica Light"/>
                <a:cs typeface="Helvetica Light"/>
              </a:rPr>
              <a:t>The better an organism is adapted to its environment, the greater its chances of survival and reproductive success. </a:t>
            </a:r>
            <a:endParaRPr lang="en-US" sz="1800" dirty="0">
              <a:latin typeface="Helvetica Light"/>
              <a:cs typeface="Helvetica Light"/>
            </a:endParaRPr>
          </a:p>
          <a:p>
            <a:pPr lvl="1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endParaRPr lang="en-US" sz="16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2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Evidence of Evolution</a:t>
            </a:r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4671107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Adaptation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latin typeface="Helvetica"/>
                <a:cs typeface="Helvetica"/>
              </a:rPr>
              <a:t>Types of adaptations</a:t>
            </a:r>
            <a:endParaRPr lang="en-US" sz="2200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 smtClean="0">
                <a:solidFill>
                  <a:srgbClr val="B90000"/>
                </a:solidFill>
                <a:latin typeface="Helvetica Light"/>
                <a:cs typeface="Helvetica Light"/>
              </a:rPr>
              <a:t>Camouflage</a:t>
            </a:r>
            <a:r>
              <a:rPr lang="en-US" sz="1800" dirty="0" smtClean="0">
                <a:latin typeface="Helvetica Light"/>
                <a:cs typeface="Helvetica Light"/>
              </a:rPr>
              <a:t> is a suite of morphological adaptations that allow an organism to blend into its environment. 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 smtClean="0">
                <a:solidFill>
                  <a:srgbClr val="B90000"/>
                </a:solidFill>
                <a:latin typeface="Helvetica Light"/>
                <a:cs typeface="Helvetica Light"/>
              </a:rPr>
              <a:t>Mimicry</a:t>
            </a:r>
            <a:r>
              <a:rPr lang="en-US" sz="1800" dirty="0" smtClean="0">
                <a:latin typeface="Helvetica Light"/>
                <a:cs typeface="Helvetica Light"/>
              </a:rPr>
              <a:t> is a type of morphological adaptation where a species evolves to resemble another species. 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 smtClean="0">
                <a:latin typeface="Helvetica Light"/>
                <a:cs typeface="Helvetica Light"/>
              </a:rPr>
              <a:t>Antimicrobial resistance develops in some bacteria in response to sub-lethal exposure to antibiotics. </a:t>
            </a:r>
            <a:endParaRPr lang="en-US" sz="1800" dirty="0">
              <a:latin typeface="Helvetica Light"/>
              <a:cs typeface="Helvetica Light"/>
            </a:endParaRPr>
          </a:p>
          <a:p>
            <a:pPr lvl="1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endParaRPr lang="en-US" sz="16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3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Evidence of Evolution</a:t>
            </a:r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4671107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Adaptation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latin typeface="Helvetica"/>
                <a:cs typeface="Helvetica"/>
              </a:rPr>
              <a:t>Consequences of adaptations</a:t>
            </a:r>
            <a:endParaRPr lang="en-US" sz="2200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 Light"/>
              </a:rPr>
              <a:t>Not all features of an organism are necessarily adaptive. 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 Light"/>
              </a:rPr>
              <a:t>Some features are consequences of other evolved characteristics.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Helvetica Light"/>
                <a:cs typeface="Helvetica Light"/>
              </a:rPr>
              <a:t>Helplessness of human babies: humans give birth at a much early developmental stage than other primates.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Helvetica Light"/>
                <a:cs typeface="Helvetica Light"/>
              </a:rPr>
              <a:t>May be a consequence of larger brain size and upright posture</a:t>
            </a: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endParaRPr lang="en-US" sz="16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4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Evidence of Evolution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3607794"/>
          </a:xfrm>
        </p:spPr>
        <p:txBody>
          <a:bodyPr lIns="0" tIns="0" rIns="0" bIns="0"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rgbClr val="9CCB0D"/>
                </a:solidFill>
                <a:latin typeface="Helvetica"/>
                <a:cs typeface="Helvetica"/>
              </a:rPr>
              <a:t>Review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b="1" dirty="0" smtClean="0">
                <a:solidFill>
                  <a:srgbClr val="000000"/>
                </a:solidFill>
                <a:latin typeface="Helvetica"/>
                <a:cs typeface="Helvetica"/>
              </a:rPr>
              <a:t>Essential Questions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Helvetica Light"/>
                <a:cs typeface="Helvetica Light"/>
              </a:rPr>
              <a:t>How do fossils provide evidence of evolution?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Helvetica Light"/>
                <a:cs typeface="Helvetica Light"/>
              </a:rPr>
              <a:t>How does morphology provide evidence of evolution?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Helvetica Light"/>
                <a:cs typeface="Helvetica Light"/>
              </a:rPr>
              <a:t>How does biochemistry provide evidence of evolution?</a:t>
            </a:r>
          </a:p>
          <a:p>
            <a:pPr marL="0" indent="0">
              <a:spcBef>
                <a:spcPts val="1200"/>
              </a:spcBef>
              <a:spcAft>
                <a:spcPts val="300"/>
              </a:spcAft>
              <a:buNone/>
            </a:pPr>
            <a:r>
              <a:rPr lang="en-US" sz="2200" b="1" dirty="0" smtClean="0">
                <a:solidFill>
                  <a:srgbClr val="000000"/>
                </a:solidFill>
                <a:latin typeface="Helvetica"/>
                <a:cs typeface="Helvetica"/>
              </a:rPr>
              <a:t>Vocabulary</a:t>
            </a: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3853409"/>
            <a:ext cx="2735533" cy="13849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noProof="1" smtClean="0">
                <a:latin typeface="Helvetica Light"/>
              </a:rPr>
              <a:t>derived</a:t>
            </a:r>
            <a:r>
              <a:rPr lang="fr-FR" dirty="0" smtClean="0">
                <a:latin typeface="Helvetica Light"/>
              </a:rPr>
              <a:t> </a:t>
            </a:r>
            <a:r>
              <a:rPr lang="fr-FR" dirty="0">
                <a:latin typeface="Helvetica Light"/>
              </a:rPr>
              <a:t>trait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dirty="0">
                <a:latin typeface="Helvetica Light"/>
              </a:rPr>
              <a:t>ancestral trait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Helvetica Light"/>
              </a:rPr>
              <a:t>homologous</a:t>
            </a:r>
            <a:r>
              <a:rPr lang="fr-FR" dirty="0" smtClean="0">
                <a:latin typeface="Helvetica Light"/>
              </a:rPr>
              <a:t> </a:t>
            </a:r>
            <a:r>
              <a:rPr lang="fr-FR" dirty="0">
                <a:latin typeface="Helvetica Light"/>
              </a:rPr>
              <a:t>structure </a:t>
            </a:r>
            <a:endParaRPr lang="fr-FR" dirty="0" smtClean="0">
              <a:latin typeface="Helvetica Ligh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Helvetica Light"/>
              </a:rPr>
              <a:t>vestigial structure</a:t>
            </a:r>
          </a:p>
          <a:p>
            <a:pPr marL="342900" indent="-342900">
              <a:buFont typeface="Arial" pitchFamily="34" charset="0"/>
              <a:buChar char="•"/>
            </a:pPr>
            <a:endParaRPr lang="fr-FR" dirty="0">
              <a:latin typeface="Helvetica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54625" y="3857871"/>
            <a:ext cx="2646735" cy="11079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Helvetica Light"/>
              </a:rPr>
              <a:t>analogous </a:t>
            </a:r>
            <a:r>
              <a:rPr lang="en-US" dirty="0">
                <a:latin typeface="Helvetica Light"/>
              </a:rPr>
              <a:t>structure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Helvetica Light"/>
              </a:rPr>
              <a:t>embryo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Helvetica Light"/>
              </a:rPr>
              <a:t>biogeography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latin typeface="Helvetica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38660" y="3865308"/>
            <a:ext cx="2735533" cy="8309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Helvetica Light"/>
              </a:rPr>
              <a:t>fitness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Helvetica Light"/>
              </a:rPr>
              <a:t>camouflage</a:t>
            </a:r>
            <a:endParaRPr lang="en-US" dirty="0">
              <a:latin typeface="Helvetica Ligh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Helvetica Light"/>
              </a:rPr>
              <a:t>mimicry</a:t>
            </a:r>
          </a:p>
        </p:txBody>
      </p:sp>
    </p:spTree>
    <p:extLst>
      <p:ext uri="{BB962C8B-B14F-4D97-AF65-F5344CB8AC3E}">
        <p14:creationId xmlns:p14="http://schemas.microsoft.com/office/powerpoint/2010/main" val="411281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smtClean="0">
                <a:solidFill>
                  <a:srgbClr val="9CCB0D"/>
                </a:solidFill>
                <a:latin typeface="Helvetica"/>
                <a:cs typeface="Helvetica"/>
              </a:rPr>
              <a:t>Essential Questions</a:t>
            </a:r>
          </a:p>
          <a:p>
            <a:pPr>
              <a:spcBef>
                <a:spcPts val="600"/>
              </a:spcBef>
            </a:pPr>
            <a:r>
              <a:rPr lang="en-US" sz="1800">
                <a:latin typeface="Helvetica Light"/>
                <a:cs typeface="Helvetica Light"/>
              </a:rPr>
              <a:t>How do fossils provide evidence of evolution?</a:t>
            </a:r>
          </a:p>
          <a:p>
            <a:pPr>
              <a:spcBef>
                <a:spcPts val="600"/>
              </a:spcBef>
            </a:pPr>
            <a:r>
              <a:rPr lang="en-US" sz="1800">
                <a:latin typeface="Helvetica Light"/>
                <a:cs typeface="Helvetica Light"/>
              </a:rPr>
              <a:t>How does morphology provide evidence of evolution?</a:t>
            </a:r>
          </a:p>
          <a:p>
            <a:pPr>
              <a:spcBef>
                <a:spcPts val="600"/>
              </a:spcBef>
            </a:pPr>
            <a:r>
              <a:rPr lang="en-US" sz="1800">
                <a:latin typeface="Helvetica Light"/>
                <a:cs typeface="Helvetica Light"/>
              </a:rPr>
              <a:t>How does biochemistry provide evidence of evolution?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Evidence of Evolution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5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75434"/>
            <a:ext cx="4108963" cy="4771996"/>
          </a:xfrm>
        </p:spPr>
        <p:txBody>
          <a:bodyPr lIns="0" tIns="0" numCol="1"/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Review</a:t>
            </a:r>
          </a:p>
          <a:p>
            <a:pPr>
              <a:spcAft>
                <a:spcPts val="1200"/>
              </a:spcAft>
            </a:pPr>
            <a:r>
              <a:rPr lang="en-US" sz="1800" dirty="0" smtClean="0">
                <a:latin typeface="Helvetica Light"/>
              </a:rPr>
              <a:t>fossil</a:t>
            </a:r>
          </a:p>
          <a:p>
            <a:pPr>
              <a:spcAft>
                <a:spcPts val="1200"/>
              </a:spcAft>
            </a:pPr>
            <a:endParaRPr lang="en-US" sz="2000" dirty="0">
              <a:latin typeface="Helvetica Ligh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66163" y="1683901"/>
            <a:ext cx="4132619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 smtClean="0">
                <a:latin typeface="Helvetica"/>
                <a:cs typeface="Helvetica"/>
              </a:rPr>
              <a:t>New 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Helvetica Light"/>
                <a:cs typeface="Helvetica Light"/>
              </a:rPr>
              <a:t>d</a:t>
            </a:r>
            <a:r>
              <a:rPr lang="en-US" sz="1800" dirty="0" smtClean="0">
                <a:latin typeface="Helvetica Light"/>
                <a:cs typeface="Helvetica Light"/>
              </a:rPr>
              <a:t>erived</a:t>
            </a:r>
            <a:r>
              <a:rPr lang="fr-FR" sz="1800" dirty="0" smtClean="0">
                <a:latin typeface="Helvetica Light"/>
              </a:rPr>
              <a:t> </a:t>
            </a:r>
            <a:r>
              <a:rPr lang="fr-FR" sz="1800" dirty="0">
                <a:latin typeface="Helvetica Light"/>
              </a:rPr>
              <a:t>trait </a:t>
            </a:r>
          </a:p>
          <a:p>
            <a:r>
              <a:rPr lang="fr-FR" sz="1800" dirty="0">
                <a:latin typeface="Helvetica Light"/>
              </a:rPr>
              <a:t>ancestral </a:t>
            </a:r>
            <a:r>
              <a:rPr lang="en-US" sz="1800" dirty="0" smtClean="0">
                <a:latin typeface="Helvetica Light"/>
              </a:rPr>
              <a:t>trait</a:t>
            </a:r>
            <a:r>
              <a:rPr lang="fr-FR" sz="1800" dirty="0" smtClean="0">
                <a:latin typeface="Helvetica Light"/>
              </a:rPr>
              <a:t> </a:t>
            </a:r>
            <a:endParaRPr lang="fr-FR" sz="1800" dirty="0">
              <a:latin typeface="Helvetica Light"/>
            </a:endParaRPr>
          </a:p>
          <a:p>
            <a:r>
              <a:rPr lang="en-US" sz="1800" dirty="0" smtClean="0">
                <a:latin typeface="Helvetica Light"/>
              </a:rPr>
              <a:t>homologous</a:t>
            </a:r>
            <a:r>
              <a:rPr lang="fr-FR" sz="1800" dirty="0" smtClean="0">
                <a:latin typeface="Helvetica Light"/>
              </a:rPr>
              <a:t> </a:t>
            </a:r>
            <a:r>
              <a:rPr lang="fr-FR" sz="1800" dirty="0">
                <a:latin typeface="Helvetica Light"/>
              </a:rPr>
              <a:t>structure </a:t>
            </a:r>
          </a:p>
          <a:p>
            <a:r>
              <a:rPr lang="fr-FR" sz="1800" dirty="0">
                <a:latin typeface="Helvetica Light"/>
              </a:rPr>
              <a:t>vestigial structure</a:t>
            </a:r>
          </a:p>
          <a:p>
            <a:r>
              <a:rPr lang="en-US" sz="1800" dirty="0" smtClean="0">
                <a:latin typeface="Helvetica Light"/>
              </a:rPr>
              <a:t>analogous </a:t>
            </a:r>
            <a:r>
              <a:rPr lang="en-US" sz="1800" dirty="0">
                <a:latin typeface="Helvetica Light"/>
              </a:rPr>
              <a:t>structure</a:t>
            </a:r>
          </a:p>
          <a:p>
            <a:r>
              <a:rPr lang="en-US" sz="1800" dirty="0">
                <a:latin typeface="Helvetica Light"/>
              </a:rPr>
              <a:t>embryo</a:t>
            </a:r>
          </a:p>
          <a:p>
            <a:r>
              <a:rPr lang="en-US" sz="1800" dirty="0">
                <a:latin typeface="Helvetica Light"/>
              </a:rPr>
              <a:t>biogeography</a:t>
            </a:r>
          </a:p>
          <a:p>
            <a:r>
              <a:rPr lang="en-US" sz="1800" dirty="0">
                <a:latin typeface="Helvetica Light"/>
              </a:rPr>
              <a:t>fitness</a:t>
            </a:r>
          </a:p>
          <a:p>
            <a:r>
              <a:rPr lang="en-US" sz="1800" dirty="0">
                <a:latin typeface="Helvetica Light"/>
              </a:rPr>
              <a:t>camouflage</a:t>
            </a:r>
          </a:p>
          <a:p>
            <a:r>
              <a:rPr lang="en-US" sz="1800" dirty="0">
                <a:latin typeface="Helvetica Light"/>
              </a:rPr>
              <a:t>mimicry</a:t>
            </a:r>
          </a:p>
          <a:p>
            <a:pPr marL="0" indent="0">
              <a:buNone/>
            </a:pPr>
            <a:endParaRPr lang="en-US" sz="20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Evidence of Evolution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125329"/>
            <a:ext cx="8229600" cy="5162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Font typeface="Arial"/>
              <a:buNone/>
            </a:pPr>
            <a:r>
              <a:rPr lang="en-US" sz="2800" b="1" smtClean="0">
                <a:solidFill>
                  <a:srgbClr val="9CCB0D"/>
                </a:solidFill>
                <a:latin typeface="Helvetica"/>
                <a:cs typeface="Helvetica"/>
              </a:rPr>
              <a:t>Vocabulary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7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Evidence of Evolution</a:t>
            </a:r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4671107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Support for Evolution</a:t>
            </a:r>
            <a:endParaRPr lang="en-US" sz="2400" b="1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 Light"/>
              </a:rPr>
              <a:t>The theory of evolution states that all organisms on Earth have descended from a single ancestor.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>
                <a:latin typeface="Helvetica Light"/>
                <a:cs typeface="Helvetica Light"/>
              </a:rPr>
              <a:t>Recall that theories provide explanations for natural phenomena based on observation.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Helvetica Light"/>
                <a:cs typeface="Helvetica Light"/>
              </a:rPr>
              <a:t>Darwin’s </a:t>
            </a:r>
            <a:r>
              <a:rPr lang="en-US" sz="1800" i="1" dirty="0">
                <a:latin typeface="Helvetica Light"/>
                <a:cs typeface="Helvetica Light"/>
              </a:rPr>
              <a:t>On the Origin of Species</a:t>
            </a:r>
            <a:r>
              <a:rPr lang="en-US" sz="1800" dirty="0">
                <a:latin typeface="Helvetica Light"/>
                <a:cs typeface="Helvetica Light"/>
              </a:rPr>
              <a:t> demonstrated how evolution might happen, and evidence of its occurrence. </a:t>
            </a:r>
            <a:endParaRPr lang="en-US" sz="1800" dirty="0" smtClean="0">
              <a:latin typeface="Helvetica Light"/>
              <a:cs typeface="Helvetica Light"/>
            </a:endParaRP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endParaRPr lang="en-US" sz="1000" dirty="0">
              <a:latin typeface="Helvetica Light"/>
              <a:cs typeface="Helvetica Light"/>
            </a:endParaRP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endParaRPr lang="en-US" sz="16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5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Evidence of Evolution</a:t>
            </a:r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4671107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Support for Evolution</a:t>
            </a:r>
            <a:endParaRPr lang="en-US" sz="2400" b="1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>
                <a:latin typeface="Helvetica Light"/>
                <a:cs typeface="Helvetica Light"/>
              </a:rPr>
              <a:t>Evidence for evolution comes from: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>
                <a:latin typeface="Helvetica Light"/>
                <a:cs typeface="Helvetica Light"/>
              </a:rPr>
              <a:t>The fossil record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>
                <a:latin typeface="Helvetica Light"/>
                <a:cs typeface="Helvetica Light"/>
              </a:rPr>
              <a:t>Comparative anatomy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>
                <a:latin typeface="Helvetica Light"/>
                <a:cs typeface="Helvetica Light"/>
              </a:rPr>
              <a:t>Comparative embryology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>
                <a:latin typeface="Helvetica Light"/>
                <a:cs typeface="Helvetica Light"/>
              </a:rPr>
              <a:t>Comparative biochemistry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>
                <a:latin typeface="Helvetica Light"/>
                <a:cs typeface="Helvetica Light"/>
              </a:rPr>
              <a:t>Geographic distribution 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endParaRPr lang="en-US" sz="1000" dirty="0">
              <a:latin typeface="Helvetica Light"/>
              <a:cs typeface="Helvetica Light"/>
            </a:endParaRP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endParaRPr lang="en-US" sz="16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0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Evidence of Evolution</a:t>
            </a:r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4671107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Support for Evolution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fossil record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" panose="020B0604020202020204" pitchFamily="34" charset="0"/>
              </a:rPr>
              <a:t>Fossils show modern species resemble ancient species. 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" panose="020B0604020202020204" pitchFamily="34" charset="0"/>
              </a:rPr>
              <a:t>They also reveal that some species have changed very little. 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" panose="020B0604020202020204" pitchFamily="34" charset="0"/>
              </a:rPr>
              <a:t>The fossil record is an important source of information for determining the ancestry of organisms and the patterns of evolution. 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endParaRPr lang="en-US" sz="16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08094" y="4871003"/>
            <a:ext cx="2571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</a:rPr>
              <a:t>The glyptodont was an ancient ancestor of the modern armadillo.</a:t>
            </a:r>
            <a:endParaRPr lang="en-US" dirty="0">
              <a:latin typeface="Helvetica Ligh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02844" y="3831707"/>
            <a:ext cx="3905250" cy="2447925"/>
            <a:chOff x="1502844" y="3831707"/>
            <a:chExt cx="3905250" cy="24479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2844" y="3831707"/>
              <a:ext cx="3905250" cy="244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2981" y="6044715"/>
              <a:ext cx="914400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248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Evidence of Evolution</a:t>
            </a:r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4671107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Support for Evolution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fossil record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 smtClean="0">
                <a:latin typeface="Helvetica Light"/>
                <a:cs typeface="Helvetica Light"/>
              </a:rPr>
              <a:t>Darwin predicted the existence of fossils intermediate in form between species, such as </a:t>
            </a:r>
            <a:r>
              <a:rPr lang="en-US" sz="1800" i="1" dirty="0" smtClean="0">
                <a:latin typeface="Helvetica Light"/>
                <a:cs typeface="Helvetica Light"/>
              </a:rPr>
              <a:t>Archaeopteryx</a:t>
            </a:r>
            <a:r>
              <a:rPr lang="en-US" sz="1800" dirty="0" smtClean="0">
                <a:latin typeface="Helvetica Light"/>
                <a:cs typeface="Helvetica Light"/>
              </a:rPr>
              <a:t>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 smtClean="0">
                <a:latin typeface="Helvetica Light"/>
                <a:cs typeface="Helvetica Light"/>
              </a:rPr>
              <a:t>Researchers consider two major classes of traits when studying transitional fossils: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B00000"/>
                </a:solidFill>
                <a:latin typeface="Helvetica Light"/>
                <a:cs typeface="Helvetica Light"/>
              </a:rPr>
              <a:t>Derived traits </a:t>
            </a:r>
            <a:r>
              <a:rPr lang="en-US" sz="1800" dirty="0" smtClean="0">
                <a:latin typeface="Helvetica Light"/>
                <a:cs typeface="Helvetica Light"/>
              </a:rPr>
              <a:t>are newly evolved features, such as feathers, that do not appear in the fossils of common ancestors.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B00000"/>
                </a:solidFill>
                <a:latin typeface="Helvetica Light"/>
                <a:cs typeface="Helvetica Light"/>
              </a:rPr>
              <a:t>Ancestral traits </a:t>
            </a:r>
            <a:r>
              <a:rPr lang="en-US" sz="1800" dirty="0" smtClean="0">
                <a:latin typeface="Helvetica Light"/>
                <a:cs typeface="Helvetica Light"/>
              </a:rPr>
              <a:t>are more primitive features, such as teeth and tails, that do appear in ancestral forms.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endParaRPr lang="en-US" sz="16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4750219"/>
            <a:ext cx="65627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21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Evidence of Evolution</a:t>
            </a:r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4671107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Support for Evolution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Comparative anatomy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" panose="020B0604020202020204" pitchFamily="34" charset="0"/>
              </a:rPr>
              <a:t>Anatomically similar structures inherited from a common ancestor are called </a:t>
            </a:r>
            <a:r>
              <a:rPr lang="en-US" sz="1800" dirty="0" smtClean="0">
                <a:solidFill>
                  <a:srgbClr val="B00000"/>
                </a:solidFill>
                <a:latin typeface="Helvetica Light"/>
                <a:cs typeface="Helvetica" panose="020B0604020202020204" pitchFamily="34" charset="0"/>
              </a:rPr>
              <a:t>homologous structures</a:t>
            </a:r>
            <a:r>
              <a:rPr lang="en-US" sz="1800" dirty="0" smtClean="0">
                <a:latin typeface="Helvetica Light"/>
                <a:cs typeface="Helvetica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" panose="020B0604020202020204" pitchFamily="34" charset="0"/>
              </a:rPr>
              <a:t>Evolution predicts that an organism’s body parts are more likely to be modifications of ancestral body parts than entirely new structures. </a:t>
            </a: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" y="3429000"/>
            <a:ext cx="76295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67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Evidence of Evolution</a:t>
            </a:r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4671107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Support for Evolution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Comparative anatomy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 smtClean="0">
                <a:solidFill>
                  <a:srgbClr val="B90000"/>
                </a:solidFill>
                <a:latin typeface="Helvetica Light"/>
                <a:cs typeface="Helvetica Light"/>
              </a:rPr>
              <a:t>Vestigial structures </a:t>
            </a:r>
            <a:r>
              <a:rPr lang="en-US" sz="1800" dirty="0" smtClean="0">
                <a:latin typeface="Helvetica Light"/>
                <a:cs typeface="Helvetica Light"/>
              </a:rPr>
              <a:t>are structures that are the reduced forms of functional structures in other organisms.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 Light"/>
              </a:rPr>
              <a:t>Evolutionary theory predicts that features of ancestors that no longer have a function for that species will become smaller over time until they are lost. </a:t>
            </a:r>
            <a:endParaRPr lang="en-US" sz="1800" dirty="0">
              <a:latin typeface="Helvetica Light"/>
              <a:cs typeface="Helvetica Light"/>
            </a:endParaRP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endParaRPr lang="en-US" sz="16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283" y="4235117"/>
            <a:ext cx="2195920" cy="149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203" y="4255109"/>
            <a:ext cx="2075598" cy="148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1187" y="5719520"/>
            <a:ext cx="184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Helvetica Light"/>
              </a:rPr>
              <a:t>snake pelvis</a:t>
            </a:r>
            <a:endParaRPr lang="en-US">
              <a:latin typeface="Helvetica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37247" y="5716639"/>
            <a:ext cx="213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Helvetica Light"/>
              </a:rPr>
              <a:t>human appendix</a:t>
            </a:r>
            <a:endParaRPr lang="en-US"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1008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</TotalTime>
  <Words>882</Words>
  <Application>Microsoft Office PowerPoint</Application>
  <PresentationFormat>On-screen Show (4:3)</PresentationFormat>
  <Paragraphs>192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Section 2:  Evidence of Evolution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McGraw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</dc:title>
  <dc:creator>gatekeeper</dc:creator>
  <cp:lastModifiedBy>Jennifer Ferguson</cp:lastModifiedBy>
  <cp:revision>107</cp:revision>
  <cp:lastPrinted>2013-07-12T13:26:11Z</cp:lastPrinted>
  <dcterms:created xsi:type="dcterms:W3CDTF">2013-07-09T14:24:31Z</dcterms:created>
  <dcterms:modified xsi:type="dcterms:W3CDTF">2015-04-10T15:34:55Z</dcterms:modified>
</cp:coreProperties>
</file>