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4" r:id="rId2"/>
    <p:sldId id="346" r:id="rId3"/>
    <p:sldId id="347" r:id="rId4"/>
    <p:sldId id="332" r:id="rId5"/>
    <p:sldId id="349" r:id="rId6"/>
    <p:sldId id="350" r:id="rId7"/>
    <p:sldId id="352" r:id="rId8"/>
    <p:sldId id="353" r:id="rId9"/>
    <p:sldId id="354" r:id="rId10"/>
    <p:sldId id="355" r:id="rId11"/>
    <p:sldId id="356" r:id="rId12"/>
    <p:sldId id="337" r:id="rId13"/>
    <p:sldId id="358" r:id="rId14"/>
    <p:sldId id="361" r:id="rId15"/>
    <p:sldId id="360" r:id="rId16"/>
    <p:sldId id="34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00"/>
    <a:srgbClr val="9CCB0D"/>
    <a:srgbClr val="A6D70E"/>
    <a:srgbClr val="8DD705"/>
    <a:srgbClr val="86CB07"/>
    <a:srgbClr val="73BF08"/>
    <a:srgbClr val="6DB30A"/>
    <a:srgbClr val="B00000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8" d="100"/>
          <a:sy n="88" d="100"/>
        </p:scale>
        <p:origin x="-65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Helvetica Light"/>
              </a:rPr>
              <a:t>Gene expression is regulated by the cell, and mutations can affect this expression.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4: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Gene Regulation and Mutation</a:t>
            </a: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/>
            </a:r>
            <a:b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84523"/>
              </p:ext>
            </p:extLst>
          </p:nvPr>
        </p:nvGraphicFramePr>
        <p:xfrm>
          <a:off x="477520" y="2977376"/>
          <a:ext cx="8229600" cy="268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5683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1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9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073912"/>
            <a:ext cx="8049491" cy="4560270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Eukaryote Gene Regulation 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RNA interference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RNA interference (</a:t>
            </a:r>
            <a:r>
              <a:rPr lang="en-US" sz="1800" dirty="0" err="1" smtClean="0">
                <a:latin typeface="Helvetica Light"/>
                <a:cs typeface="Helvetica"/>
              </a:rPr>
              <a:t>RNAi</a:t>
            </a:r>
            <a:r>
              <a:rPr lang="en-US" sz="1800" dirty="0" smtClean="0">
                <a:latin typeface="Helvetica Light"/>
                <a:cs typeface="Helvetica"/>
              </a:rPr>
              <a:t>) can stop the mRNA from translating its message.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Single-stranded small interfering RNA and protein complexes bind to mRNA and stop translation. </a:t>
            </a:r>
            <a:endParaRPr lang="en-US" sz="1600" dirty="0" smtClean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88" y="4077995"/>
            <a:ext cx="50101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073912"/>
            <a:ext cx="8049491" cy="4560270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Mutations</a:t>
            </a:r>
          </a:p>
          <a:p>
            <a:pPr marL="0" indent="0"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Types of mutations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A permanent change that occurs in a cell’s DNA is called a </a:t>
            </a:r>
            <a:r>
              <a:rPr lang="en-US" sz="1800" dirty="0" smtClean="0">
                <a:solidFill>
                  <a:srgbClr val="C00000"/>
                </a:solidFill>
                <a:latin typeface="Helvetica Light"/>
                <a:cs typeface="Helvetica"/>
              </a:rPr>
              <a:t>mutation</a:t>
            </a:r>
            <a:r>
              <a:rPr lang="en-US" sz="1800" dirty="0" smtClean="0">
                <a:latin typeface="Helvetica Light"/>
                <a:cs typeface="Helvetica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Point mutation: involve chemical change to just one base pair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Missense substitutions: DNA codes for the wrong amino acid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Nonsense mutation: Codon for amino acid becomes a stop codon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Insertion/deletion: additions/ loss of a nucleotide to the DNA sequence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Cause “</a:t>
            </a:r>
            <a:r>
              <a:rPr lang="en-US" sz="1800" dirty="0" err="1" smtClean="0">
                <a:latin typeface="Helvetica Light"/>
                <a:cs typeface="Helvetica"/>
              </a:rPr>
              <a:t>frameshifts</a:t>
            </a:r>
            <a:r>
              <a:rPr lang="en-US" sz="1800" dirty="0" smtClean="0">
                <a:latin typeface="Helvetica Light"/>
                <a:cs typeface="Helvetica"/>
              </a:rPr>
              <a:t>”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0993" y="1073912"/>
            <a:ext cx="8067126" cy="631428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Mutations</a:t>
            </a:r>
            <a:endParaRPr lang="en-US" sz="2400" b="1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51372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/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Interactive Table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interactive table from page 346 (Table</a:t>
                      </a:r>
                      <a:r>
                        <a:rPr lang="en-US" sz="1200" b="0" i="0" baseline="0" dirty="0" smtClean="0">
                          <a:latin typeface="Helvetica Light"/>
                          <a:cs typeface="Helvetica Light"/>
                        </a:rPr>
                        <a:t> 3)</a:t>
                      </a:r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073912"/>
            <a:ext cx="8049491" cy="4560270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Mutations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Protein folding and stability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Even small changes in the DNA code can cause genetic disorders.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The change in one amino acid can change the sequence of the protein enough to affect both the folding and stability of the protein. </a:t>
            </a:r>
            <a:endParaRPr lang="en-US" sz="1600" dirty="0" smtClean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85" y="3429000"/>
            <a:ext cx="3619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073912"/>
            <a:ext cx="8049491" cy="4560270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Mutations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Causes of mutation</a:t>
            </a:r>
          </a:p>
          <a:p>
            <a:r>
              <a:rPr lang="en-US" sz="1800" dirty="0">
                <a:latin typeface="Helvetica Light"/>
                <a:cs typeface="Helvetica"/>
              </a:rPr>
              <a:t>Can occur spontaneously – DNA polymerase can attach the wrong nucleotide, but this is rare and usually corrected.</a:t>
            </a:r>
          </a:p>
          <a:p>
            <a:r>
              <a:rPr lang="en-US" sz="1800" dirty="0">
                <a:latin typeface="Helvetica Light"/>
                <a:cs typeface="Helvetica"/>
              </a:rPr>
              <a:t>Certain chemicals and radiation called </a:t>
            </a:r>
            <a:r>
              <a:rPr lang="en-US" sz="1800" dirty="0">
                <a:solidFill>
                  <a:srgbClr val="B90000"/>
                </a:solidFill>
                <a:latin typeface="Helvetica Light"/>
                <a:cs typeface="Helvetica"/>
              </a:rPr>
              <a:t>mutagens</a:t>
            </a:r>
            <a:r>
              <a:rPr lang="en-US" sz="1800" dirty="0">
                <a:latin typeface="Helvetica Light"/>
                <a:cs typeface="Helvetica"/>
              </a:rPr>
              <a:t> can damage DNA.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/>
                <a:cs typeface="Helvetica Light"/>
              </a:rPr>
              <a:t>Chemicals can cause mispairing of base pairs, or themselves substitute for base pairs.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/>
                <a:cs typeface="Helvetica Light"/>
              </a:rPr>
              <a:t>High-energy radiation can eject electrons from atoms within the DNA molecule, leaving behind unstable free radicals. 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38" y="4262706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073912"/>
            <a:ext cx="8049491" cy="4560270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Mutations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Body-cell v. sex-cell </a:t>
            </a:r>
            <a:r>
              <a:rPr lang="en-US" sz="2200" dirty="0">
                <a:latin typeface="Helvetica"/>
                <a:cs typeface="Helvetica"/>
              </a:rPr>
              <a:t>m</a:t>
            </a:r>
            <a:r>
              <a:rPr lang="en-US" sz="2200" dirty="0" smtClean="0">
                <a:latin typeface="Helvetica"/>
                <a:cs typeface="Helvetica"/>
              </a:rPr>
              <a:t>utation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Somatic cell mutations are not passed on to the next generation.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Mutations that occur in sex cells are passed on to the organism’s offspring and will be present in every cell of the offspring. </a:t>
            </a:r>
            <a:endParaRPr lang="en-US" sz="1600" dirty="0" smtClean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29078"/>
            <a:ext cx="8229600" cy="3370472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1800" dirty="0">
                <a:latin typeface="Helvetica Light"/>
              </a:rPr>
              <a:t>How are bacteria able to regulate their genes by two types of operons?</a:t>
            </a:r>
          </a:p>
          <a:p>
            <a:r>
              <a:rPr lang="en-US" sz="1800" dirty="0">
                <a:latin typeface="Helvetica Light"/>
              </a:rPr>
              <a:t>How do eukaryotes regulate the transcription of genes?</a:t>
            </a:r>
          </a:p>
          <a:p>
            <a:r>
              <a:rPr lang="en-US" sz="1800" dirty="0">
                <a:latin typeface="Helvetica Light"/>
              </a:rPr>
              <a:t>What are the various types of mutations?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Vocabulary</a:t>
            </a:r>
            <a:endParaRPr lang="en-US" sz="22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3598581"/>
            <a:ext cx="346802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gene regulation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Helvetica Light"/>
              </a:rPr>
              <a:t>operon</a:t>
            </a:r>
            <a:endParaRPr lang="en-US" dirty="0">
              <a:latin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6199" y="3594867"/>
            <a:ext cx="3468029" cy="11695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Helvetica Light"/>
              </a:rPr>
              <a:t>mutation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mutagen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98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1800" dirty="0">
                <a:latin typeface="Helvetica Light"/>
                <a:cs typeface="Helvetica Light"/>
              </a:rPr>
              <a:t>How are bacteria able to regulate their genes by two types of operons?</a:t>
            </a:r>
          </a:p>
          <a:p>
            <a:r>
              <a:rPr lang="en-US" sz="1800" dirty="0">
                <a:latin typeface="Helvetica Light"/>
                <a:cs typeface="Helvetica Light"/>
              </a:rPr>
              <a:t>How do eukaryotes regulate the transcription of genes?</a:t>
            </a:r>
          </a:p>
          <a:p>
            <a:r>
              <a:rPr lang="en-US" sz="1800" dirty="0">
                <a:latin typeface="Helvetica Light"/>
                <a:cs typeface="Helvetica Light"/>
              </a:rPr>
              <a:t>What are the various types of mutations?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Gene Regulation and Mutation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</a:rPr>
              <a:t>prokaryote</a:t>
            </a:r>
            <a:endParaRPr lang="en-US" sz="2000" dirty="0">
              <a:latin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  <a:endParaRPr lang="en-US" sz="2200" b="1" i="1" dirty="0" smtClean="0">
              <a:latin typeface="Helvetica"/>
              <a:cs typeface="Helvetica"/>
            </a:endParaRPr>
          </a:p>
          <a:p>
            <a:r>
              <a:rPr lang="en-US" sz="1800" dirty="0">
                <a:latin typeface="Helvetica Light"/>
              </a:rPr>
              <a:t>gene regulation</a:t>
            </a:r>
          </a:p>
          <a:p>
            <a:r>
              <a:rPr lang="en-US" sz="1800" dirty="0">
                <a:latin typeface="Helvetica Light"/>
              </a:rPr>
              <a:t>operon</a:t>
            </a:r>
          </a:p>
          <a:p>
            <a:r>
              <a:rPr lang="en-US" sz="1800" dirty="0">
                <a:latin typeface="Helvetica Light"/>
              </a:rPr>
              <a:t>mutation</a:t>
            </a:r>
          </a:p>
          <a:p>
            <a:r>
              <a:rPr lang="en-US" sz="1800" dirty="0">
                <a:latin typeface="Helvetica Light"/>
              </a:rPr>
              <a:t>mutagen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8229600" cy="4560270"/>
          </a:xfrm>
        </p:spPr>
        <p:txBody>
          <a:bodyPr lIns="0" t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Prokaryote Gene Regulation</a:t>
            </a:r>
          </a:p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rgbClr val="B90000"/>
                </a:solidFill>
                <a:latin typeface="Helvetica Light"/>
                <a:cs typeface="Helvetica"/>
              </a:rPr>
              <a:t>Gene regulation </a:t>
            </a:r>
            <a:r>
              <a:rPr lang="en-US" sz="1800" dirty="0" smtClean="0">
                <a:latin typeface="Helvetica Light"/>
                <a:cs typeface="Helvetica"/>
              </a:rPr>
              <a:t>is the ability of an organism to control which genes are transcribed in response to the environment.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An </a:t>
            </a:r>
            <a:r>
              <a:rPr lang="en-US" sz="1800" dirty="0" smtClean="0">
                <a:solidFill>
                  <a:srgbClr val="B90000"/>
                </a:solidFill>
                <a:latin typeface="Helvetica Light"/>
                <a:cs typeface="Helvetica"/>
              </a:rPr>
              <a:t>operon </a:t>
            </a:r>
            <a:r>
              <a:rPr lang="en-US" sz="1800" dirty="0" smtClean="0">
                <a:latin typeface="Helvetica Light"/>
                <a:cs typeface="Helvetica"/>
              </a:rPr>
              <a:t>is a section of DNA that contains the genes for the proteins needed for a specific metabolic pathway.</a:t>
            </a:r>
          </a:p>
          <a:p>
            <a:r>
              <a:rPr lang="en-US" sz="1800" dirty="0" smtClean="0">
                <a:latin typeface="Helvetica Light"/>
                <a:cs typeface="Helvetica"/>
              </a:rPr>
              <a:t>An operon contains: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Operator – on/off switch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Promoter – where RNA polymerase binds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Regulatory gene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Genes coding for proteins</a:t>
            </a:r>
            <a:endParaRPr lang="en-US" sz="1800" dirty="0">
              <a:latin typeface="Helvetica Light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8229600" cy="4560270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Prokaryote Gene Regulation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The </a:t>
            </a:r>
            <a:r>
              <a:rPr lang="en-US" sz="2200" i="1" dirty="0" err="1">
                <a:latin typeface="Helvetica"/>
                <a:cs typeface="Helvetica"/>
              </a:rPr>
              <a:t>t</a:t>
            </a:r>
            <a:r>
              <a:rPr lang="en-US" sz="2200" i="1" dirty="0" err="1" smtClean="0">
                <a:latin typeface="Helvetica"/>
                <a:cs typeface="Helvetica"/>
              </a:rPr>
              <a:t>rp</a:t>
            </a:r>
            <a:r>
              <a:rPr lang="en-US" sz="2200" dirty="0" smtClean="0">
                <a:latin typeface="Helvetica"/>
                <a:cs typeface="Helvetica"/>
              </a:rPr>
              <a:t> </a:t>
            </a:r>
            <a:r>
              <a:rPr lang="en-US" sz="2200" dirty="0">
                <a:latin typeface="Helvetica"/>
                <a:cs typeface="Helvetica"/>
              </a:rPr>
              <a:t>o</a:t>
            </a:r>
            <a:r>
              <a:rPr lang="en-US" sz="2200" dirty="0" smtClean="0">
                <a:latin typeface="Helvetica"/>
                <a:cs typeface="Helvetica"/>
              </a:rPr>
              <a:t>peron</a:t>
            </a:r>
            <a:endParaRPr lang="en-US" sz="2200" dirty="0" smtClean="0">
              <a:solidFill>
                <a:srgbClr val="B90000"/>
              </a:solidFill>
              <a:latin typeface="Helvetica"/>
              <a:cs typeface="Helvetica"/>
            </a:endParaRPr>
          </a:p>
          <a:p>
            <a:pPr>
              <a:buClr>
                <a:schemeClr val="tx1"/>
              </a:buClr>
            </a:pPr>
            <a:r>
              <a:rPr lang="en-US" sz="1800" dirty="0" smtClean="0">
                <a:latin typeface="Helvetica Light"/>
                <a:cs typeface="Helvetica Light"/>
              </a:rPr>
              <a:t>Tryptophan synthesis occurs in five steps</a:t>
            </a:r>
            <a:r>
              <a:rPr lang="en-US" sz="1800" dirty="0">
                <a:latin typeface="Helvetica Light"/>
                <a:cs typeface="Helvetica Light"/>
              </a:rPr>
              <a:t> </a:t>
            </a:r>
            <a:r>
              <a:rPr lang="en-US" sz="1800" dirty="0" smtClean="0">
                <a:latin typeface="Helvetica Light"/>
                <a:cs typeface="Helvetica Light"/>
              </a:rPr>
              <a:t>controlled by the </a:t>
            </a:r>
            <a:r>
              <a:rPr lang="en-US" sz="1800" i="1" dirty="0" err="1" smtClean="0">
                <a:latin typeface="Helvetica Light"/>
                <a:cs typeface="Helvetica Light"/>
              </a:rPr>
              <a:t>trp</a:t>
            </a:r>
            <a:r>
              <a:rPr lang="en-US" sz="1800" i="1" dirty="0" smtClean="0">
                <a:latin typeface="Helvetica Light"/>
                <a:cs typeface="Helvetica Light"/>
              </a:rPr>
              <a:t> </a:t>
            </a:r>
            <a:r>
              <a:rPr lang="en-US" sz="1800" dirty="0" smtClean="0">
                <a:latin typeface="Helvetica Light"/>
                <a:cs typeface="Helvetica Light"/>
              </a:rPr>
              <a:t>operon.</a:t>
            </a:r>
          </a:p>
          <a:p>
            <a:pPr>
              <a:buClr>
                <a:schemeClr val="tx1"/>
              </a:buClr>
            </a:pPr>
            <a:r>
              <a:rPr lang="en-US" sz="1800" dirty="0" smtClean="0">
                <a:latin typeface="Helvetica Light"/>
                <a:cs typeface="Helvetica Light"/>
              </a:rPr>
              <a:t>The </a:t>
            </a:r>
            <a:r>
              <a:rPr lang="en-US" sz="1800" i="1" dirty="0" err="1" smtClean="0">
                <a:latin typeface="Helvetica Light"/>
                <a:cs typeface="Helvetica Light"/>
              </a:rPr>
              <a:t>trp</a:t>
            </a:r>
            <a:r>
              <a:rPr lang="en-US" sz="1800" dirty="0" smtClean="0">
                <a:latin typeface="Helvetica Light"/>
                <a:cs typeface="Helvetica Light"/>
              </a:rPr>
              <a:t> operon is a repressible operon, because it is usually repressed or turned off.</a:t>
            </a:r>
          </a:p>
          <a:p>
            <a:pPr>
              <a:buClr>
                <a:schemeClr val="tx1"/>
              </a:buClr>
            </a:pPr>
            <a:endParaRPr lang="en-US" sz="1800" dirty="0" smtClean="0">
              <a:latin typeface="Helvetica Light"/>
              <a:cs typeface="Helvetica Light"/>
            </a:endParaRPr>
          </a:p>
          <a:p>
            <a:pPr>
              <a:buClr>
                <a:schemeClr val="tx1"/>
              </a:buClr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6" y="3318566"/>
            <a:ext cx="77247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1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8229600" cy="4560270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Prokaryote Gene Regulation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The </a:t>
            </a:r>
            <a:r>
              <a:rPr lang="en-US" sz="2200" i="1" dirty="0">
                <a:latin typeface="Helvetica"/>
                <a:cs typeface="Helvetica"/>
              </a:rPr>
              <a:t>l</a:t>
            </a:r>
            <a:r>
              <a:rPr lang="en-US" sz="2200" i="1" dirty="0" smtClean="0">
                <a:latin typeface="Helvetica"/>
                <a:cs typeface="Helvetica"/>
              </a:rPr>
              <a:t>ac </a:t>
            </a:r>
            <a:r>
              <a:rPr lang="en-US" sz="2200" dirty="0">
                <a:latin typeface="Helvetica"/>
                <a:cs typeface="Helvetica"/>
              </a:rPr>
              <a:t>o</a:t>
            </a:r>
            <a:r>
              <a:rPr lang="en-US" sz="2200" dirty="0" smtClean="0">
                <a:latin typeface="Helvetica"/>
                <a:cs typeface="Helvetica"/>
              </a:rPr>
              <a:t>peron</a:t>
            </a:r>
            <a:endParaRPr lang="en-US" sz="2200" dirty="0" smtClean="0">
              <a:solidFill>
                <a:srgbClr val="B90000"/>
              </a:solidFill>
              <a:latin typeface="Helvetica"/>
              <a:cs typeface="Helvetica"/>
            </a:endParaRPr>
          </a:p>
          <a:p>
            <a:r>
              <a:rPr lang="en-US" sz="1800" dirty="0" smtClean="0">
                <a:latin typeface="Helvetica Light"/>
                <a:cs typeface="Helvetica Light"/>
              </a:rPr>
              <a:t>When lactose is present, </a:t>
            </a:r>
            <a:r>
              <a:rPr lang="en-US" sz="1800" i="1" dirty="0" smtClean="0">
                <a:latin typeface="Helvetica Light"/>
                <a:cs typeface="Helvetica Light"/>
              </a:rPr>
              <a:t>E. coli</a:t>
            </a:r>
            <a:r>
              <a:rPr lang="en-US" sz="1800" dirty="0" smtClean="0">
                <a:latin typeface="Helvetica Light"/>
                <a:cs typeface="Helvetica Light"/>
              </a:rPr>
              <a:t> can synthesize an enzyme to use it as an energy source.</a:t>
            </a:r>
          </a:p>
          <a:p>
            <a:r>
              <a:rPr lang="en-US" sz="1800" dirty="0">
                <a:latin typeface="Helvetica Light"/>
                <a:cs typeface="Helvetica Light"/>
              </a:rPr>
              <a:t>T</a:t>
            </a:r>
            <a:r>
              <a:rPr lang="en-US" sz="1800" dirty="0" smtClean="0">
                <a:latin typeface="Helvetica Light"/>
                <a:cs typeface="Helvetica Light"/>
              </a:rPr>
              <a:t>he </a:t>
            </a:r>
            <a:r>
              <a:rPr lang="en-US" sz="1800" i="1" dirty="0" smtClean="0">
                <a:latin typeface="Helvetica Light"/>
                <a:cs typeface="Helvetica Light"/>
              </a:rPr>
              <a:t>lac</a:t>
            </a:r>
            <a:r>
              <a:rPr lang="en-US" sz="1800" dirty="0" smtClean="0">
                <a:latin typeface="Helvetica Light"/>
                <a:cs typeface="Helvetica Light"/>
              </a:rPr>
              <a:t> operon is an inducible operon because an inducer binds to the repressor and inactivates it, allowing transcription to be turned on. </a:t>
            </a: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13" y="3347141"/>
            <a:ext cx="74866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0993" y="1073912"/>
            <a:ext cx="8067126" cy="631428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Gene Regulation</a:t>
            </a:r>
            <a:endParaRPr lang="en-US" sz="2400" b="1" i="1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07313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/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Animation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animation from page 342</a:t>
                      </a:r>
                      <a:r>
                        <a:rPr lang="en-US" sz="1200" b="0" i="0" baseline="0" dirty="0" smtClean="0">
                          <a:latin typeface="Helvetica Light"/>
                          <a:cs typeface="Helvetica Light"/>
                        </a:rPr>
                        <a:t>/</a:t>
                      </a:r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343(Figure 18)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8229600" cy="4560270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Eukaryote Gene Regulation</a:t>
            </a:r>
          </a:p>
          <a:p>
            <a:pPr marL="0" indent="0">
              <a:buNone/>
            </a:pPr>
            <a:r>
              <a:rPr lang="en-US" sz="2200" dirty="0" smtClean="0">
                <a:latin typeface="Helvetica"/>
                <a:cs typeface="Helvetica"/>
              </a:rPr>
              <a:t>Controlling transcription </a:t>
            </a:r>
            <a:endParaRPr lang="en-US" sz="1800" dirty="0" smtClean="0">
              <a:latin typeface="Helvetica Light"/>
              <a:cs typeface="Helvetica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Transcription factors ensure that a gene is used at the right time and that proteins are made in the right amounts.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Complexes that guide the binding of the RNA polymerase to a promoter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Regulatory proteins that help control the rate of transcription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Helvetica Light"/>
                <a:cs typeface="Helvetica"/>
              </a:rPr>
              <a:t>The complex structure of eukaryotic DNA also regulates transcription</a:t>
            </a:r>
            <a:r>
              <a:rPr lang="en-US" sz="2000" dirty="0" smtClean="0">
                <a:latin typeface="Helvetica Light"/>
                <a:cs typeface="Helvetica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2"/>
            <a:ext cx="4114800" cy="4560270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Eukaryote Gene Regulation</a:t>
            </a:r>
          </a:p>
          <a:p>
            <a:pPr marL="0" indent="0">
              <a:buNone/>
            </a:pPr>
            <a:r>
              <a:rPr lang="en-US" sz="2200" dirty="0" err="1" smtClean="0">
                <a:latin typeface="Helvetica"/>
                <a:cs typeface="Helvetica"/>
              </a:rPr>
              <a:t>Hox</a:t>
            </a:r>
            <a:r>
              <a:rPr lang="en-US" sz="2200" dirty="0" smtClean="0">
                <a:latin typeface="Helvetica"/>
                <a:cs typeface="Helvetica"/>
              </a:rPr>
              <a:t> genes</a:t>
            </a:r>
          </a:p>
          <a:p>
            <a:r>
              <a:rPr lang="en-US" sz="1800" dirty="0" smtClean="0">
                <a:latin typeface="Helvetica Light"/>
                <a:cs typeface="Helvetica Light"/>
              </a:rPr>
              <a:t>Gene regulation is crucial during development and cell differentiation.</a:t>
            </a:r>
          </a:p>
          <a:p>
            <a:r>
              <a:rPr lang="en-US" sz="1800" dirty="0" smtClean="0">
                <a:latin typeface="Helvetica Light"/>
                <a:cs typeface="Helvetica Light"/>
              </a:rPr>
              <a:t>One group of genes that control cell differentiation is the </a:t>
            </a:r>
            <a:r>
              <a:rPr lang="en-US" sz="1800" dirty="0" err="1" smtClean="0">
                <a:latin typeface="Helvetica Light"/>
                <a:cs typeface="Helvetica Light"/>
              </a:rPr>
              <a:t>homeobox</a:t>
            </a:r>
            <a:r>
              <a:rPr lang="en-US" sz="1800" dirty="0" smtClean="0">
                <a:latin typeface="Helvetica Light"/>
                <a:cs typeface="Helvetica Light"/>
              </a:rPr>
              <a:t> (</a:t>
            </a:r>
            <a:r>
              <a:rPr lang="en-US" sz="1800" dirty="0" err="1" smtClean="0">
                <a:latin typeface="Helvetica Light"/>
                <a:cs typeface="Helvetica Light"/>
              </a:rPr>
              <a:t>Hox</a:t>
            </a:r>
            <a:r>
              <a:rPr lang="en-US" sz="1800" dirty="0" smtClean="0">
                <a:latin typeface="Helvetica Light"/>
                <a:cs typeface="Helvetica Light"/>
              </a:rPr>
              <a:t>) gene group. </a:t>
            </a:r>
          </a:p>
          <a:p>
            <a:r>
              <a:rPr lang="en-US" sz="1800" dirty="0" err="1" smtClean="0">
                <a:latin typeface="Helvetica Light"/>
                <a:cs typeface="Helvetica Light"/>
              </a:rPr>
              <a:t>Hox</a:t>
            </a:r>
            <a:r>
              <a:rPr lang="en-US" sz="1800" dirty="0" smtClean="0">
                <a:latin typeface="Helvetica Light"/>
                <a:cs typeface="Helvetica Light"/>
              </a:rPr>
              <a:t> genes are transcribed at specific times in specific places on the genome, and control what body part will develop at a giving body location. </a:t>
            </a: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Gene Regulation and Mutation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" name="Picture 10" descr="ch 12 im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63" y="1392832"/>
            <a:ext cx="3849862" cy="40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789</Words>
  <Application>Microsoft Office PowerPoint</Application>
  <PresentationFormat>On-screen Show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Section 4:  Gene Regulation and Mutation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Jennifer Ferguson</cp:lastModifiedBy>
  <cp:revision>103</cp:revision>
  <cp:lastPrinted>2013-07-12T13:26:11Z</cp:lastPrinted>
  <dcterms:created xsi:type="dcterms:W3CDTF">2013-07-09T14:24:31Z</dcterms:created>
  <dcterms:modified xsi:type="dcterms:W3CDTF">2015-03-25T16:49:25Z</dcterms:modified>
</cp:coreProperties>
</file>