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3" r:id="rId2"/>
    <p:sldId id="291" r:id="rId3"/>
    <p:sldId id="292" r:id="rId4"/>
    <p:sldId id="294" r:id="rId5"/>
    <p:sldId id="348" r:id="rId6"/>
    <p:sldId id="303" r:id="rId7"/>
    <p:sldId id="349" r:id="rId8"/>
    <p:sldId id="350" r:id="rId9"/>
    <p:sldId id="351" r:id="rId10"/>
    <p:sldId id="339" r:id="rId11"/>
    <p:sldId id="340" r:id="rId12"/>
    <p:sldId id="352" r:id="rId13"/>
    <p:sldId id="331" r:id="rId14"/>
    <p:sldId id="353" r:id="rId15"/>
    <p:sldId id="347" r:id="rId16"/>
    <p:sldId id="267" r:id="rId17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8827-5C36-4069-BB26-BDB0CFD00F70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414BE-6760-4035-8096-2890E2C2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414BE-6760-4035-8096-2890E2C24F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Helvetica Light"/>
              </a:rPr>
              <a:t>Relative dating and absolute dating are used to infer Earth’s geologic past.</a:t>
            </a:r>
            <a:endParaRPr lang="en-US" sz="2200" dirty="0">
              <a:latin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4: 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Geologic Time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43086"/>
              </p:ext>
            </p:extLst>
          </p:nvPr>
        </p:nvGraphicFramePr>
        <p:xfrm>
          <a:off x="457199" y="2924175"/>
          <a:ext cx="8229600" cy="270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685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2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8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1493" y="1073912"/>
            <a:ext cx="8067126" cy="63142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Angular Unconformity </a:t>
            </a:r>
            <a:endParaRPr lang="en-US" sz="2400" dirty="0">
              <a:latin typeface="Helvetica Light"/>
              <a:cs typeface="Helvetica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83448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Animation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animation from page 871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77443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Fossils</a:t>
            </a:r>
          </a:p>
          <a:p>
            <a:pPr>
              <a:spcAft>
                <a:spcPts val="300"/>
              </a:spcAft>
            </a:pPr>
            <a:r>
              <a:rPr lang="en-US" sz="1800" dirty="0">
                <a:latin typeface="Helvetica"/>
                <a:cs typeface="Helvetica"/>
              </a:rPr>
              <a:t>The remains or traces of organisms found in the geologic rock record are called </a:t>
            </a:r>
            <a:r>
              <a:rPr lang="en-US" sz="1800" b="1" dirty="0">
                <a:latin typeface="Helvetica"/>
                <a:cs typeface="Helvetica"/>
              </a:rPr>
              <a:t>fossils. </a:t>
            </a:r>
            <a:endParaRPr lang="en-US" sz="1800" b="1" dirty="0" smtClean="0">
              <a:latin typeface="Helvetica"/>
              <a:cs typeface="Helvetica"/>
            </a:endParaRPr>
          </a:p>
          <a:p>
            <a:pPr>
              <a:spcAft>
                <a:spcPts val="300"/>
              </a:spcAft>
            </a:pPr>
            <a:endParaRPr lang="en-US" sz="1800" b="1" dirty="0">
              <a:latin typeface="Helvetica"/>
              <a:cs typeface="Helvetica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Fossil correlation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The process of matching distinctive rock units from different regions is called correlation.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2" y="3429000"/>
            <a:ext cx="25304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1493" y="1073912"/>
            <a:ext cx="8067126" cy="63142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Fossils</a:t>
            </a:r>
            <a:endParaRPr lang="en-US" sz="2400" dirty="0">
              <a:latin typeface="Helvetica Light"/>
              <a:cs typeface="Helvetica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456188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BrainPOP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animation from page 871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5143500" cy="4002914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Geologic Time Scale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Paleontologists observe changes in the fossil record and associate them with boundaries of time units.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At these boundaries, fossils of certain life forms are no longer present and new life forms begin to appear.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166813"/>
            <a:ext cx="2270125" cy="48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5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1493" y="1073912"/>
            <a:ext cx="8067126" cy="63142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Geologic Time Scale</a:t>
            </a:r>
            <a:endParaRPr lang="en-US" sz="2400" dirty="0">
              <a:latin typeface="Helvetica Light"/>
              <a:cs typeface="Helvetica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74658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Animation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animation from page 872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829550" cy="4002914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Absolute Age Dating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Some types of atoms are unstable and decay by casting off, or emitting, parts of their nuclei.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The half-life is the time it takes for one-half of a radioactive parent isotope to decay to a stable daughter isotope.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3048749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What are geologic epochs, periods, and eras?</a:t>
            </a:r>
          </a:p>
          <a:p>
            <a:r>
              <a:rPr lang="en-US" sz="2000" dirty="0">
                <a:latin typeface="Helvetica Light"/>
              </a:rPr>
              <a:t>What are the characteristics of the main geologic eras?</a:t>
            </a:r>
          </a:p>
          <a:p>
            <a:r>
              <a:rPr lang="en-US" sz="2000" dirty="0">
                <a:latin typeface="Helvetica Light"/>
              </a:rPr>
              <a:t>Which geologic laws are used to determine relative age?</a:t>
            </a:r>
          </a:p>
          <a:p>
            <a:r>
              <a:rPr lang="en-US" sz="2000" dirty="0">
                <a:latin typeface="Helvetica Light"/>
              </a:rPr>
              <a:t>What methods are used to determine absolute age?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198" y="3983276"/>
            <a:ext cx="2428875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absolute dating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relative dating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</a:rPr>
              <a:t>uniformitarianism</a:t>
            </a:r>
            <a:endParaRPr lang="en-US" sz="2000" dirty="0">
              <a:latin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4730" y="3983275"/>
            <a:ext cx="4196745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principle of superposition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unconformity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fossil</a:t>
            </a:r>
          </a:p>
        </p:txBody>
      </p:sp>
    </p:spTree>
    <p:extLst>
      <p:ext uri="{BB962C8B-B14F-4D97-AF65-F5344CB8AC3E}">
        <p14:creationId xmlns:p14="http://schemas.microsoft.com/office/powerpoint/2010/main" val="36097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 smtClean="0">
                <a:latin typeface="Helvetica Light"/>
              </a:rPr>
              <a:t>What are geologic epochs, periods, and eras?</a:t>
            </a:r>
          </a:p>
          <a:p>
            <a:r>
              <a:rPr lang="en-US" sz="2000" dirty="0" smtClean="0">
                <a:latin typeface="Helvetica Light"/>
              </a:rPr>
              <a:t>What are the characteristics of the main geologic eras?</a:t>
            </a:r>
          </a:p>
          <a:p>
            <a:r>
              <a:rPr lang="en-US" sz="2000" dirty="0" smtClean="0">
                <a:latin typeface="Helvetica Light"/>
              </a:rPr>
              <a:t>Which geologic laws are used to determine relative age?</a:t>
            </a:r>
          </a:p>
          <a:p>
            <a:r>
              <a:rPr lang="en-US" sz="2000" dirty="0" smtClean="0">
                <a:latin typeface="Helvetica Light"/>
              </a:rPr>
              <a:t>What methods are used to determine absolute age?</a:t>
            </a:r>
            <a:endParaRPr lang="en-US" sz="20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r>
              <a:rPr lang="en-US" sz="2000" dirty="0" smtClean="0">
                <a:latin typeface="Helvetica Light"/>
              </a:rPr>
              <a:t>radioactivity</a:t>
            </a:r>
          </a:p>
          <a:p>
            <a:pPr marL="0" indent="0">
              <a:buNone/>
            </a:pPr>
            <a:endParaRPr lang="en-US" sz="2000" dirty="0">
              <a:latin typeface="Helvetica Light"/>
            </a:endParaRPr>
          </a:p>
          <a:p>
            <a:pPr marL="0" indent="0"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</a:p>
          <a:p>
            <a:r>
              <a:rPr lang="en-US" sz="2000" dirty="0" smtClean="0">
                <a:latin typeface="Helvetica Light"/>
              </a:rPr>
              <a:t>absolute dating </a:t>
            </a:r>
          </a:p>
          <a:p>
            <a:r>
              <a:rPr lang="en-US" sz="2000" dirty="0" smtClean="0">
                <a:latin typeface="Helvetica Light"/>
              </a:rPr>
              <a:t>relative dating</a:t>
            </a:r>
          </a:p>
          <a:p>
            <a:r>
              <a:rPr lang="en-US" sz="2000" dirty="0" smtClean="0">
                <a:latin typeface="Helvetica Light"/>
              </a:rPr>
              <a:t>uniformitarianism</a:t>
            </a:r>
          </a:p>
          <a:p>
            <a:r>
              <a:rPr lang="en-US" sz="2000" dirty="0" smtClean="0">
                <a:latin typeface="Helvetica Light"/>
              </a:rPr>
              <a:t>principle of superposition</a:t>
            </a:r>
          </a:p>
          <a:p>
            <a:r>
              <a:rPr lang="en-US" sz="2000" dirty="0" smtClean="0">
                <a:latin typeface="Helvetica Light"/>
              </a:rPr>
              <a:t>unconformity</a:t>
            </a:r>
          </a:p>
          <a:p>
            <a:r>
              <a:rPr lang="en-US" sz="2000" dirty="0" smtClean="0">
                <a:latin typeface="Helvetica Light"/>
              </a:rPr>
              <a:t>fossil</a:t>
            </a:r>
            <a:endParaRPr lang="en-US" sz="2000" dirty="0">
              <a:latin typeface="Helvetica Light"/>
            </a:endParaRPr>
          </a:p>
          <a:p>
            <a:endParaRPr lang="en-US" sz="20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315518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Measuring Time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Absolute and </a:t>
            </a:r>
            <a:r>
              <a:rPr lang="en-US" sz="2200" dirty="0" smtClean="0">
                <a:latin typeface="Helvetica"/>
                <a:cs typeface="Helvetica"/>
              </a:rPr>
              <a:t>relative dating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300"/>
              </a:spcAft>
            </a:pPr>
            <a:r>
              <a:rPr lang="en-US" altLang="en-US" sz="1800" b="1" dirty="0">
                <a:latin typeface="Helvetica Light"/>
              </a:rPr>
              <a:t>Absolute dating </a:t>
            </a:r>
            <a:r>
              <a:rPr lang="en-US" altLang="en-US" sz="1800" dirty="0">
                <a:latin typeface="Helvetica Light"/>
              </a:rPr>
              <a:t>is the process of assigning a precise numerical age to an organism, object, or event. </a:t>
            </a:r>
          </a:p>
          <a:p>
            <a:pPr>
              <a:spcAft>
                <a:spcPts val="300"/>
              </a:spcAft>
            </a:pPr>
            <a:r>
              <a:rPr lang="en-US" altLang="en-US" sz="1800" b="1" dirty="0">
                <a:latin typeface="Helvetica Light"/>
              </a:rPr>
              <a:t>Relative dating </a:t>
            </a:r>
            <a:r>
              <a:rPr lang="en-US" altLang="en-US" sz="1800" dirty="0">
                <a:latin typeface="Helvetica Light"/>
              </a:rPr>
              <a:t>is the process of placing objects or events in their proper sequence in time. </a:t>
            </a:r>
          </a:p>
          <a:p>
            <a:pPr>
              <a:spcAft>
                <a:spcPts val="300"/>
              </a:spcAft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315518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Measuring Time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Uniformitarianism</a:t>
            </a:r>
          </a:p>
          <a:p>
            <a:pPr>
              <a:spcAft>
                <a:spcPts val="300"/>
              </a:spcAft>
            </a:pPr>
            <a:r>
              <a:rPr lang="en-US" altLang="en-US" sz="1800" b="1" dirty="0">
                <a:latin typeface="Helvetica Light"/>
              </a:rPr>
              <a:t>Uniformitarianism</a:t>
            </a:r>
            <a:r>
              <a:rPr lang="en-US" altLang="en-US" sz="1800" dirty="0">
                <a:latin typeface="Helvetica Light"/>
              </a:rPr>
              <a:t> states that the laws of nature operate today as they have in the past. </a:t>
            </a:r>
            <a:endParaRPr lang="en-US" altLang="en-US" sz="1800" dirty="0" smtClean="0">
              <a:latin typeface="Helvetica Light"/>
            </a:endParaRPr>
          </a:p>
          <a:p>
            <a:pPr>
              <a:spcAft>
                <a:spcPts val="300"/>
              </a:spcAft>
            </a:pPr>
            <a:r>
              <a:rPr lang="en-US" altLang="en-US" sz="1800" dirty="0">
                <a:latin typeface="Helvetica Light"/>
              </a:rPr>
              <a:t>Studying geologic processes that take place today, help scientists infer how such processes took place in the past. </a:t>
            </a:r>
          </a:p>
          <a:p>
            <a:pPr>
              <a:spcAft>
                <a:spcPts val="300"/>
              </a:spcAft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300"/>
              </a:spcAft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37438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Principles of Relative Age Dating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200" dirty="0">
                <a:latin typeface="Helvetica Light"/>
              </a:rPr>
              <a:t>Principle of superposition </a:t>
            </a:r>
            <a:endParaRPr lang="en-US" altLang="en-US" sz="2200" dirty="0" smtClean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b="1" dirty="0">
                <a:latin typeface="Helvetica Light"/>
              </a:rPr>
              <a:t>Principle of superposition </a:t>
            </a:r>
            <a:r>
              <a:rPr lang="en-US" altLang="en-US" sz="1800" dirty="0">
                <a:latin typeface="Helvetica Light"/>
              </a:rPr>
              <a:t>states in an undisturbed sequence of sedimentary rock layers the youngest rocks will be at the top and the oldest will be at the bottom of the sequence.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 smtClean="0">
              <a:latin typeface="Helvetica Light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200" dirty="0">
                <a:latin typeface="Helvetica Light"/>
              </a:rPr>
              <a:t>Original Horizontality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Sedimentary layers always start off as horizontal layers.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4972050" cy="437438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Principles of Relative Age Dating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200" dirty="0">
                <a:latin typeface="Helvetica Light"/>
              </a:rPr>
              <a:t>Cross-cutting </a:t>
            </a:r>
            <a:r>
              <a:rPr lang="en-US" altLang="en-US" sz="2200" dirty="0" smtClean="0">
                <a:latin typeface="Helvetica Light"/>
              </a:rPr>
              <a:t>relationships</a:t>
            </a:r>
            <a:endParaRPr lang="en-US" altLang="en-US" sz="22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The principle of cross cutting </a:t>
            </a:r>
            <a:r>
              <a:rPr lang="en-US" altLang="en-US" sz="1800" dirty="0" smtClean="0">
                <a:latin typeface="Helvetica Light"/>
              </a:rPr>
              <a:t>relationships</a:t>
            </a:r>
            <a:r>
              <a:rPr lang="en-US" altLang="en-US" sz="1800" dirty="0">
                <a:latin typeface="Helvetica Light"/>
              </a:rPr>
              <a:t> states that any rock formation or fault is younger than the rock or feature that it cuts through.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01" y="1625600"/>
            <a:ext cx="32670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1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4972050" cy="437438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Principles of Relative Age Dating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200" dirty="0">
                <a:latin typeface="Helvetica Light"/>
              </a:rPr>
              <a:t>Unconformities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b="1" dirty="0">
                <a:latin typeface="Helvetica Light"/>
              </a:rPr>
              <a:t>Unconformities</a:t>
            </a:r>
            <a:r>
              <a:rPr lang="en-US" altLang="en-US" sz="1800" dirty="0">
                <a:latin typeface="Helvetica Light"/>
              </a:rPr>
              <a:t> represent gaps in the rock record during which erosion occurred or deposition was absent. </a:t>
            </a:r>
            <a:endParaRPr lang="en-US" alt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A disconformity is an erosional surface between two horizontal rock layers.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89" y="1965325"/>
            <a:ext cx="301148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4972050" cy="437438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Principles of Relative Age Dating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200" dirty="0">
                <a:latin typeface="Helvetica Light"/>
              </a:rPr>
              <a:t>Unconformities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An angular unconformity is an erosional surface between rock layer segments that intercept at an angle.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A nonconformity is an erosional surface between sedimentary rock and igneous or metamorphic rock.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Geologic Time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89" y="1965325"/>
            <a:ext cx="301148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5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626</Words>
  <Application>Microsoft Office PowerPoint</Application>
  <PresentationFormat>On-screen Show (4:3)</PresentationFormat>
  <Paragraphs>161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Helvetica Light</vt:lpstr>
      <vt:lpstr>Office Theme</vt:lpstr>
      <vt:lpstr>Section 4:  Geologic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Jennifer Ferguson</cp:lastModifiedBy>
  <cp:revision>140</cp:revision>
  <cp:lastPrinted>2013-07-12T17:01:47Z</cp:lastPrinted>
  <dcterms:created xsi:type="dcterms:W3CDTF">2013-07-09T14:24:31Z</dcterms:created>
  <dcterms:modified xsi:type="dcterms:W3CDTF">2019-04-26T16:31:18Z</dcterms:modified>
</cp:coreProperties>
</file>