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8" r:id="rId2"/>
    <p:sldId id="320" r:id="rId3"/>
    <p:sldId id="321" r:id="rId4"/>
    <p:sldId id="310" r:id="rId5"/>
    <p:sldId id="323" r:id="rId6"/>
    <p:sldId id="324" r:id="rId7"/>
    <p:sldId id="317" r:id="rId8"/>
    <p:sldId id="326" r:id="rId9"/>
    <p:sldId id="327" r:id="rId10"/>
    <p:sldId id="329" r:id="rId11"/>
    <p:sldId id="338" r:id="rId12"/>
    <p:sldId id="334" r:id="rId13"/>
    <p:sldId id="336" r:id="rId14"/>
    <p:sldId id="339" r:id="rId15"/>
    <p:sldId id="335" r:id="rId16"/>
    <p:sldId id="337" r:id="rId17"/>
    <p:sldId id="340" r:id="rId18"/>
    <p:sldId id="32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B90000"/>
    <a:srgbClr val="9CCB0D"/>
    <a:srgbClr val="A6D70E"/>
    <a:srgbClr val="8DD705"/>
    <a:srgbClr val="86CB07"/>
    <a:srgbClr val="73BF08"/>
    <a:srgbClr val="6DB30A"/>
    <a:srgbClr val="A30000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6683"/>
            <a:ext cx="8229600" cy="3586417"/>
          </a:xfrm>
        </p:spPr>
        <p:txBody>
          <a:bodyPr lIns="0" tIns="0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Helvetica Light"/>
              </a:rPr>
              <a:t>Classification systems have changed over time as information has increased.</a:t>
            </a:r>
          </a:p>
          <a:p>
            <a:pPr marL="0" indent="0">
              <a:buNone/>
            </a:pPr>
            <a:endParaRPr lang="en-US" sz="2200" dirty="0">
              <a:latin typeface="Helvetica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0" y="1121219"/>
            <a:ext cx="8238938" cy="364205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  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Modern Classification</a:t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/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/>
            </a:r>
            <a:b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771459"/>
            <a:ext cx="1962912" cy="310896"/>
          </a:xfrm>
          <a:prstGeom prst="rect">
            <a:avLst/>
          </a:prstGeom>
        </p:spPr>
      </p:pic>
      <p:pic>
        <p:nvPicPr>
          <p:cNvPr id="6" name="Picture 5" descr="MHE-red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2" y="5833533"/>
            <a:ext cx="550334" cy="5503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41681"/>
              </p:ext>
            </p:extLst>
          </p:nvPr>
        </p:nvGraphicFramePr>
        <p:xfrm>
          <a:off x="477520" y="2976880"/>
          <a:ext cx="8229600" cy="2700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23707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K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Know</a:t>
                      </a:r>
                      <a:endParaRPr lang="en-US" sz="12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W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Want to Find Out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L</a:t>
                      </a:r>
                    </a:p>
                    <a:p>
                      <a:pPr algn="ctr"/>
                      <a:r>
                        <a:rPr lang="en-US" sz="1200" b="0" i="1" dirty="0" smtClean="0">
                          <a:solidFill>
                            <a:schemeClr val="tx1"/>
                          </a:solidFill>
                          <a:latin typeface="Helvetica Light"/>
                          <a:cs typeface="Helvetica Light"/>
                        </a:rPr>
                        <a:t>What I Learned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76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5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864764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Characters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Biochemical </a:t>
            </a:r>
            <a:r>
              <a:rPr lang="en-US" sz="2200" dirty="0">
                <a:latin typeface="Helvetica"/>
                <a:cs typeface="Helvetica"/>
              </a:rPr>
              <a:t>c</a:t>
            </a:r>
            <a:r>
              <a:rPr lang="en-US" sz="2200" dirty="0" smtClean="0">
                <a:latin typeface="Helvetica"/>
                <a:cs typeface="Helvetica"/>
              </a:rPr>
              <a:t>haracters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Scientists use biochemical characters, such as amino acids and nucleotides, to help them determine evolutionary relationships among species.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DNA and RNA analyses are powerful tools for reconstructing phylogenies.</a:t>
            </a: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76" y="3551719"/>
            <a:ext cx="326821" cy="27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531" y="3599846"/>
            <a:ext cx="240213" cy="260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48" y="3561344"/>
            <a:ext cx="317994" cy="260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0978" y="6128013"/>
            <a:ext cx="197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Chimpanzee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8092" y="6127369"/>
            <a:ext cx="197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Gorilla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0137" y="6103818"/>
            <a:ext cx="197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Orangutan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4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5520088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Characters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Biochemical </a:t>
            </a:r>
            <a:r>
              <a:rPr lang="en-US" sz="2200" dirty="0">
                <a:latin typeface="Helvetica"/>
                <a:cs typeface="Helvetica"/>
              </a:rPr>
              <a:t>c</a:t>
            </a:r>
            <a:r>
              <a:rPr lang="en-US" sz="2200" dirty="0" smtClean="0">
                <a:latin typeface="Helvetica"/>
                <a:cs typeface="Helvetica"/>
              </a:rPr>
              <a:t>haracters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A </a:t>
            </a: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molecular clock </a:t>
            </a:r>
            <a:r>
              <a:rPr lang="en-US" sz="1800" dirty="0" smtClean="0">
                <a:latin typeface="Helvetica Light"/>
                <a:cs typeface="Helvetica Light"/>
              </a:rPr>
              <a:t>is a model that is used to estimate the amount of time it has taken for species to evolve from a common ancestor.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Scientists use molecular clocks to compare DNA sequences between species – the more mutations present, the more time has passed.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rate of mutation is affected by many factors, making molecular clocks difficult to read. </a:t>
            </a: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84" y="1376362"/>
            <a:ext cx="25622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5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864764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Phylogenetic Reconstruction</a:t>
            </a:r>
            <a:endParaRPr lang="en-US" sz="2400" b="1" dirty="0">
              <a:latin typeface="Helvetica"/>
              <a:cs typeface="Helvetica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en-US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Character types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Cladistics</a:t>
            </a:r>
            <a:r>
              <a:rPr lang="en-US" sz="1800" dirty="0" smtClean="0">
                <a:latin typeface="Helvetica Light"/>
                <a:cs typeface="Helvetica Light"/>
              </a:rPr>
              <a:t> classifies organisms based on the order that they diverged from a common ancestor.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Scientists consider two main types of characters when doing cladistic analyses: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Ancestral characters are found within the entire line of descent of a group of organisms.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Derived characters are only found after a split from the descendent line. 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7864764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Phylogenetic Reconstruction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Cladograms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A </a:t>
            </a:r>
            <a:r>
              <a:rPr lang="en-US" sz="18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cladogram</a:t>
            </a:r>
            <a:r>
              <a:rPr lang="en-US" sz="1800" dirty="0" smtClean="0">
                <a:latin typeface="Helvetica Light"/>
                <a:cs typeface="Helvetica Light"/>
              </a:rPr>
              <a:t> is a branching diagram that represents a proposed phylogeny of a species or group.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One branch of a cladogram is called a clade. </a:t>
            </a: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07" y="3151956"/>
            <a:ext cx="5312785" cy="320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4316931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Phylogenetic Reconstruction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Cladograms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To construct a </a:t>
            </a:r>
            <a:r>
              <a:rPr lang="en-US" sz="1800" dirty="0" err="1" smtClean="0">
                <a:latin typeface="Helvetica Light"/>
                <a:cs typeface="Helvetica Light"/>
              </a:rPr>
              <a:t>cladogram</a:t>
            </a:r>
            <a:r>
              <a:rPr lang="en-US" sz="1800" dirty="0" smtClean="0">
                <a:latin typeface="Helvetica Light"/>
                <a:cs typeface="Helvetica Light"/>
              </a:rPr>
              <a:t>, groups of interest need to be compared to an </a:t>
            </a:r>
            <a:r>
              <a:rPr lang="en-US" sz="1800" dirty="0" err="1" smtClean="0">
                <a:latin typeface="Helvetica Light"/>
                <a:cs typeface="Helvetica Light"/>
              </a:rPr>
              <a:t>outgroup</a:t>
            </a:r>
            <a:r>
              <a:rPr lang="en-US" sz="1800" dirty="0" smtClean="0">
                <a:latin typeface="Helvetica Light"/>
                <a:cs typeface="Helvetica Light"/>
              </a:rPr>
              <a:t>, which has more ancestral characteristics.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</a:t>
            </a:r>
            <a:r>
              <a:rPr lang="en-US" sz="1800" dirty="0" err="1" smtClean="0">
                <a:latin typeface="Helvetica Light"/>
                <a:cs typeface="Helvetica Light"/>
              </a:rPr>
              <a:t>cladogram</a:t>
            </a:r>
            <a:r>
              <a:rPr lang="en-US" sz="1800" dirty="0" smtClean="0">
                <a:latin typeface="Helvetica Light"/>
                <a:cs typeface="Helvetica Light"/>
              </a:rPr>
              <a:t> is constructed by sequencing the order in which derived characters evolved with respect to the </a:t>
            </a:r>
            <a:r>
              <a:rPr lang="en-US" sz="1800" dirty="0" err="1" smtClean="0">
                <a:latin typeface="Helvetica Light"/>
                <a:cs typeface="Helvetica Light"/>
              </a:rPr>
              <a:t>outgroup</a:t>
            </a:r>
            <a:r>
              <a:rPr lang="en-US" sz="1800" dirty="0" smtClean="0">
                <a:latin typeface="Helvetica Light"/>
                <a:cs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more derived characteristics two groups share, the more recently the groups shared a common ancestor. </a:t>
            </a:r>
            <a:endParaRPr lang="en-US" sz="16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83" y="2126372"/>
            <a:ext cx="3875593" cy="234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1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9118" y="1073912"/>
            <a:ext cx="8067126" cy="63142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Constructing a Cladogram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275844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Animation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animation from page 496 (figure 11)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9118" y="1073912"/>
            <a:ext cx="8067126" cy="63142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Visualizing the Tree of Life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21877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Animation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to animation from page 497 (Figure</a:t>
                      </a:r>
                      <a:r>
                        <a:rPr lang="en-US" sz="1200" b="0" i="0" baseline="0" dirty="0" smtClean="0">
                          <a:latin typeface="Helvetica Light"/>
                          <a:cs typeface="Helvetica Light"/>
                        </a:rPr>
                        <a:t> 12) </a:t>
                      </a:r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6540366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Phylogenetic Reconstruction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The tree of life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Darwin used an analogy of a tree to suggest that all species developed from one or a few species.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term </a:t>
            </a:r>
            <a:r>
              <a:rPr lang="en-US" sz="1800" i="1" dirty="0" smtClean="0">
                <a:latin typeface="Helvetica Light"/>
                <a:cs typeface="Helvetica Light"/>
              </a:rPr>
              <a:t>tree of life</a:t>
            </a:r>
            <a:r>
              <a:rPr lang="en-US" sz="1800" dirty="0" smtClean="0">
                <a:latin typeface="Helvetica Light"/>
                <a:cs typeface="Helvetica Light"/>
              </a:rPr>
              <a:t> was coined in the nineteenth century to describe a diagram showing all living organisms.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A complete and accurate tree of life would benefit  researchers in industry, agriculture, medicine, and conservation.</a:t>
            </a: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7" y="4152106"/>
            <a:ext cx="3400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607794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1800" dirty="0">
                <a:latin typeface="Helvetica Light"/>
                <a:cs typeface="Helvetica Light"/>
              </a:rPr>
              <a:t>What are the similarities and differences between species concepts?</a:t>
            </a:r>
          </a:p>
          <a:p>
            <a:r>
              <a:rPr lang="en-US" sz="1800" dirty="0">
                <a:latin typeface="Helvetica Light"/>
                <a:cs typeface="Helvetica Light"/>
              </a:rPr>
              <a:t>What are the methods used to reveal phylogeny?</a:t>
            </a:r>
          </a:p>
          <a:p>
            <a:r>
              <a:rPr lang="en-US" sz="1800" dirty="0">
                <a:latin typeface="Helvetica Light"/>
                <a:cs typeface="Helvetica Light"/>
              </a:rPr>
              <a:t>How is a cladogram constructed?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685114"/>
            <a:ext cx="2735533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phylogeny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character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54625" y="3689576"/>
            <a:ext cx="2646735" cy="11695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molecular </a:t>
            </a:r>
            <a:r>
              <a:rPr lang="en-US" dirty="0">
                <a:latin typeface="Helvetica Light"/>
              </a:rPr>
              <a:t>clock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Helvetica Light"/>
              </a:rPr>
              <a:t>cladistics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8660" y="3697013"/>
            <a:ext cx="2735533" cy="5847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Helvetica Light"/>
              </a:rPr>
              <a:t>cladogram</a:t>
            </a:r>
            <a:endParaRPr lang="en-US" dirty="0">
              <a:latin typeface="Helvetica Ligh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12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What are the similarities and differences between species concepts?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What are the methods used to reveal phylogeny?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Helvetica Light"/>
                <a:cs typeface="Helvetica Light"/>
              </a:rPr>
              <a:t>How is a cladogram constructed?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latin typeface="Helvetica Light"/>
              </a:rPr>
              <a:t>evolution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  <a:endParaRPr lang="en-US" sz="1800" b="1" i="1" dirty="0">
              <a:latin typeface="Helvetica"/>
              <a:cs typeface="Helvetica"/>
            </a:endParaRPr>
          </a:p>
          <a:p>
            <a:r>
              <a:rPr lang="en-US" sz="1800" dirty="0">
                <a:latin typeface="Helvetica Light"/>
              </a:rPr>
              <a:t>phylogeny</a:t>
            </a:r>
          </a:p>
          <a:p>
            <a:r>
              <a:rPr lang="en-US" sz="1800" dirty="0">
                <a:latin typeface="Helvetica Light"/>
              </a:rPr>
              <a:t>character</a:t>
            </a:r>
          </a:p>
          <a:p>
            <a:r>
              <a:rPr lang="en-US" sz="1800" dirty="0">
                <a:latin typeface="Helvetica Light"/>
              </a:rPr>
              <a:t>molecular clock</a:t>
            </a:r>
          </a:p>
          <a:p>
            <a:r>
              <a:rPr lang="en-US" sz="1800" dirty="0">
                <a:latin typeface="Helvetica Light"/>
              </a:rPr>
              <a:t>cladistics</a:t>
            </a:r>
          </a:p>
          <a:p>
            <a:r>
              <a:rPr lang="en-US" sz="1800" dirty="0">
                <a:latin typeface="Helvetica Light"/>
              </a:rPr>
              <a:t>cladogram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9CCB0D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Determining Species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Typological species </a:t>
            </a:r>
            <a:r>
              <a:rPr lang="en-US" sz="2200" dirty="0">
                <a:latin typeface="Helvetica"/>
                <a:cs typeface="Helvetica"/>
              </a:rPr>
              <a:t>c</a:t>
            </a:r>
            <a:r>
              <a:rPr lang="en-US" sz="2200" dirty="0" smtClean="0">
                <a:latin typeface="Helvetica"/>
                <a:cs typeface="Helvetica"/>
              </a:rPr>
              <a:t>oncept 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concept of what determines a species has changed through time.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Aristotle and Linnaeus used the typological species concept – each species a distinctly different group of organisms based on physical similarities.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Based on the idea that species are unchanging, distinct, and natural types.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Determining Species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Biological species </a:t>
            </a:r>
            <a:r>
              <a:rPr lang="en-US" sz="2200" dirty="0">
                <a:latin typeface="Helvetica"/>
                <a:cs typeface="Helvetica"/>
              </a:rPr>
              <a:t>c</a:t>
            </a:r>
            <a:r>
              <a:rPr lang="en-US" sz="2200" dirty="0" smtClean="0">
                <a:latin typeface="Helvetica"/>
                <a:cs typeface="Helvetica"/>
              </a:rPr>
              <a:t>oncept 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biological species concept defines a species as a group of organisms that is able to interbreed and produce fertile offspring in a natural setting.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Does not account for extinct species or species that reproduce asexually. 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Determining Species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Phylogenetic species concept 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1800" dirty="0" smtClean="0">
                <a:solidFill>
                  <a:srgbClr val="B00000"/>
                </a:solidFill>
                <a:latin typeface="Helvetica Light"/>
                <a:cs typeface="Helvetica Light"/>
              </a:rPr>
              <a:t>Phylogeny</a:t>
            </a:r>
            <a:r>
              <a:rPr lang="en-US" sz="1800" dirty="0" smtClean="0">
                <a:latin typeface="Helvetica Light"/>
                <a:cs typeface="Helvetica Light"/>
              </a:rPr>
              <a:t> is the evolutionary history of a species.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The phylogenetic species concept defines a species as a cluster of organisms that is distinct from other clusters and shows evidence of a pattern of ancestry and descent. 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9118" y="1073912"/>
            <a:ext cx="8067126" cy="631428"/>
          </a:xfrm>
        </p:spPr>
        <p:txBody>
          <a:bodyPr lIns="0" tIns="0"/>
          <a:lstStyle/>
          <a:p>
            <a:pPr marL="0" indent="0">
              <a:buNone/>
            </a:pPr>
            <a:r>
              <a:rPr 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Species Concepts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625991"/>
              </p:ext>
            </p:extLst>
          </p:nvPr>
        </p:nvGraphicFramePr>
        <p:xfrm>
          <a:off x="509118" y="1603736"/>
          <a:ext cx="8067126" cy="442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126"/>
              </a:tblGrid>
              <a:tr h="460429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b="0" i="1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Interactive Table</a:t>
                      </a:r>
                      <a:endParaRPr lang="en-US" b="0" i="1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457200"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5791"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endParaRPr lang="en-US" sz="1200" b="0" i="0" dirty="0" smtClean="0">
                        <a:latin typeface="Helvetica Light"/>
                        <a:cs typeface="Helvetica Light"/>
                      </a:endParaRP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2000" b="1" i="0" dirty="0" smtClean="0">
                          <a:latin typeface="Helvetica"/>
                          <a:cs typeface="Helvetica"/>
                        </a:rPr>
                        <a:t>FPO</a:t>
                      </a:r>
                    </a:p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Add link interactive table</a:t>
                      </a:r>
                      <a:r>
                        <a:rPr lang="en-US" sz="1200" b="0" i="0" baseline="0" dirty="0" smtClean="0">
                          <a:latin typeface="Helvetica Light"/>
                          <a:cs typeface="Helvetica Light"/>
                        </a:rPr>
                        <a:t> </a:t>
                      </a:r>
                      <a:r>
                        <a:rPr lang="en-US" sz="1200" b="0" i="0" dirty="0" smtClean="0">
                          <a:latin typeface="Helvetica Light"/>
                          <a:cs typeface="Helvetica Light"/>
                        </a:rPr>
                        <a:t>from page 491(Table 2) here.</a:t>
                      </a:r>
                      <a:endParaRPr lang="en-US" sz="1200" b="0" i="0" dirty="0">
                        <a:latin typeface="Helvetica Light"/>
                        <a:cs typeface="Helvetica Ligh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27536"/>
            <a:ext cx="533400" cy="431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8229600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Characters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To classify a species, scientists construct patterns of descent by using </a:t>
            </a:r>
            <a:r>
              <a:rPr lang="en-US" sz="1800" dirty="0" smtClean="0">
                <a:solidFill>
                  <a:srgbClr val="B90000"/>
                </a:solidFill>
                <a:latin typeface="Helvetica Light"/>
                <a:cs typeface="Helvetica Light"/>
              </a:rPr>
              <a:t>characters</a:t>
            </a:r>
            <a:r>
              <a:rPr lang="en-US" sz="1800" dirty="0">
                <a:latin typeface="Helvetica Light"/>
                <a:cs typeface="Helvetica Light"/>
              </a:rPr>
              <a:t> </a:t>
            </a:r>
            <a:r>
              <a:rPr lang="en-US" sz="1800" dirty="0" smtClean="0">
                <a:latin typeface="Helvetica Light"/>
                <a:cs typeface="Helvetica Light"/>
              </a:rPr>
              <a:t>– inherited features that vary among species.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Characters can be morphological or biochemical.</a:t>
            </a:r>
            <a:endParaRPr lang="en-US" sz="1800" dirty="0">
              <a:latin typeface="Helvetica Light"/>
              <a:cs typeface="Helvetica Light"/>
            </a:endParaRPr>
          </a:p>
          <a:p>
            <a:pPr>
              <a:spcAft>
                <a:spcPts val="600"/>
              </a:spcAft>
            </a:pPr>
            <a:endParaRPr lang="en-US" sz="18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568" y="2543346"/>
            <a:ext cx="4164432" cy="369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Modern Classification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073911"/>
            <a:ext cx="4759693" cy="466187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Characters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Morphological characters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Shared morphological characters suggest that species are related closely and evolved from a recent common ancestor.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  <a:cs typeface="Helvetica Light"/>
              </a:rPr>
              <a:t>Birds and dinosaurs: </a:t>
            </a:r>
            <a:endParaRPr lang="en-US" sz="1400" dirty="0" smtClean="0">
              <a:latin typeface="Helvetica Light"/>
              <a:cs typeface="Helvetica Light"/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Modern birds may not look closely related to dinosaurs.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Helvetica Light"/>
                <a:cs typeface="Helvetica Light"/>
              </a:rPr>
              <a:t>Both birds and dinosaurs have hollow bones.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Helvetica Light"/>
                <a:cs typeface="Helvetica Light"/>
              </a:rPr>
              <a:t>Theropods</a:t>
            </a:r>
            <a:r>
              <a:rPr lang="en-US" sz="1800" dirty="0" smtClean="0">
                <a:latin typeface="Helvetica Light"/>
                <a:cs typeface="Helvetica Light"/>
              </a:rPr>
              <a:t> have hip, leg, wrist, and shoulder structures more similar to birds than living reptiles.</a:t>
            </a:r>
          </a:p>
          <a:p>
            <a:pPr lvl="1">
              <a:spcAft>
                <a:spcPts val="600"/>
              </a:spcAft>
            </a:pPr>
            <a:endParaRPr lang="en-US" sz="1400" dirty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spcAft>
                <a:spcPts val="1200"/>
              </a:spcAft>
              <a:buFont typeface="Arial"/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Font typeface="Arial"/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814</Words>
  <Application>Microsoft Office PowerPoint</Application>
  <PresentationFormat>On-screen Show (4:3)</PresentationFormat>
  <Paragraphs>167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Section 2:  Modern Classification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Jennifer Ferguson</cp:lastModifiedBy>
  <cp:revision>105</cp:revision>
  <cp:lastPrinted>2013-07-12T13:26:11Z</cp:lastPrinted>
  <dcterms:created xsi:type="dcterms:W3CDTF">2013-07-09T14:24:31Z</dcterms:created>
  <dcterms:modified xsi:type="dcterms:W3CDTF">2015-04-20T22:05:13Z</dcterms:modified>
</cp:coreProperties>
</file>