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6" r:id="rId2"/>
    <p:sldId id="308" r:id="rId3"/>
    <p:sldId id="309" r:id="rId4"/>
    <p:sldId id="263" r:id="rId5"/>
    <p:sldId id="320" r:id="rId6"/>
    <p:sldId id="302" r:id="rId7"/>
    <p:sldId id="313" r:id="rId8"/>
    <p:sldId id="314" r:id="rId9"/>
    <p:sldId id="315" r:id="rId10"/>
    <p:sldId id="321" r:id="rId11"/>
    <p:sldId id="316" r:id="rId12"/>
    <p:sldId id="317" r:id="rId13"/>
    <p:sldId id="319" r:id="rId14"/>
    <p:sldId id="322" r:id="rId15"/>
    <p:sldId id="31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00000"/>
    <a:srgbClr val="9CCB0D"/>
    <a:srgbClr val="A6D70E"/>
    <a:srgbClr val="8DD705"/>
    <a:srgbClr val="86CB07"/>
    <a:srgbClr val="73BF08"/>
    <a:srgbClr val="6DB30A"/>
    <a:srgbClr val="B90000"/>
    <a:srgbClr val="A3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 snapToGrid="0" snapToObjects="1">
      <p:cViewPr>
        <p:scale>
          <a:sx n="107" d="100"/>
          <a:sy n="107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417315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Helvetica Light"/>
              </a:rPr>
              <a:t>Biologists use a system of classification to organize information about the diversity of living things.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1: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The History of Classification</a:t>
            </a:r>
            <a:b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</a:b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692869"/>
              </p:ext>
            </p:extLst>
          </p:nvPr>
        </p:nvGraphicFramePr>
        <p:xfrm>
          <a:off x="477520" y="2888166"/>
          <a:ext cx="8229600" cy="27942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63893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Know</a:t>
                      </a:r>
                      <a:endParaRPr lang="en-US" sz="1200" b="0" i="1" dirty="0">
                        <a:solidFill>
                          <a:schemeClr val="tx1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Want to Find Out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Learned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3037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86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History of Classification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Early Systems of Classification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Modern classification systems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Modern classification is rooted in the Linnaean system.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As the study of evolution grew, scientists began using evolutionary relationships in their classification systems.</a:t>
            </a: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4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History of Classification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5106202" cy="4566493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Taxonomic Categories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The taxonomic categories used by scientists are part of a nested-hierarchal system.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Each category is contained within another, and they are arranged from broadest to most specific. 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6" name="Picture 8" descr="BIO17_5-Taxonomic Catego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5719" y="2146433"/>
            <a:ext cx="3918281" cy="293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20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History of Classification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790873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Taxonomic Categories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Species and genus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 named group of organisms is called a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taxon</a:t>
            </a:r>
            <a:r>
              <a:rPr lang="en-US" sz="1800" dirty="0" smtClean="0">
                <a:latin typeface="Helvetica Light"/>
                <a:cs typeface="Helvetica Light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genus</a:t>
            </a:r>
            <a:r>
              <a:rPr lang="en-US" sz="1800" dirty="0" smtClean="0">
                <a:latin typeface="Helvetica Light"/>
                <a:cs typeface="Helvetica Light"/>
              </a:rPr>
              <a:t> is a group of species that are closely related and share a common ancestor. 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>
                <a:latin typeface="Helvetica"/>
                <a:cs typeface="Helvetica"/>
              </a:rPr>
              <a:t>Family</a:t>
            </a:r>
          </a:p>
          <a:p>
            <a:pPr>
              <a:spcAft>
                <a:spcPts val="600"/>
              </a:spcAft>
            </a:pPr>
            <a:r>
              <a:rPr lang="en-US" sz="1800" dirty="0">
                <a:latin typeface="Helvetica Light"/>
                <a:cs typeface="Helvetica Light"/>
              </a:rPr>
              <a:t>A </a:t>
            </a:r>
            <a:r>
              <a:rPr lang="en-US" sz="1800" dirty="0">
                <a:solidFill>
                  <a:srgbClr val="B00000"/>
                </a:solidFill>
                <a:latin typeface="Helvetica Light"/>
                <a:cs typeface="Helvetica Light"/>
              </a:rPr>
              <a:t>family</a:t>
            </a:r>
            <a:r>
              <a:rPr lang="en-US" sz="1800" dirty="0">
                <a:latin typeface="Helvetica Light"/>
                <a:cs typeface="Helvetica Light"/>
              </a:rPr>
              <a:t> is the next higher taxon, consisting of similar, related </a:t>
            </a:r>
            <a:r>
              <a:rPr lang="en-US" sz="1800" dirty="0" smtClean="0">
                <a:latin typeface="Helvetica Light"/>
                <a:cs typeface="Helvetica Light"/>
              </a:rPr>
              <a:t>genera.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9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History of Classification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790873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Taxonomic Categories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Higher </a:t>
            </a:r>
            <a:r>
              <a:rPr lang="en-US" sz="2200" dirty="0">
                <a:latin typeface="Helvetica"/>
                <a:cs typeface="Helvetica"/>
              </a:rPr>
              <a:t>t</a:t>
            </a:r>
            <a:r>
              <a:rPr lang="en-US" sz="2200" dirty="0" smtClean="0">
                <a:latin typeface="Helvetica"/>
                <a:cs typeface="Helvetica"/>
              </a:rPr>
              <a:t>axa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An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order</a:t>
            </a:r>
            <a:r>
              <a:rPr lang="en-US" sz="1800" dirty="0" smtClean="0">
                <a:latin typeface="Helvetica Light"/>
                <a:cs typeface="Helvetica Light"/>
              </a:rPr>
              <a:t> contains related families.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class</a:t>
            </a:r>
            <a:r>
              <a:rPr lang="en-US" sz="1800" dirty="0" smtClean="0">
                <a:latin typeface="Helvetica Light"/>
                <a:cs typeface="Helvetica Light"/>
              </a:rPr>
              <a:t> contains related orders.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phylum</a:t>
            </a:r>
            <a:r>
              <a:rPr lang="en-US" sz="1800" dirty="0" smtClean="0">
                <a:latin typeface="Helvetica Light"/>
                <a:cs typeface="Helvetica Light"/>
              </a:rPr>
              <a:t> or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division</a:t>
            </a:r>
            <a:r>
              <a:rPr lang="en-US" sz="1800" dirty="0" smtClean="0">
                <a:latin typeface="Helvetica Light"/>
                <a:cs typeface="Helvetica Light"/>
              </a:rPr>
              <a:t> contains related classes.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A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kingdom</a:t>
            </a:r>
            <a:r>
              <a:rPr lang="en-US" sz="1800" dirty="0">
                <a:latin typeface="Helvetica Light"/>
                <a:cs typeface="Helvetica Light"/>
              </a:rPr>
              <a:t> </a:t>
            </a:r>
            <a:r>
              <a:rPr lang="en-US" sz="1800" dirty="0" smtClean="0">
                <a:latin typeface="Helvetica Light"/>
                <a:cs typeface="Helvetica Light"/>
              </a:rPr>
              <a:t>contains related phyla.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The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domain</a:t>
            </a:r>
            <a:r>
              <a:rPr lang="en-US" sz="1800" dirty="0" smtClean="0">
                <a:latin typeface="Helvetica Light"/>
                <a:cs typeface="Helvetica Light"/>
              </a:rPr>
              <a:t> is the broadest of all the taxa and contains one or more kingdoms.</a:t>
            </a: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12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History of Classification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7790873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Systematics applications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Taxonomy is part of a larger branch of biology called systematics.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Systematics is the study of biological diversity with an emphasis on evolutionary history. 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Taxonomists can produce detailed guides to identify different organisms.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Through the use of dichotomous keys, which provide a series of choices between alternate characteristics, users can identify organisms they encounter. </a:t>
            </a: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0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History of Classification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7"/>
            <a:ext cx="8229600" cy="3564057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What are the similarities and differences between Aristotle’s and Linnaeus’s methods of classification?</a:t>
            </a:r>
          </a:p>
          <a:p>
            <a:r>
              <a:rPr lang="en-US" sz="1800" dirty="0">
                <a:latin typeface="Helvetica Light"/>
              </a:rPr>
              <a:t>Using binomial nomenclature, how are scientific names written?</a:t>
            </a:r>
          </a:p>
          <a:p>
            <a:r>
              <a:rPr lang="en-US" sz="1800" dirty="0">
                <a:latin typeface="Helvetica Light"/>
              </a:rPr>
              <a:t>What are the categories used in biological classification?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Vocabulary</a:t>
            </a:r>
            <a:endParaRPr lang="en-US" sz="22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010819"/>
            <a:ext cx="2735533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classification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taxonomy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binomial nomenclature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taxon</a:t>
            </a:r>
            <a:endParaRPr lang="en-US" dirty="0">
              <a:latin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363033" y="4020344"/>
            <a:ext cx="1726204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genus</a:t>
            </a:r>
            <a:endParaRPr lang="en-US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family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order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class</a:t>
            </a:r>
            <a:endParaRPr lang="en-US" dirty="0">
              <a:latin typeface="Helvetica Ligh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64943" y="4029869"/>
            <a:ext cx="1567129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phylum</a:t>
            </a:r>
            <a:endParaRPr lang="en-US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division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kingdom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351630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What are the similarities and differences between Aristotle’s and Linnaeus’s methods of classification?</a:t>
            </a:r>
          </a:p>
          <a:p>
            <a:r>
              <a:rPr lang="en-US" sz="1800" dirty="0">
                <a:latin typeface="Helvetica Light"/>
              </a:rPr>
              <a:t>Using binomial nomenclature, how are scientific names written?</a:t>
            </a:r>
          </a:p>
          <a:p>
            <a:r>
              <a:rPr lang="en-US" sz="1800" dirty="0">
                <a:latin typeface="Helvetica Light"/>
              </a:rPr>
              <a:t>What are the categories used in biological classification?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History of Classification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75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r>
              <a:rPr lang="en-US" sz="1800" dirty="0">
                <a:latin typeface="Helvetica Light"/>
              </a:rPr>
              <a:t>morphology</a:t>
            </a:r>
            <a:endParaRPr lang="en-US" sz="1600" dirty="0" smtClean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 pitchFamily="34" charset="0"/>
                <a:cs typeface="Helvetica" pitchFamily="34" charset="0"/>
              </a:rPr>
              <a:t>New</a:t>
            </a:r>
            <a:endParaRPr lang="en-US" sz="2000" i="1" dirty="0">
              <a:latin typeface="Helvetica Light"/>
              <a:cs typeface="Helvetica Light"/>
            </a:endParaRPr>
          </a:p>
          <a:p>
            <a:r>
              <a:rPr lang="en-US" sz="1800" dirty="0">
                <a:latin typeface="MyriadPro-SemiCn"/>
              </a:rPr>
              <a:t>classification</a:t>
            </a:r>
          </a:p>
          <a:p>
            <a:r>
              <a:rPr lang="en-US" sz="1800" dirty="0">
                <a:latin typeface="MyriadPro-SemiCn"/>
              </a:rPr>
              <a:t>taxonomy</a:t>
            </a:r>
          </a:p>
          <a:p>
            <a:r>
              <a:rPr lang="en-US" sz="1800" dirty="0">
                <a:latin typeface="MyriadPro-SemiCn"/>
              </a:rPr>
              <a:t>binomial nomenclature</a:t>
            </a:r>
          </a:p>
          <a:p>
            <a:r>
              <a:rPr lang="en-US" sz="1800" dirty="0">
                <a:latin typeface="MyriadPro-SemiCn"/>
              </a:rPr>
              <a:t>taxon</a:t>
            </a:r>
          </a:p>
          <a:p>
            <a:r>
              <a:rPr lang="en-US" sz="1800" dirty="0">
                <a:latin typeface="MyriadPro-SemiCn"/>
              </a:rPr>
              <a:t>genus</a:t>
            </a:r>
          </a:p>
          <a:p>
            <a:r>
              <a:rPr lang="en-US" sz="1800" dirty="0">
                <a:latin typeface="MyriadPro-SemiCn"/>
              </a:rPr>
              <a:t>family</a:t>
            </a:r>
          </a:p>
          <a:p>
            <a:r>
              <a:rPr lang="en-US" sz="1800" dirty="0">
                <a:latin typeface="MyriadPro-SemiCn"/>
              </a:rPr>
              <a:t>order</a:t>
            </a:r>
          </a:p>
          <a:p>
            <a:r>
              <a:rPr lang="en-US" sz="1800" dirty="0" smtClean="0">
                <a:latin typeface="MyriadPro-SemiCn"/>
              </a:rPr>
              <a:t>class</a:t>
            </a:r>
          </a:p>
          <a:p>
            <a:r>
              <a:rPr lang="en-US" sz="1800" dirty="0">
                <a:latin typeface="MyriadPro-SemiCn"/>
              </a:rPr>
              <a:t>phylum</a:t>
            </a:r>
          </a:p>
          <a:p>
            <a:r>
              <a:rPr lang="en-US" sz="1800" dirty="0">
                <a:latin typeface="MyriadPro-SemiCn"/>
              </a:rPr>
              <a:t>division</a:t>
            </a:r>
          </a:p>
          <a:p>
            <a:r>
              <a:rPr lang="en-US" sz="1800" dirty="0">
                <a:latin typeface="MyriadPro-SemiCn"/>
              </a:rPr>
              <a:t>kingdom</a:t>
            </a:r>
          </a:p>
          <a:p>
            <a:r>
              <a:rPr lang="en-US" sz="1800" dirty="0" smtClean="0">
                <a:latin typeface="MyriadPro-SemiCn"/>
              </a:rPr>
              <a:t>domain</a:t>
            </a:r>
            <a:endParaRPr lang="en-US" sz="1800" dirty="0">
              <a:latin typeface="MyriadPro-SemiCn"/>
            </a:endParaRPr>
          </a:p>
          <a:p>
            <a:pPr marL="0" indent="0">
              <a:buNone/>
            </a:pPr>
            <a:endParaRPr lang="en-US" sz="2000" dirty="0">
              <a:latin typeface="MyriadPro-SemiCn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History of Classification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21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History of Classification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Early Systems of Classification</a:t>
            </a:r>
            <a:endParaRPr lang="en-US" sz="2400" b="1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  <a:buClr>
                <a:schemeClr val="tx1"/>
              </a:buClr>
            </a:pPr>
            <a:r>
              <a:rPr lang="en-US" sz="1800" dirty="0" smtClean="0">
                <a:solidFill>
                  <a:srgbClr val="C00000"/>
                </a:solidFill>
                <a:latin typeface="Helvetica Light"/>
                <a:cs typeface="Helvetica Light"/>
              </a:rPr>
              <a:t>Classification</a:t>
            </a:r>
            <a:r>
              <a:rPr lang="en-US" sz="1800" dirty="0" smtClean="0">
                <a:latin typeface="Helvetica Light"/>
                <a:cs typeface="Helvetica Light"/>
              </a:rPr>
              <a:t> is the grouping of objects or organisms based on a set of criteria.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Biologists use a system of classification to organize information about the diversity of living things.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9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History of Classification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Early Systems of Classification</a:t>
            </a:r>
            <a:endParaRPr lang="en-US" sz="2400" b="1" dirty="0">
              <a:latin typeface="Helvetica"/>
              <a:cs typeface="Helvetica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Aristotle’s system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" panose="020B0604020202020204" pitchFamily="34" charset="0"/>
              </a:rPr>
              <a:t>More than 2,000 years ago, Greek philosopher Aristotle developed the first widely accepted classification system.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" panose="020B0604020202020204" pitchFamily="34" charset="0"/>
              </a:rPr>
              <a:t>Classified organisms as plants or animals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" panose="020B0604020202020204" pitchFamily="34" charset="0"/>
              </a:rPr>
              <a:t>Animals divided into “red blooded” and “bloodless”, then by habitat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latin typeface="Helvetica Light"/>
                <a:cs typeface="Helvetica" panose="020B0604020202020204" pitchFamily="34" charset="0"/>
              </a:rPr>
              <a:t>Plants divided by average size and structure</a:t>
            </a:r>
            <a:endParaRPr lang="en-US" sz="1800" dirty="0">
              <a:latin typeface="Helvetica Light"/>
              <a:cs typeface="Helvetica" panose="020B0604020202020204" pitchFamily="34" charset="0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1950557" y="3850111"/>
            <a:ext cx="5239503" cy="2572670"/>
            <a:chOff x="1527057" y="3672256"/>
            <a:chExt cx="5781675" cy="2962275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7057" y="3738931"/>
              <a:ext cx="5781675" cy="289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7057" y="3672256"/>
              <a:ext cx="5762625" cy="66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1678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09118" y="1073912"/>
            <a:ext cx="8067126" cy="63142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Aristotle’s Classification System</a:t>
            </a: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94092"/>
              </p:ext>
            </p:extLst>
          </p:nvPr>
        </p:nvGraphicFramePr>
        <p:xfrm>
          <a:off x="509118" y="1603736"/>
          <a:ext cx="8067126" cy="44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126"/>
              </a:tblGrid>
              <a:tr h="46042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Interactive Table</a:t>
                      </a:r>
                      <a:endParaRPr lang="en-US" b="0" i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0"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579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b="0" i="0" dirty="0" smtClean="0">
                        <a:latin typeface="Helvetica Light"/>
                        <a:cs typeface="Helvetica Light"/>
                      </a:endParaRP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FPO</a:t>
                      </a: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Add link to interactive table from page 484 (table 1) here.</a:t>
                      </a:r>
                      <a:endParaRPr lang="en-US" sz="1200" b="0" i="0" dirty="0">
                        <a:latin typeface="Helvetica Light"/>
                        <a:cs typeface="Helvetica Light"/>
                      </a:endParaRPr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27536"/>
            <a:ext cx="533400" cy="431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History of Classification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0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History of Classification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Early Systems of Classification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Linnaeus’s </a:t>
            </a:r>
            <a:r>
              <a:rPr lang="en-US" sz="2200" dirty="0">
                <a:latin typeface="Helvetica"/>
                <a:cs typeface="Helvetica"/>
              </a:rPr>
              <a:t>s</a:t>
            </a:r>
            <a:r>
              <a:rPr lang="en-US" sz="2200" dirty="0" smtClean="0">
                <a:latin typeface="Helvetica"/>
                <a:cs typeface="Helvetica"/>
              </a:rPr>
              <a:t>ystem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Linnaeus’s system of classification was based on observations of morphology and habitat.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The Linnaean system was the first formal system of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taxonomy</a:t>
            </a:r>
            <a:r>
              <a:rPr lang="en-US" sz="1800" dirty="0">
                <a:latin typeface="Helvetica Light"/>
                <a:cs typeface="Helvetica Light"/>
              </a:rPr>
              <a:t> </a:t>
            </a:r>
            <a:r>
              <a:rPr lang="en-US" sz="1800" dirty="0" smtClean="0">
                <a:latin typeface="Helvetica Light"/>
                <a:cs typeface="Helvetica Light"/>
              </a:rPr>
              <a:t>– the discipline of identifying, naming, and classifying organisms. 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37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History of Classification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3353309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Early Systems of Classification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dirty="0" smtClean="0">
                <a:latin typeface="Helvetica"/>
                <a:cs typeface="Helvetica"/>
              </a:rPr>
              <a:t>Binomial </a:t>
            </a:r>
            <a:r>
              <a:rPr lang="en-US" sz="2200" dirty="0">
                <a:latin typeface="Helvetica"/>
                <a:cs typeface="Helvetica"/>
              </a:rPr>
              <a:t>n</a:t>
            </a:r>
            <a:r>
              <a:rPr lang="en-US" sz="2200" dirty="0" smtClean="0">
                <a:latin typeface="Helvetica"/>
                <a:cs typeface="Helvetica"/>
              </a:rPr>
              <a:t>omenclature</a:t>
            </a:r>
            <a:endParaRPr lang="en-US" sz="2200" dirty="0">
              <a:latin typeface="Helvetica"/>
              <a:cs typeface="Helvetica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Linnaeus’s method of naming organisms, called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 Light"/>
              </a:rPr>
              <a:t>binomial nomenclature</a:t>
            </a:r>
            <a:r>
              <a:rPr lang="en-US" sz="1800" dirty="0" smtClean="0">
                <a:latin typeface="Helvetica Light"/>
                <a:cs typeface="Helvetica Light"/>
              </a:rPr>
              <a:t>, gives each species a scientific name with two parts.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The first part is the genus name, and the second part is the specific epithet, or specific name, that identifies the species.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Biologists use scientific names for species because common names vary in their use. 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5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The History of Classification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073911"/>
            <a:ext cx="8229600" cy="4681996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Early Systems of Classification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Binomial nomenclature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Helvetica Light"/>
                <a:cs typeface="Helvetica Light"/>
              </a:rPr>
              <a:t>When writing a scientific name, scientists use these rules: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The first letter of the genus name always is capitalized, but the rest of the genus name and all letters of the specific epithet are lowercase.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If a scientific name is written in a printed book or magazine, it should be italicized.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When a scientific name is written by hand, both parts of the name should be underlined.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latin typeface="Helvetica Light"/>
                <a:cs typeface="Helvetica Light"/>
              </a:rPr>
              <a:t>After the scientific name has been written completely, the genus name will be abbreviated to the first letter in later appearances (e.g., </a:t>
            </a:r>
            <a:r>
              <a:rPr lang="en-US" sz="1800" i="1" dirty="0" smtClean="0">
                <a:latin typeface="Helvetica Light"/>
                <a:cs typeface="Helvetica Light"/>
              </a:rPr>
              <a:t>C. </a:t>
            </a:r>
            <a:r>
              <a:rPr lang="en-US" sz="1800" i="1" dirty="0" err="1" smtClean="0">
                <a:latin typeface="Helvetica Light"/>
                <a:cs typeface="Helvetica Light"/>
              </a:rPr>
              <a:t>cardinalis</a:t>
            </a:r>
            <a:r>
              <a:rPr lang="en-US" sz="1800" dirty="0" smtClean="0">
                <a:latin typeface="Helvetica Light"/>
                <a:cs typeface="Helvetica Light"/>
              </a:rPr>
              <a:t>). </a:t>
            </a:r>
            <a:endParaRPr lang="en-US" sz="1800" dirty="0">
              <a:latin typeface="Helvetica Light"/>
              <a:cs typeface="Helvetica Light"/>
            </a:endParaRPr>
          </a:p>
          <a:p>
            <a:pPr>
              <a:spcAft>
                <a:spcPts val="6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 smtClean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9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1637</TotalTime>
  <Words>795</Words>
  <Application>Microsoft Office PowerPoint</Application>
  <PresentationFormat>On-screen Show (4:3)</PresentationFormat>
  <Paragraphs>150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Section 1:  The History of Classification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Jennifer Ferguson</cp:lastModifiedBy>
  <cp:revision>99</cp:revision>
  <cp:lastPrinted>2013-07-12T13:26:11Z</cp:lastPrinted>
  <dcterms:created xsi:type="dcterms:W3CDTF">2013-07-09T14:24:31Z</dcterms:created>
  <dcterms:modified xsi:type="dcterms:W3CDTF">2015-04-20T22:04:54Z</dcterms:modified>
</cp:coreProperties>
</file>