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31" r:id="rId2"/>
    <p:sldId id="333" r:id="rId3"/>
    <p:sldId id="334" r:id="rId4"/>
    <p:sldId id="326" r:id="rId5"/>
    <p:sldId id="336" r:id="rId6"/>
    <p:sldId id="328" r:id="rId7"/>
    <p:sldId id="339" r:id="rId8"/>
    <p:sldId id="340" r:id="rId9"/>
    <p:sldId id="341" r:id="rId10"/>
    <p:sldId id="342" r:id="rId11"/>
    <p:sldId id="351" r:id="rId12"/>
    <p:sldId id="343" r:id="rId13"/>
    <p:sldId id="344" r:id="rId14"/>
    <p:sldId id="346" r:id="rId15"/>
    <p:sldId id="347" r:id="rId16"/>
    <p:sldId id="352" r:id="rId17"/>
    <p:sldId id="350" r:id="rId18"/>
    <p:sldId id="33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9CCB0D"/>
    <a:srgbClr val="A6D70E"/>
    <a:srgbClr val="8DD705"/>
    <a:srgbClr val="86CB07"/>
    <a:srgbClr val="73BF08"/>
    <a:srgbClr val="6DB30A"/>
    <a:srgbClr val="B90000"/>
    <a:srgbClr val="A30000"/>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DF1B3-84ED-1A4A-A5E2-67B782020111}"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DF1B3-84ED-1A4A-A5E2-67B782020111}" type="datetimeFigureOut">
              <a:rPr lang="en-US" smtClean="0"/>
              <a:t>3/25/2015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DF1B3-84ED-1A4A-A5E2-67B782020111}" type="datetimeFigureOut">
              <a:rPr lang="en-US" smtClean="0"/>
              <a:t>3/25/2015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3/25/2015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3/25/2015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200" dirty="0">
                <a:latin typeface="Helvetica Light"/>
              </a:rPr>
              <a:t>Genomes contain all of the information needed for an organism to grow and survive.</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smtClean="0">
                <a:solidFill>
                  <a:schemeClr val="tx1">
                    <a:lumMod val="50000"/>
                    <a:lumOff val="50000"/>
                  </a:schemeClr>
                </a:solidFill>
                <a:latin typeface="Helvetica"/>
                <a:cs typeface="Helvetica"/>
              </a:rPr>
              <a:t>Section 3:  </a:t>
            </a:r>
            <a:r>
              <a:rPr lang="en-US" sz="1800" dirty="0">
                <a:solidFill>
                  <a:schemeClr val="tx1">
                    <a:lumMod val="50000"/>
                    <a:lumOff val="50000"/>
                  </a:schemeClr>
                </a:solidFill>
                <a:latin typeface="Helvetica"/>
                <a:cs typeface="Helvetica"/>
              </a:rPr>
              <a:t>The Human Genome</a:t>
            </a:r>
            <a:br>
              <a:rPr lang="en-US" sz="1800" dirty="0">
                <a:solidFill>
                  <a:schemeClr val="tx1">
                    <a:lumMod val="50000"/>
                    <a:lumOff val="50000"/>
                  </a:schemeClr>
                </a:solidFill>
                <a:latin typeface="Helvetica"/>
                <a:cs typeface="Helvetica"/>
              </a:rPr>
            </a:b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062417086"/>
              </p:ext>
            </p:extLst>
          </p:nvPr>
        </p:nvGraphicFramePr>
        <p:xfrm>
          <a:off x="477520" y="2999678"/>
          <a:ext cx="8229600" cy="2633424"/>
        </p:xfrm>
        <a:graphic>
          <a:graphicData uri="http://schemas.openxmlformats.org/drawingml/2006/table">
            <a:tbl>
              <a:tblPr firstRow="1" bandRow="1">
                <a:tableStyleId>{5C22544A-7EE6-4342-B048-85BDC9FD1C3A}</a:tableStyleId>
              </a:tblPr>
              <a:tblGrid>
                <a:gridCol w="2743200"/>
                <a:gridCol w="2743200"/>
                <a:gridCol w="2743200"/>
              </a:tblGrid>
              <a:tr h="645555">
                <a:tc>
                  <a:txBody>
                    <a:bodyPr/>
                    <a:lstStyle/>
                    <a:p>
                      <a:pPr algn="ctr"/>
                      <a:r>
                        <a:rPr lang="en-US" sz="1200" b="1" i="0" dirty="0" smtClean="0">
                          <a:solidFill>
                            <a:schemeClr val="tx1"/>
                          </a:solidFill>
                          <a:latin typeface="Helvetica"/>
                          <a:cs typeface="Helvetica"/>
                        </a:rPr>
                        <a:t>K</a:t>
                      </a:r>
                    </a:p>
                    <a:p>
                      <a:pPr algn="ctr"/>
                      <a:r>
                        <a:rPr lang="en-US" sz="1200" b="0" i="1" dirty="0" smtClean="0">
                          <a:solidFill>
                            <a:schemeClr val="tx1"/>
                          </a:solidFill>
                          <a:latin typeface="Helvetica Light"/>
                          <a:cs typeface="Helvetica Light"/>
                        </a:rPr>
                        <a:t>What I Know</a:t>
                      </a:r>
                      <a:endParaRPr lang="en-US" sz="12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W</a:t>
                      </a:r>
                    </a:p>
                    <a:p>
                      <a:pPr algn="ctr"/>
                      <a:r>
                        <a:rPr lang="en-US" sz="1200" b="0" i="1" dirty="0" smtClean="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smtClean="0">
                          <a:solidFill>
                            <a:schemeClr val="tx1"/>
                          </a:solidFill>
                          <a:latin typeface="Helvetica"/>
                          <a:cs typeface="Helvetica"/>
                        </a:rPr>
                        <a:t>L</a:t>
                      </a:r>
                    </a:p>
                    <a:p>
                      <a:pPr algn="ctr"/>
                      <a:r>
                        <a:rPr lang="en-US" sz="1200" b="0" i="1" smtClean="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r h="1987869">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93886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73911"/>
            <a:ext cx="8229600" cy="4791179"/>
          </a:xfrm>
        </p:spPr>
        <p:txBody>
          <a:bodyPr lIns="0" tIns="0"/>
          <a:lstStyle/>
          <a:p>
            <a:pPr marL="0" indent="0">
              <a:spcAft>
                <a:spcPts val="300"/>
              </a:spcAft>
              <a:buNone/>
            </a:pPr>
            <a:r>
              <a:rPr lang="en-US" sz="2400" b="1" dirty="0" smtClean="0">
                <a:latin typeface="Helvetica"/>
                <a:cs typeface="Helvetica"/>
              </a:rPr>
              <a:t>DNA Microarrays</a:t>
            </a:r>
          </a:p>
          <a:p>
            <a:r>
              <a:rPr lang="en-US" sz="1800" dirty="0" smtClean="0">
                <a:latin typeface="Helvetica Light"/>
                <a:cs typeface="Helvetica"/>
              </a:rPr>
              <a:t>Gene expression can be analyzed using </a:t>
            </a:r>
            <a:r>
              <a:rPr lang="en-US" sz="1800" dirty="0" smtClean="0">
                <a:solidFill>
                  <a:srgbClr val="B00000"/>
                </a:solidFill>
                <a:latin typeface="Helvetica Light"/>
                <a:cs typeface="Helvetica"/>
              </a:rPr>
              <a:t>DNA microarrays</a:t>
            </a:r>
            <a:r>
              <a:rPr lang="en-US" sz="1800" dirty="0" smtClean="0">
                <a:latin typeface="Helvetica Light"/>
                <a:cs typeface="Helvetica"/>
              </a:rPr>
              <a:t>, tiny microscope slides or silicon chips that are spotted with DNA fragments</a:t>
            </a:r>
          </a:p>
          <a:p>
            <a:r>
              <a:rPr lang="en-US" sz="1800" dirty="0" smtClean="0">
                <a:latin typeface="Helvetica Light"/>
                <a:cs typeface="Helvetica"/>
              </a:rPr>
              <a:t>Help researchers determine whether the expression of certain genes is caused by genetic factors or environmental factors</a:t>
            </a:r>
            <a:endParaRPr lang="en-US" sz="1800" dirty="0">
              <a:latin typeface="Helvetica Light"/>
              <a:cs typeface="Helvetica"/>
            </a:endParaRPr>
          </a:p>
          <a:p>
            <a:pPr marL="0" indent="0">
              <a:buNone/>
            </a:pPr>
            <a:endParaRPr lang="en-US" sz="2400" dirty="0">
              <a:latin typeface="Helvetica Light"/>
              <a:cs typeface="Helvetica Light"/>
            </a:endParaRPr>
          </a:p>
        </p:txBody>
      </p:sp>
      <p:sp>
        <p:nvSpPr>
          <p:cNvPr id="8" name="Content Placeholder 2"/>
          <p:cNvSpPr txBox="1">
            <a:spLocks/>
          </p:cNvSpPr>
          <p:nvPr/>
        </p:nvSpPr>
        <p:spPr>
          <a:xfrm>
            <a:off x="457200" y="1537420"/>
            <a:ext cx="4108963"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endParaRPr lang="en-US" sz="1800" dirty="0" smtClean="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The Human Genome</a:t>
            </a:r>
            <a:endParaRPr lang="en-US" sz="1200" dirty="0">
              <a:solidFill>
                <a:schemeClr val="tx1">
                  <a:lumMod val="65000"/>
                  <a:lumOff val="35000"/>
                </a:schemeClr>
              </a:solidFill>
              <a:latin typeface="Helvetica Light"/>
              <a:cs typeface="Helvetica Light"/>
            </a:endParaRP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351700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0993" y="1073912"/>
            <a:ext cx="8067126" cy="631428"/>
          </a:xfrm>
        </p:spPr>
        <p:txBody>
          <a:bodyPr lIns="0" tIns="0"/>
          <a:lstStyle/>
          <a:p>
            <a:pPr marL="0" indent="0">
              <a:buNone/>
            </a:pPr>
            <a:r>
              <a:rPr lang="en-US" sz="2400" b="1" dirty="0" smtClean="0">
                <a:latin typeface="Helvetica" pitchFamily="34" charset="0"/>
                <a:cs typeface="Helvetica" pitchFamily="34" charset="0"/>
              </a:rPr>
              <a:t>Visualizing Microarray Analysis</a:t>
            </a:r>
            <a:endParaRPr lang="en-US" sz="2400" b="1" dirty="0">
              <a:latin typeface="Helvetica" pitchFamily="34" charset="0"/>
              <a:cs typeface="Helvetic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34286729"/>
              </p:ext>
            </p:extLst>
          </p:nvPr>
        </p:nvGraphicFramePr>
        <p:xfrm>
          <a:off x="509118" y="1603736"/>
          <a:ext cx="8067126" cy="4426220"/>
        </p:xfrm>
        <a:graphic>
          <a:graphicData uri="http://schemas.openxmlformats.org/drawingml/2006/table">
            <a:tbl>
              <a:tblPr firstRow="1" bandRow="1">
                <a:tableStyleId>{5C22544A-7EE6-4342-B048-85BDC9FD1C3A}</a:tableStyleId>
              </a:tblPr>
              <a:tblGrid>
                <a:gridCol w="8067126"/>
              </a:tblGrid>
              <a:tr h="460429">
                <a:tc>
                  <a:txBody>
                    <a:bodyPr/>
                    <a:lstStyle/>
                    <a:p>
                      <a:pPr>
                        <a:spcAft>
                          <a:spcPts val="1200"/>
                        </a:spcAft>
                      </a:pPr>
                      <a:r>
                        <a:rPr lang="en-US" b="0" i="1" dirty="0" smtClean="0">
                          <a:solidFill>
                            <a:schemeClr val="tx1"/>
                          </a:solidFill>
                          <a:latin typeface="Helvetica"/>
                          <a:cs typeface="Helvetica"/>
                        </a:rPr>
                        <a:t>Animation</a:t>
                      </a:r>
                      <a:endParaRPr lang="en-US" b="0" i="1" dirty="0">
                        <a:solidFill>
                          <a:schemeClr val="tx1"/>
                        </a:solidFill>
                        <a:latin typeface="Helvetica"/>
                        <a:cs typeface="Helvetica"/>
                      </a:endParaRPr>
                    </a:p>
                  </a:txBody>
                  <a:tcPr marL="457200">
                    <a:lnB w="6350" cap="flat" cmpd="sng" algn="ctr">
                      <a:solidFill>
                        <a:prstClr val="white">
                          <a:lumMod val="65000"/>
                        </a:prstClr>
                      </a:solidFill>
                      <a:prstDash val="solid"/>
                      <a:round/>
                      <a:headEnd type="none" w="med" len="med"/>
                      <a:tailEnd type="none" w="med" len="med"/>
                    </a:lnB>
                    <a:solidFill>
                      <a:schemeClr val="bg1"/>
                    </a:solidFill>
                  </a:tcPr>
                </a:tc>
              </a:tr>
              <a:tr h="3965791">
                <a:tc>
                  <a:txBody>
                    <a:bodyPr/>
                    <a:lstStyle/>
                    <a:p>
                      <a:endParaRPr lang="en-US" sz="1200" dirty="0" smtClean="0"/>
                    </a:p>
                    <a:p>
                      <a:endParaRPr lang="en-US" sz="1200" b="0" i="0" dirty="0" smtClean="0">
                        <a:latin typeface="Helvetica Light"/>
                        <a:cs typeface="Helvetica Light"/>
                      </a:endParaRPr>
                    </a:p>
                    <a:p>
                      <a:endParaRPr lang="en-US" sz="1200" dirty="0" smtClean="0"/>
                    </a:p>
                    <a:p>
                      <a:pPr algn="ctr"/>
                      <a:r>
                        <a:rPr lang="en-US" sz="2000" b="1" i="0" dirty="0" smtClean="0">
                          <a:latin typeface="Helvetica"/>
                          <a:cs typeface="Helvetica"/>
                        </a:rPr>
                        <a:t>FPO</a:t>
                      </a:r>
                    </a:p>
                    <a:p>
                      <a:endParaRPr lang="en-US" sz="1200" dirty="0" smtClean="0"/>
                    </a:p>
                    <a:p>
                      <a:pPr algn="ctr"/>
                      <a:r>
                        <a:rPr lang="en-US" sz="1200" b="0" i="0" dirty="0" smtClean="0">
                          <a:latin typeface="Helvetica Light"/>
                          <a:cs typeface="Helvetica Light"/>
                        </a:rPr>
                        <a:t>Add link to animation from page 377 (Figure 15) here.</a:t>
                      </a:r>
                      <a:endParaRPr lang="en-US" sz="1200" b="0" i="0" dirty="0">
                        <a:latin typeface="Helvetica Light"/>
                        <a:cs typeface="Helvetica Ligh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527536"/>
            <a:ext cx="533400" cy="431800"/>
          </a:xfrm>
          <a:prstGeom prst="rect">
            <a:avLst/>
          </a:prstGeom>
        </p:spPr>
      </p:pic>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The Human Genome</a:t>
            </a:r>
            <a:endParaRPr lang="en-US" sz="1200" dirty="0">
              <a:solidFill>
                <a:schemeClr val="tx1">
                  <a:lumMod val="65000"/>
                  <a:lumOff val="35000"/>
                </a:schemeClr>
              </a:solidFill>
              <a:latin typeface="Helvetica Light"/>
              <a:cs typeface="Helvetica Light"/>
            </a:endParaRP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371087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73911"/>
            <a:ext cx="8229600" cy="4791179"/>
          </a:xfrm>
        </p:spPr>
        <p:txBody>
          <a:bodyPr lIns="0" tIns="0"/>
          <a:lstStyle/>
          <a:p>
            <a:pPr marL="0" indent="0">
              <a:spcAft>
                <a:spcPts val="300"/>
              </a:spcAft>
              <a:buNone/>
            </a:pPr>
            <a:r>
              <a:rPr lang="en-US" sz="2400" b="1" dirty="0" smtClean="0">
                <a:latin typeface="Helvetica" panose="020B0604020202020204" pitchFamily="34" charset="0"/>
                <a:cs typeface="Helvetica" panose="020B0604020202020204" pitchFamily="34" charset="0"/>
              </a:rPr>
              <a:t>The Genome and Genetic Disorders</a:t>
            </a:r>
            <a:endParaRPr lang="en-US" sz="1800" dirty="0" smtClean="0">
              <a:latin typeface="Helvetica Light"/>
              <a:cs typeface="Helvetica"/>
            </a:endParaRPr>
          </a:p>
          <a:p>
            <a:r>
              <a:rPr lang="en-US" sz="1800" dirty="0" smtClean="0">
                <a:latin typeface="Helvetica Light"/>
                <a:cs typeface="Helvetica"/>
              </a:rPr>
              <a:t>Variations in the DNA sequence that occur when a single nucleotide in the genome is altered are called </a:t>
            </a:r>
            <a:r>
              <a:rPr lang="en-US" sz="1800" dirty="0" smtClean="0">
                <a:solidFill>
                  <a:srgbClr val="B00000"/>
                </a:solidFill>
                <a:latin typeface="Helvetica Light"/>
                <a:cs typeface="Helvetica"/>
              </a:rPr>
              <a:t>single nucleotide polymorphisms </a:t>
            </a:r>
            <a:r>
              <a:rPr lang="en-US" sz="1800" dirty="0" smtClean="0">
                <a:latin typeface="Helvetica Light"/>
                <a:cs typeface="Helvetica"/>
              </a:rPr>
              <a:t>or SNPs.</a:t>
            </a:r>
          </a:p>
          <a:p>
            <a:r>
              <a:rPr lang="en-US" sz="1800" dirty="0" smtClean="0">
                <a:latin typeface="Helvetica Light"/>
                <a:cs typeface="Helvetica"/>
              </a:rPr>
              <a:t>For a variation to be considered an SNP, it must occur in at least one percent of the population. </a:t>
            </a:r>
            <a:endParaRPr lang="en-US" sz="1800" dirty="0">
              <a:latin typeface="Helvetica Light"/>
              <a:cs typeface="Helvetica"/>
            </a:endParaRPr>
          </a:p>
          <a:p>
            <a:pPr marL="0" indent="0">
              <a:buNone/>
            </a:pPr>
            <a:endParaRPr lang="en-US" sz="2400" dirty="0">
              <a:latin typeface="Helvetica Light"/>
              <a:cs typeface="Helvetica Light"/>
            </a:endParaRPr>
          </a:p>
        </p:txBody>
      </p:sp>
      <p:sp>
        <p:nvSpPr>
          <p:cNvPr id="8" name="Content Placeholder 2"/>
          <p:cNvSpPr txBox="1">
            <a:spLocks/>
          </p:cNvSpPr>
          <p:nvPr/>
        </p:nvSpPr>
        <p:spPr>
          <a:xfrm>
            <a:off x="457200" y="1537420"/>
            <a:ext cx="4108963"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endParaRPr lang="en-US" sz="1800" dirty="0" smtClean="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The Human Genome</a:t>
            </a:r>
            <a:endParaRPr lang="en-US" sz="1200" dirty="0">
              <a:solidFill>
                <a:schemeClr val="tx1">
                  <a:lumMod val="65000"/>
                  <a:lumOff val="35000"/>
                </a:schemeClr>
              </a:solidFill>
              <a:latin typeface="Helvetica Light"/>
              <a:cs typeface="Helvetica Light"/>
            </a:endParaRP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27780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199" y="1073911"/>
            <a:ext cx="5645217" cy="4791179"/>
          </a:xfrm>
        </p:spPr>
        <p:txBody>
          <a:bodyPr lIns="0" tIns="0"/>
          <a:lstStyle/>
          <a:p>
            <a:pPr marL="0" indent="0">
              <a:spcAft>
                <a:spcPts val="300"/>
              </a:spcAft>
              <a:buNone/>
            </a:pPr>
            <a:r>
              <a:rPr lang="en-US" sz="2400" b="1" dirty="0" smtClean="0">
                <a:latin typeface="Helvetica" panose="020B0604020202020204" pitchFamily="34" charset="0"/>
                <a:cs typeface="Helvetica" panose="020B0604020202020204" pitchFamily="34" charset="0"/>
              </a:rPr>
              <a:t>The Genome and Genetic Disorders</a:t>
            </a:r>
          </a:p>
          <a:p>
            <a:pPr marL="0" indent="0">
              <a:buNone/>
            </a:pPr>
            <a:r>
              <a:rPr lang="en-US" sz="2200" dirty="0" smtClean="0">
                <a:latin typeface="Helvetica" panose="020B0604020202020204" pitchFamily="34" charset="0"/>
                <a:cs typeface="Helvetica" panose="020B0604020202020204" pitchFamily="34" charset="0"/>
              </a:rPr>
              <a:t>The </a:t>
            </a:r>
            <a:r>
              <a:rPr lang="en-US" sz="2200" dirty="0" err="1" smtClean="0">
                <a:latin typeface="Helvetica" panose="020B0604020202020204" pitchFamily="34" charset="0"/>
                <a:cs typeface="Helvetica" panose="020B0604020202020204" pitchFamily="34" charset="0"/>
              </a:rPr>
              <a:t>HapMap</a:t>
            </a:r>
            <a:r>
              <a:rPr lang="en-US" sz="2200" dirty="0" smtClean="0">
                <a:latin typeface="Helvetica" panose="020B0604020202020204" pitchFamily="34" charset="0"/>
                <a:cs typeface="Helvetica" panose="020B0604020202020204" pitchFamily="34" charset="0"/>
              </a:rPr>
              <a:t> project</a:t>
            </a:r>
          </a:p>
          <a:p>
            <a:r>
              <a:rPr lang="en-US" sz="1800" dirty="0" smtClean="0">
                <a:latin typeface="Helvetica Light"/>
                <a:cs typeface="Helvetica"/>
              </a:rPr>
              <a:t>Regions of linked variations in a genome are known as </a:t>
            </a:r>
            <a:r>
              <a:rPr lang="en-US" sz="1800" dirty="0" smtClean="0">
                <a:solidFill>
                  <a:srgbClr val="B00000"/>
                </a:solidFill>
                <a:latin typeface="Helvetica Light"/>
                <a:cs typeface="Helvetica"/>
              </a:rPr>
              <a:t>haplotypes</a:t>
            </a:r>
            <a:r>
              <a:rPr lang="en-US" sz="1800" dirty="0" smtClean="0">
                <a:latin typeface="Helvetica Light"/>
                <a:cs typeface="Helvetica"/>
              </a:rPr>
              <a:t>.</a:t>
            </a:r>
          </a:p>
          <a:p>
            <a:r>
              <a:rPr lang="en-US" sz="1800" dirty="0" smtClean="0">
                <a:latin typeface="Helvetica Light"/>
                <a:cs typeface="Helvetica"/>
              </a:rPr>
              <a:t>An international group of scientists is creating a catalog of common genetic variations that occur in humans. </a:t>
            </a:r>
          </a:p>
          <a:p>
            <a:r>
              <a:rPr lang="en-US" sz="1800" dirty="0" smtClean="0">
                <a:latin typeface="Helvetica Light"/>
                <a:cs typeface="Helvetica"/>
              </a:rPr>
              <a:t>Assembling the </a:t>
            </a:r>
            <a:r>
              <a:rPr lang="en-US" sz="1800" dirty="0" err="1" smtClean="0">
                <a:latin typeface="Helvetica Light"/>
                <a:cs typeface="Helvetica"/>
              </a:rPr>
              <a:t>HapMap</a:t>
            </a:r>
            <a:r>
              <a:rPr lang="en-US" sz="1800" dirty="0" smtClean="0">
                <a:latin typeface="Helvetica Light"/>
                <a:cs typeface="Helvetica"/>
              </a:rPr>
              <a:t> involves identifying groups of SNPs in a specific region of DNA.</a:t>
            </a:r>
            <a:endParaRPr lang="en-US" sz="1800" dirty="0">
              <a:latin typeface="Helvetica Light"/>
              <a:cs typeface="Helvetica"/>
            </a:endParaRPr>
          </a:p>
          <a:p>
            <a:pPr marL="0" indent="0">
              <a:buNone/>
            </a:pPr>
            <a:endParaRPr lang="en-US" sz="2400" dirty="0">
              <a:latin typeface="Helvetica Light"/>
              <a:cs typeface="Helvetica Light"/>
            </a:endParaRPr>
          </a:p>
        </p:txBody>
      </p:sp>
      <p:sp>
        <p:nvSpPr>
          <p:cNvPr id="8" name="Content Placeholder 2"/>
          <p:cNvSpPr txBox="1">
            <a:spLocks/>
          </p:cNvSpPr>
          <p:nvPr/>
        </p:nvSpPr>
        <p:spPr>
          <a:xfrm>
            <a:off x="457200" y="1537420"/>
            <a:ext cx="4108963"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endParaRPr lang="en-US" sz="1800" dirty="0" smtClean="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The Human Genome</a:t>
            </a:r>
            <a:endParaRPr lang="en-US" sz="1200" dirty="0">
              <a:solidFill>
                <a:schemeClr val="tx1">
                  <a:lumMod val="65000"/>
                  <a:lumOff val="35000"/>
                </a:schemeClr>
              </a:solidFill>
              <a:latin typeface="Helvetica Light"/>
              <a:cs typeface="Helvetica Light"/>
            </a:endParaRP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0" name="Picture 9" descr="ch 13 im 34 and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457" y="1166973"/>
            <a:ext cx="2798619" cy="514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356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199" y="1073911"/>
            <a:ext cx="7744691" cy="4791179"/>
          </a:xfrm>
        </p:spPr>
        <p:txBody>
          <a:bodyPr lIns="0" tIns="0"/>
          <a:lstStyle/>
          <a:p>
            <a:pPr marL="0" indent="0">
              <a:spcAft>
                <a:spcPts val="300"/>
              </a:spcAft>
              <a:buNone/>
            </a:pPr>
            <a:r>
              <a:rPr lang="en-US" sz="2400" b="1" dirty="0" smtClean="0">
                <a:latin typeface="Helvetica" panose="020B0604020202020204" pitchFamily="34" charset="0"/>
                <a:cs typeface="Helvetica" panose="020B0604020202020204" pitchFamily="34" charset="0"/>
              </a:rPr>
              <a:t>The Genome and Genetic Disorders</a:t>
            </a:r>
          </a:p>
          <a:p>
            <a:pPr marL="0" indent="0">
              <a:buNone/>
            </a:pPr>
            <a:r>
              <a:rPr lang="en-US" sz="2200" dirty="0" smtClean="0">
                <a:latin typeface="Helvetica" panose="020B0604020202020204" pitchFamily="34" charset="0"/>
                <a:cs typeface="Helvetica" panose="020B0604020202020204" pitchFamily="34" charset="0"/>
              </a:rPr>
              <a:t>Pharmacogenomics</a:t>
            </a:r>
          </a:p>
          <a:p>
            <a:r>
              <a:rPr lang="en-US" sz="1800" dirty="0" smtClean="0">
                <a:latin typeface="Helvetica Light"/>
                <a:cs typeface="Helvetica"/>
              </a:rPr>
              <a:t>The study of how genetic inheritance affects the body’s response to drugs is called </a:t>
            </a:r>
            <a:r>
              <a:rPr lang="en-US" sz="1800" dirty="0" smtClean="0">
                <a:solidFill>
                  <a:srgbClr val="B00000"/>
                </a:solidFill>
                <a:latin typeface="Helvetica Light"/>
                <a:cs typeface="Helvetica"/>
              </a:rPr>
              <a:t>pharmacogenomics</a:t>
            </a:r>
            <a:r>
              <a:rPr lang="en-US" sz="1800" dirty="0" smtClean="0">
                <a:latin typeface="Helvetica Light"/>
                <a:cs typeface="Helvetica"/>
              </a:rPr>
              <a:t>.</a:t>
            </a:r>
          </a:p>
          <a:p>
            <a:r>
              <a:rPr lang="en-US" sz="1800" dirty="0" smtClean="0">
                <a:latin typeface="Helvetica Light"/>
                <a:cs typeface="Helvetica"/>
              </a:rPr>
              <a:t>The benefits of pharmacogenomics include more accurate dosing of drugs that are safer and more specific to individuals.</a:t>
            </a:r>
            <a:endParaRPr lang="en-US" sz="1800" dirty="0">
              <a:latin typeface="Helvetica Light"/>
              <a:cs typeface="Helvetica"/>
            </a:endParaRPr>
          </a:p>
          <a:p>
            <a:pPr marL="0" indent="0">
              <a:buNone/>
            </a:pPr>
            <a:endParaRPr lang="en-US" sz="2400" dirty="0">
              <a:latin typeface="Helvetica Light"/>
              <a:cs typeface="Helvetica Light"/>
            </a:endParaRPr>
          </a:p>
        </p:txBody>
      </p:sp>
      <p:sp>
        <p:nvSpPr>
          <p:cNvPr id="8" name="Content Placeholder 2"/>
          <p:cNvSpPr txBox="1">
            <a:spLocks/>
          </p:cNvSpPr>
          <p:nvPr/>
        </p:nvSpPr>
        <p:spPr>
          <a:xfrm>
            <a:off x="457200" y="1537420"/>
            <a:ext cx="4108963"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endParaRPr lang="en-US" sz="1800" dirty="0" smtClean="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The Human Genome</a:t>
            </a:r>
            <a:endParaRPr lang="en-US" sz="1200" dirty="0">
              <a:solidFill>
                <a:schemeClr val="tx1">
                  <a:lumMod val="65000"/>
                  <a:lumOff val="35000"/>
                </a:schemeClr>
              </a:solidFill>
              <a:latin typeface="Helvetica Light"/>
              <a:cs typeface="Helvetica Light"/>
            </a:endParaRP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404538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199" y="1073911"/>
            <a:ext cx="5799222" cy="4791179"/>
          </a:xfrm>
        </p:spPr>
        <p:txBody>
          <a:bodyPr lIns="0" tIns="0"/>
          <a:lstStyle/>
          <a:p>
            <a:pPr marL="0" indent="0">
              <a:spcAft>
                <a:spcPts val="300"/>
              </a:spcAft>
              <a:buNone/>
            </a:pPr>
            <a:r>
              <a:rPr lang="en-US" sz="2400" b="1" dirty="0" smtClean="0">
                <a:latin typeface="Helvetica" panose="020B0604020202020204" pitchFamily="34" charset="0"/>
                <a:cs typeface="Helvetica" panose="020B0604020202020204" pitchFamily="34" charset="0"/>
              </a:rPr>
              <a:t>The Genome and Genetic Disorders</a:t>
            </a:r>
          </a:p>
          <a:p>
            <a:pPr marL="0" indent="0">
              <a:buNone/>
            </a:pPr>
            <a:r>
              <a:rPr lang="en-US" sz="2200" dirty="0" smtClean="0">
                <a:latin typeface="Helvetica" panose="020B0604020202020204" pitchFamily="34" charset="0"/>
                <a:cs typeface="Helvetica" panose="020B0604020202020204" pitchFamily="34" charset="0"/>
              </a:rPr>
              <a:t>Gene therapy</a:t>
            </a:r>
          </a:p>
          <a:p>
            <a:pPr>
              <a:buClr>
                <a:schemeClr val="tx1"/>
              </a:buClr>
            </a:pPr>
            <a:r>
              <a:rPr lang="en-US" sz="1800" dirty="0" smtClean="0">
                <a:solidFill>
                  <a:srgbClr val="B00000"/>
                </a:solidFill>
                <a:latin typeface="Helvetica Light"/>
                <a:cs typeface="Helvetica"/>
              </a:rPr>
              <a:t>Gene therapy </a:t>
            </a:r>
            <a:r>
              <a:rPr lang="en-US" sz="1800" dirty="0" smtClean="0">
                <a:latin typeface="Helvetica Light"/>
                <a:cs typeface="Helvetica"/>
              </a:rPr>
              <a:t>is a technique aimed at correcting mutated genes that cause human diseases.</a:t>
            </a:r>
          </a:p>
          <a:p>
            <a:r>
              <a:rPr lang="en-US" sz="1800" dirty="0" smtClean="0">
                <a:latin typeface="Helvetica Light"/>
                <a:cs typeface="Helvetica"/>
              </a:rPr>
              <a:t>Scientists insert a normal gene into a chromosome to replace a dysfunctional gene.</a:t>
            </a:r>
          </a:p>
          <a:p>
            <a:pPr marL="0" indent="0">
              <a:buNone/>
            </a:pPr>
            <a:endParaRPr lang="en-US" sz="2400" dirty="0">
              <a:latin typeface="Helvetica Light"/>
              <a:cs typeface="Helvetica Light"/>
            </a:endParaRPr>
          </a:p>
        </p:txBody>
      </p:sp>
      <p:sp>
        <p:nvSpPr>
          <p:cNvPr id="8" name="Content Placeholder 2"/>
          <p:cNvSpPr txBox="1">
            <a:spLocks/>
          </p:cNvSpPr>
          <p:nvPr/>
        </p:nvSpPr>
        <p:spPr>
          <a:xfrm>
            <a:off x="457200" y="1537420"/>
            <a:ext cx="4108963"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endParaRPr lang="en-US" sz="1800" dirty="0" smtClean="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The Human Genome</a:t>
            </a:r>
            <a:endParaRPr lang="en-US" sz="1200" dirty="0">
              <a:solidFill>
                <a:schemeClr val="tx1">
                  <a:lumMod val="65000"/>
                  <a:lumOff val="35000"/>
                </a:schemeClr>
              </a:solidFill>
              <a:latin typeface="Helvetica Light"/>
              <a:cs typeface="Helvetica Light"/>
            </a:endParaRP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014" y="3429000"/>
            <a:ext cx="250507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734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199" y="1073911"/>
            <a:ext cx="5799222" cy="4791179"/>
          </a:xfrm>
        </p:spPr>
        <p:txBody>
          <a:bodyPr lIns="0" tIns="0"/>
          <a:lstStyle/>
          <a:p>
            <a:pPr marL="0" indent="0">
              <a:spcAft>
                <a:spcPts val="300"/>
              </a:spcAft>
              <a:buNone/>
            </a:pPr>
            <a:r>
              <a:rPr lang="en-US" sz="2400" b="1" dirty="0" smtClean="0">
                <a:latin typeface="Helvetica" panose="020B0604020202020204" pitchFamily="34" charset="0"/>
                <a:cs typeface="Helvetica" panose="020B0604020202020204" pitchFamily="34" charset="0"/>
              </a:rPr>
              <a:t>Genomics and Proteomics</a:t>
            </a:r>
          </a:p>
          <a:p>
            <a:pPr>
              <a:buClr>
                <a:schemeClr val="tx1"/>
              </a:buClr>
            </a:pPr>
            <a:r>
              <a:rPr lang="en-US" sz="1800" dirty="0" smtClean="0">
                <a:solidFill>
                  <a:srgbClr val="B00000"/>
                </a:solidFill>
                <a:latin typeface="Helvetica Light"/>
                <a:cs typeface="Helvetica Light"/>
              </a:rPr>
              <a:t>Genomics</a:t>
            </a:r>
            <a:r>
              <a:rPr lang="en-US" sz="1800" dirty="0" smtClean="0">
                <a:latin typeface="Helvetica Light"/>
                <a:cs typeface="Helvetica Light"/>
              </a:rPr>
              <a:t> is the study of an organism’s genome.</a:t>
            </a:r>
          </a:p>
          <a:p>
            <a:r>
              <a:rPr lang="en-US" sz="1800" dirty="0" smtClean="0">
                <a:latin typeface="Helvetica Light"/>
                <a:cs typeface="Helvetica Light"/>
              </a:rPr>
              <a:t>Involves identifying genes and proteins produced by these genes</a:t>
            </a:r>
          </a:p>
          <a:p>
            <a:pPr>
              <a:buClr>
                <a:schemeClr val="tx1"/>
              </a:buClr>
            </a:pPr>
            <a:r>
              <a:rPr lang="en-US" sz="1800" dirty="0" smtClean="0">
                <a:solidFill>
                  <a:srgbClr val="B00000"/>
                </a:solidFill>
                <a:latin typeface="Helvetica Light"/>
                <a:cs typeface="Helvetica Light"/>
              </a:rPr>
              <a:t>Proteomics</a:t>
            </a:r>
            <a:r>
              <a:rPr lang="en-US" sz="1800" dirty="0" smtClean="0">
                <a:latin typeface="Helvetica Light"/>
                <a:cs typeface="Helvetica Light"/>
              </a:rPr>
              <a:t> is the large-scale study and cataloging of the structure and function of proteins. </a:t>
            </a:r>
            <a:endParaRPr lang="en-US" sz="1800" dirty="0">
              <a:latin typeface="Helvetica Light"/>
              <a:cs typeface="Helvetica Light"/>
            </a:endParaRPr>
          </a:p>
        </p:txBody>
      </p:sp>
      <p:sp>
        <p:nvSpPr>
          <p:cNvPr id="8" name="Content Placeholder 2"/>
          <p:cNvSpPr txBox="1">
            <a:spLocks/>
          </p:cNvSpPr>
          <p:nvPr/>
        </p:nvSpPr>
        <p:spPr>
          <a:xfrm>
            <a:off x="457200" y="1537420"/>
            <a:ext cx="4108963"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endParaRPr lang="en-US" sz="1800" dirty="0" smtClean="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The Human Genome</a:t>
            </a:r>
            <a:endParaRPr lang="en-US" sz="1200" dirty="0">
              <a:solidFill>
                <a:schemeClr val="tx1">
                  <a:lumMod val="65000"/>
                  <a:lumOff val="35000"/>
                </a:schemeClr>
              </a:solidFill>
              <a:latin typeface="Helvetica Light"/>
              <a:cs typeface="Helvetica Light"/>
            </a:endParaRP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0" name="Picture 11" descr="ch 13 im 38 and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584" y="3180399"/>
            <a:ext cx="5062115" cy="3360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544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0993" y="1073912"/>
            <a:ext cx="8067126" cy="631428"/>
          </a:xfrm>
        </p:spPr>
        <p:txBody>
          <a:bodyPr lIns="0" tIns="0"/>
          <a:lstStyle/>
          <a:p>
            <a:pPr marL="0" indent="0">
              <a:buNone/>
            </a:pPr>
            <a:r>
              <a:rPr lang="en-US" sz="2400" b="1" dirty="0" smtClean="0">
                <a:latin typeface="Helvetica" pitchFamily="34" charset="0"/>
                <a:cs typeface="Helvetica" pitchFamily="34" charset="0"/>
              </a:rPr>
              <a:t>What’s BIOLOGY Got To Do With It?</a:t>
            </a:r>
            <a:endParaRPr lang="en-US" sz="2400" b="1" dirty="0">
              <a:latin typeface="Helvetica" pitchFamily="34" charset="0"/>
              <a:cs typeface="Helvetic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76080079"/>
              </p:ext>
            </p:extLst>
          </p:nvPr>
        </p:nvGraphicFramePr>
        <p:xfrm>
          <a:off x="509118" y="1603736"/>
          <a:ext cx="8067126" cy="4426220"/>
        </p:xfrm>
        <a:graphic>
          <a:graphicData uri="http://schemas.openxmlformats.org/drawingml/2006/table">
            <a:tbl>
              <a:tblPr firstRow="1" bandRow="1">
                <a:tableStyleId>{5C22544A-7EE6-4342-B048-85BDC9FD1C3A}</a:tableStyleId>
              </a:tblPr>
              <a:tblGrid>
                <a:gridCol w="8067126"/>
              </a:tblGrid>
              <a:tr h="460429">
                <a:tc>
                  <a:txBody>
                    <a:bodyPr/>
                    <a:lstStyle/>
                    <a:p>
                      <a:pPr>
                        <a:spcAft>
                          <a:spcPts val="1200"/>
                        </a:spcAft>
                      </a:pPr>
                      <a:r>
                        <a:rPr lang="en-US" b="0" i="1" dirty="0" smtClean="0">
                          <a:solidFill>
                            <a:schemeClr val="tx1"/>
                          </a:solidFill>
                          <a:latin typeface="Helvetica"/>
                          <a:cs typeface="Helvetica"/>
                        </a:rPr>
                        <a:t>Video</a:t>
                      </a:r>
                      <a:endParaRPr lang="en-US" b="0" i="1" dirty="0">
                        <a:solidFill>
                          <a:schemeClr val="tx1"/>
                        </a:solidFill>
                        <a:latin typeface="Helvetica"/>
                        <a:cs typeface="Helvetica"/>
                      </a:endParaRPr>
                    </a:p>
                  </a:txBody>
                  <a:tcPr marL="457200">
                    <a:lnB w="6350" cap="flat" cmpd="sng" algn="ctr">
                      <a:solidFill>
                        <a:prstClr val="white">
                          <a:lumMod val="65000"/>
                        </a:prstClr>
                      </a:solidFill>
                      <a:prstDash val="solid"/>
                      <a:round/>
                      <a:headEnd type="none" w="med" len="med"/>
                      <a:tailEnd type="none" w="med" len="med"/>
                    </a:lnB>
                    <a:solidFill>
                      <a:schemeClr val="bg1"/>
                    </a:solidFill>
                  </a:tcPr>
                </a:tc>
              </a:tr>
              <a:tr h="3965791">
                <a:tc>
                  <a:txBody>
                    <a:bodyPr/>
                    <a:lstStyle/>
                    <a:p>
                      <a:endParaRPr lang="en-US" sz="1200" dirty="0" smtClean="0"/>
                    </a:p>
                    <a:p>
                      <a:endParaRPr lang="en-US" sz="1200" b="0" i="0" dirty="0" smtClean="0">
                        <a:latin typeface="Helvetica Light"/>
                        <a:cs typeface="Helvetica Light"/>
                      </a:endParaRPr>
                    </a:p>
                    <a:p>
                      <a:endParaRPr lang="en-US" sz="1200" dirty="0" smtClean="0"/>
                    </a:p>
                    <a:p>
                      <a:pPr algn="ctr"/>
                      <a:r>
                        <a:rPr lang="en-US" sz="2000" b="1" i="0" dirty="0" smtClean="0">
                          <a:latin typeface="Helvetica"/>
                          <a:cs typeface="Helvetica"/>
                        </a:rPr>
                        <a:t>FPO</a:t>
                      </a:r>
                    </a:p>
                    <a:p>
                      <a:endParaRPr lang="en-US" sz="1200" dirty="0" smtClean="0"/>
                    </a:p>
                    <a:p>
                      <a:pPr algn="ctr"/>
                      <a:r>
                        <a:rPr lang="en-US" sz="1200" b="0" i="0" dirty="0" smtClean="0">
                          <a:latin typeface="Helvetica Light"/>
                          <a:cs typeface="Helvetica Light"/>
                        </a:rPr>
                        <a:t>Add link to video from page 379 here.</a:t>
                      </a:r>
                      <a:endParaRPr lang="en-US" sz="1200" b="0" i="0" dirty="0">
                        <a:latin typeface="Helvetica Light"/>
                        <a:cs typeface="Helvetica Ligh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527536"/>
            <a:ext cx="533400" cy="431800"/>
          </a:xfrm>
          <a:prstGeom prst="rect">
            <a:avLst/>
          </a:prstGeom>
        </p:spPr>
      </p:pic>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The Human Genome</a:t>
            </a:r>
            <a:endParaRPr lang="en-US" sz="1200" dirty="0">
              <a:solidFill>
                <a:schemeClr val="tx1">
                  <a:lumMod val="65000"/>
                  <a:lumOff val="35000"/>
                </a:schemeClr>
              </a:solidFill>
              <a:latin typeface="Helvetica Light"/>
              <a:cs typeface="Helvetica Light"/>
            </a:endParaRP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769877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Human Genome</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125328"/>
            <a:ext cx="8229600" cy="3370472"/>
          </a:xfrm>
        </p:spPr>
        <p:txBody>
          <a:bodyPr lIns="0" tIns="0" rIns="0" bIns="0">
            <a:normAutofit/>
          </a:bodyPr>
          <a:lstStyle/>
          <a:p>
            <a:pPr marL="0" indent="0">
              <a:spcAft>
                <a:spcPts val="1000"/>
              </a:spcAft>
              <a:buNone/>
            </a:pPr>
            <a:r>
              <a:rPr lang="en-US" sz="2800" b="1" dirty="0" smtClean="0">
                <a:solidFill>
                  <a:srgbClr val="9CCB0D"/>
                </a:solidFill>
                <a:latin typeface="Helvetica"/>
                <a:cs typeface="Helvetica"/>
              </a:rPr>
              <a:t>Review</a:t>
            </a:r>
          </a:p>
          <a:p>
            <a:pPr marL="0" indent="0">
              <a:spcAft>
                <a:spcPts val="300"/>
              </a:spcAft>
              <a:buNone/>
            </a:pPr>
            <a:r>
              <a:rPr lang="en-US" sz="2200" b="1" dirty="0" smtClean="0">
                <a:solidFill>
                  <a:srgbClr val="000000"/>
                </a:solidFill>
                <a:latin typeface="Helvetica"/>
                <a:cs typeface="Helvetica"/>
              </a:rPr>
              <a:t>Essential Questions</a:t>
            </a:r>
          </a:p>
          <a:p>
            <a:r>
              <a:rPr lang="en-US" sz="1800" dirty="0">
                <a:latin typeface="Helvetica Light"/>
              </a:rPr>
              <a:t>What are the components of the human genome?</a:t>
            </a:r>
          </a:p>
          <a:p>
            <a:r>
              <a:rPr lang="en-US" sz="1800" dirty="0">
                <a:latin typeface="Helvetica Light"/>
              </a:rPr>
              <a:t>How do forensic scientists use DNA fingerprinting?</a:t>
            </a:r>
          </a:p>
          <a:p>
            <a:r>
              <a:rPr lang="en-US" sz="1800" dirty="0">
                <a:latin typeface="Helvetica Light"/>
              </a:rPr>
              <a:t>How can information from the human genome be used to treat human diseases?</a:t>
            </a:r>
          </a:p>
          <a:p>
            <a:pPr marL="0" indent="0">
              <a:spcBef>
                <a:spcPts val="1200"/>
              </a:spcBef>
              <a:spcAft>
                <a:spcPts val="300"/>
              </a:spcAft>
              <a:buNone/>
            </a:pPr>
            <a:r>
              <a:rPr lang="en-US" sz="2200" b="1" dirty="0" smtClean="0">
                <a:solidFill>
                  <a:srgbClr val="000000"/>
                </a:solidFill>
                <a:latin typeface="Helvetica" pitchFamily="34" charset="0"/>
                <a:cs typeface="Helvetica" pitchFamily="34" charset="0"/>
              </a:rPr>
              <a:t>Vocabulary</a:t>
            </a:r>
            <a:endParaRPr lang="en-US" sz="2200" dirty="0" smtClean="0">
              <a:latin typeface="Helvetica" pitchFamily="34" charset="0"/>
              <a:cs typeface="Helvetica" pitchFamily="34" charset="0"/>
            </a:endParaRPr>
          </a:p>
          <a:p>
            <a:pPr marL="0" indent="0">
              <a:buNone/>
            </a:pPr>
            <a:endParaRPr lang="en-US" sz="2400" dirty="0">
              <a:latin typeface="Helvetica Light"/>
              <a:cs typeface="Helvetica Ligh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3" name="TextBox 12"/>
          <p:cNvSpPr txBox="1"/>
          <p:nvPr/>
        </p:nvSpPr>
        <p:spPr>
          <a:xfrm>
            <a:off x="457201" y="3988159"/>
            <a:ext cx="2776654" cy="830997"/>
          </a:xfrm>
          <a:prstGeom prst="rect">
            <a:avLst/>
          </a:prstGeom>
          <a:noFill/>
        </p:spPr>
        <p:txBody>
          <a:bodyPr wrap="square" lIns="0" tIns="0" rIns="0" bIns="0" rtlCol="0" anchor="t" anchorCtr="0">
            <a:spAutoFit/>
          </a:bodyPr>
          <a:lstStyle/>
          <a:p>
            <a:pPr marL="342900" indent="-342900">
              <a:buFont typeface="Arial" pitchFamily="34" charset="0"/>
              <a:buChar char="•"/>
            </a:pPr>
            <a:r>
              <a:rPr lang="en-US" dirty="0">
                <a:latin typeface="Helvetica Light"/>
              </a:rPr>
              <a:t>DNA fingerprinting</a:t>
            </a:r>
          </a:p>
          <a:p>
            <a:pPr marL="342900" indent="-342900">
              <a:buFont typeface="Arial" pitchFamily="34" charset="0"/>
              <a:buChar char="•"/>
            </a:pPr>
            <a:r>
              <a:rPr lang="en-US" dirty="0">
                <a:latin typeface="Helvetica Light"/>
              </a:rPr>
              <a:t>bioinformatics</a:t>
            </a:r>
          </a:p>
          <a:p>
            <a:pPr marL="342900" indent="-342900">
              <a:buFont typeface="Arial" pitchFamily="34" charset="0"/>
              <a:buChar char="•"/>
            </a:pPr>
            <a:r>
              <a:rPr lang="en-US" dirty="0">
                <a:latin typeface="Helvetica Light"/>
              </a:rPr>
              <a:t>DNA </a:t>
            </a:r>
            <a:r>
              <a:rPr lang="en-US" dirty="0" smtClean="0">
                <a:latin typeface="Helvetica Light"/>
              </a:rPr>
              <a:t>microarray</a:t>
            </a:r>
            <a:endParaRPr lang="en-US" dirty="0">
              <a:latin typeface="Helvetica Light"/>
            </a:endParaRPr>
          </a:p>
        </p:txBody>
      </p:sp>
      <p:sp>
        <p:nvSpPr>
          <p:cNvPr id="7" name="TextBox 6"/>
          <p:cNvSpPr txBox="1"/>
          <p:nvPr/>
        </p:nvSpPr>
        <p:spPr>
          <a:xfrm>
            <a:off x="3341595" y="3984445"/>
            <a:ext cx="2821203" cy="1107996"/>
          </a:xfrm>
          <a:prstGeom prst="rect">
            <a:avLst/>
          </a:prstGeom>
          <a:noFill/>
        </p:spPr>
        <p:txBody>
          <a:bodyPr wrap="square" lIns="0" tIns="0" rIns="0" bIns="0" rtlCol="0" anchor="t" anchorCtr="0">
            <a:spAutoFit/>
          </a:bodyPr>
          <a:lstStyle/>
          <a:p>
            <a:pPr marL="342900" indent="-342900">
              <a:buFont typeface="Arial" pitchFamily="34" charset="0"/>
              <a:buChar char="•"/>
            </a:pPr>
            <a:r>
              <a:rPr lang="en-US" dirty="0" smtClean="0">
                <a:latin typeface="Helvetica Light"/>
              </a:rPr>
              <a:t>single </a:t>
            </a:r>
            <a:r>
              <a:rPr lang="en-US" dirty="0">
                <a:latin typeface="Helvetica Light"/>
              </a:rPr>
              <a:t>nucleotide polymorphism</a:t>
            </a:r>
          </a:p>
          <a:p>
            <a:pPr marL="342900" indent="-342900">
              <a:buFont typeface="Arial" pitchFamily="34" charset="0"/>
              <a:buChar char="•"/>
            </a:pPr>
            <a:r>
              <a:rPr lang="en-US" dirty="0">
                <a:latin typeface="Helvetica Light"/>
              </a:rPr>
              <a:t>haplotype</a:t>
            </a:r>
          </a:p>
          <a:p>
            <a:pPr marL="342900" indent="-342900">
              <a:buFont typeface="Arial" pitchFamily="34" charset="0"/>
              <a:buChar char="•"/>
            </a:pPr>
            <a:r>
              <a:rPr lang="en-US" dirty="0" smtClean="0">
                <a:latin typeface="Helvetica Light"/>
              </a:rPr>
              <a:t>pharmacogenomics</a:t>
            </a:r>
            <a:endParaRPr lang="en-US" dirty="0">
              <a:latin typeface="Helvetica Light"/>
            </a:endParaRPr>
          </a:p>
        </p:txBody>
      </p:sp>
      <p:sp>
        <p:nvSpPr>
          <p:cNvPr id="8" name="TextBox 7"/>
          <p:cNvSpPr txBox="1"/>
          <p:nvPr/>
        </p:nvSpPr>
        <p:spPr>
          <a:xfrm>
            <a:off x="6162799" y="3984445"/>
            <a:ext cx="2524002" cy="830997"/>
          </a:xfrm>
          <a:prstGeom prst="rect">
            <a:avLst/>
          </a:prstGeom>
          <a:noFill/>
        </p:spPr>
        <p:txBody>
          <a:bodyPr wrap="square" lIns="0" tIns="0" rIns="0" bIns="0" rtlCol="0" anchor="t" anchorCtr="0">
            <a:spAutoFit/>
          </a:bodyPr>
          <a:lstStyle/>
          <a:p>
            <a:pPr marL="342900" indent="-342900">
              <a:buFont typeface="Arial" pitchFamily="34" charset="0"/>
              <a:buChar char="•"/>
            </a:pPr>
            <a:r>
              <a:rPr lang="en-US" dirty="0" smtClean="0">
                <a:latin typeface="Helvetica Light"/>
              </a:rPr>
              <a:t>gene </a:t>
            </a:r>
            <a:r>
              <a:rPr lang="en-US" dirty="0">
                <a:latin typeface="Helvetica Light"/>
              </a:rPr>
              <a:t>therapy</a:t>
            </a:r>
          </a:p>
          <a:p>
            <a:pPr marL="342900" indent="-342900">
              <a:buFont typeface="Arial" pitchFamily="34" charset="0"/>
              <a:buChar char="•"/>
            </a:pPr>
            <a:r>
              <a:rPr lang="en-US" dirty="0">
                <a:latin typeface="Helvetica Light"/>
              </a:rPr>
              <a:t>genomics</a:t>
            </a:r>
          </a:p>
          <a:p>
            <a:pPr marL="342900" indent="-342900">
              <a:buFont typeface="Arial" pitchFamily="34" charset="0"/>
              <a:buChar char="•"/>
            </a:pPr>
            <a:r>
              <a:rPr lang="en-US" dirty="0">
                <a:latin typeface="Helvetica Light"/>
              </a:rPr>
              <a:t>proteomics</a:t>
            </a:r>
          </a:p>
        </p:txBody>
      </p:sp>
    </p:spTree>
    <p:extLst>
      <p:ext uri="{BB962C8B-B14F-4D97-AF65-F5344CB8AC3E}">
        <p14:creationId xmlns:p14="http://schemas.microsoft.com/office/powerpoint/2010/main" val="3943121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800" b="1" dirty="0" smtClean="0">
                <a:solidFill>
                  <a:srgbClr val="9CCB0D"/>
                </a:solidFill>
                <a:latin typeface="Helvetica"/>
                <a:cs typeface="Helvetica"/>
              </a:rPr>
              <a:t>Essential Questions</a:t>
            </a:r>
          </a:p>
          <a:p>
            <a:r>
              <a:rPr lang="en-US" sz="1800" dirty="0">
                <a:latin typeface="Helvetica Light"/>
              </a:rPr>
              <a:t>What are the components of the human genome?</a:t>
            </a:r>
          </a:p>
          <a:p>
            <a:r>
              <a:rPr lang="en-US" sz="1800" dirty="0">
                <a:latin typeface="Helvetica Light"/>
              </a:rPr>
              <a:t>How do forensic scientists use DNA fingerprinting?</a:t>
            </a:r>
          </a:p>
          <a:p>
            <a:r>
              <a:rPr lang="en-US" sz="1800" dirty="0">
                <a:latin typeface="Helvetica Light"/>
              </a:rPr>
              <a:t>How can information from the human genome be used to treat human diseases?</a:t>
            </a: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50000"/>
                    <a:lumOff val="50000"/>
                  </a:schemeClr>
                </a:solidFill>
                <a:latin typeface="Helvetica"/>
                <a:cs typeface="Helvetica"/>
              </a:rPr>
              <a:t>The Human Genome</a:t>
            </a:r>
            <a:endParaRPr lang="en-US" sz="1200" dirty="0">
              <a:solidFill>
                <a:schemeClr val="tx1">
                  <a:lumMod val="65000"/>
                  <a:lumOff val="35000"/>
                </a:schemeClr>
              </a:solidFill>
              <a:latin typeface="Helvetica Light"/>
              <a:cs typeface="Helvetica Light"/>
            </a:endParaRP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19477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75434"/>
            <a:ext cx="4108963" cy="4771996"/>
          </a:xfrm>
        </p:spPr>
        <p:txBody>
          <a:bodyPr lIns="0" tIns="0" numCol="1"/>
          <a:lstStyle/>
          <a:p>
            <a:pPr marL="0" indent="0">
              <a:spcAft>
                <a:spcPts val="300"/>
              </a:spcAft>
              <a:buNone/>
            </a:pPr>
            <a:r>
              <a:rPr lang="en-US" sz="2200" b="1" dirty="0" smtClean="0">
                <a:latin typeface="Helvetica"/>
                <a:cs typeface="Helvetica"/>
              </a:rPr>
              <a:t>Review</a:t>
            </a:r>
          </a:p>
          <a:p>
            <a:pPr>
              <a:spcAft>
                <a:spcPts val="1200"/>
              </a:spcAft>
            </a:pPr>
            <a:r>
              <a:rPr lang="en-US" sz="1800" dirty="0">
                <a:latin typeface="Helvetica Light"/>
              </a:rPr>
              <a:t>codon</a:t>
            </a:r>
            <a:endParaRPr lang="en-US" sz="1800" dirty="0" smtClean="0">
              <a:latin typeface="Helvetica Light"/>
              <a:cs typeface="Helvetica Light"/>
            </a:endParaRPr>
          </a:p>
        </p:txBody>
      </p:sp>
      <p:sp>
        <p:nvSpPr>
          <p:cNvPr id="11" name="Content Placeholder 2"/>
          <p:cNvSpPr txBox="1">
            <a:spLocks/>
          </p:cNvSpPr>
          <p:nvPr/>
        </p:nvSpPr>
        <p:spPr>
          <a:xfrm>
            <a:off x="4566163" y="1683901"/>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smtClean="0">
                <a:latin typeface="Helvetica"/>
                <a:cs typeface="Helvetica"/>
              </a:rPr>
              <a:t>New</a:t>
            </a:r>
            <a:endParaRPr lang="en-US" sz="2200" b="1" i="1" dirty="0" smtClean="0">
              <a:latin typeface="Helvetica"/>
              <a:cs typeface="Helvetica"/>
            </a:endParaRPr>
          </a:p>
          <a:p>
            <a:r>
              <a:rPr lang="en-US" sz="1800" dirty="0">
                <a:latin typeface="Helvetica Light"/>
              </a:rPr>
              <a:t>DNA fingerprinting</a:t>
            </a:r>
          </a:p>
          <a:p>
            <a:r>
              <a:rPr lang="en-US" sz="1800" dirty="0">
                <a:latin typeface="Helvetica Light"/>
              </a:rPr>
              <a:t>bioinformatics</a:t>
            </a:r>
          </a:p>
          <a:p>
            <a:r>
              <a:rPr lang="en-US" sz="1800" dirty="0">
                <a:latin typeface="Helvetica Light"/>
              </a:rPr>
              <a:t>DNA microarray</a:t>
            </a:r>
          </a:p>
          <a:p>
            <a:r>
              <a:rPr lang="en-US" sz="1800" dirty="0">
                <a:latin typeface="Helvetica Light"/>
              </a:rPr>
              <a:t>single nucleotide polymorphism</a:t>
            </a:r>
          </a:p>
          <a:p>
            <a:r>
              <a:rPr lang="en-US" sz="1800" dirty="0">
                <a:latin typeface="Helvetica Light"/>
              </a:rPr>
              <a:t>haplotype</a:t>
            </a:r>
          </a:p>
          <a:p>
            <a:r>
              <a:rPr lang="en-US" sz="1800" dirty="0">
                <a:latin typeface="Helvetica Light"/>
              </a:rPr>
              <a:t>pharmacogenomics</a:t>
            </a:r>
          </a:p>
          <a:p>
            <a:r>
              <a:rPr lang="en-US" sz="1800" dirty="0">
                <a:latin typeface="Helvetica Light"/>
              </a:rPr>
              <a:t>gene therapy</a:t>
            </a:r>
          </a:p>
          <a:p>
            <a:r>
              <a:rPr lang="en-US" sz="1800" dirty="0">
                <a:latin typeface="Helvetica Light"/>
              </a:rPr>
              <a:t>genomics</a:t>
            </a:r>
          </a:p>
          <a:p>
            <a:r>
              <a:rPr lang="en-US" sz="1800" dirty="0">
                <a:latin typeface="Helvetica Light"/>
              </a:rPr>
              <a:t>proteomics</a:t>
            </a:r>
          </a:p>
          <a:p>
            <a:endParaRPr lang="en-US" sz="20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The Human Genome</a:t>
            </a: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1125329"/>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smtClean="0">
                <a:solidFill>
                  <a:srgbClr val="9CCB0D"/>
                </a:solidFill>
                <a:latin typeface="Helvetica"/>
                <a:cs typeface="Helvetica"/>
              </a:rPr>
              <a:t>Vocabulary</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644153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73911"/>
            <a:ext cx="8229600" cy="4791179"/>
          </a:xfrm>
        </p:spPr>
        <p:txBody>
          <a:bodyPr lIns="0" tIns="0"/>
          <a:lstStyle/>
          <a:p>
            <a:pPr marL="0" indent="0">
              <a:spcAft>
                <a:spcPts val="300"/>
              </a:spcAft>
              <a:buNone/>
            </a:pPr>
            <a:r>
              <a:rPr lang="en-US" sz="2400" b="1" dirty="0" smtClean="0">
                <a:latin typeface="Helvetica" panose="020B0604020202020204" pitchFamily="34" charset="0"/>
                <a:cs typeface="Helvetica" panose="020B0604020202020204" pitchFamily="34" charset="0"/>
              </a:rPr>
              <a:t>The Human Genome Project</a:t>
            </a:r>
          </a:p>
          <a:p>
            <a:r>
              <a:rPr lang="en-US" sz="1800" dirty="0" smtClean="0">
                <a:latin typeface="Helvetica Light"/>
                <a:cs typeface="Helvetica"/>
              </a:rPr>
              <a:t>The goal of the Human Genome Project (HGP) was to determine the sequence of the approximately three billion nucleotides that make up human DNA and to identify all of the approximately 20,000-25,000 human genes.</a:t>
            </a:r>
            <a:endParaRPr lang="en-US" sz="1800" dirty="0">
              <a:latin typeface="Helvetica Light"/>
              <a:cs typeface="Helvetica"/>
            </a:endParaRPr>
          </a:p>
          <a:p>
            <a:pPr marL="0" indent="0">
              <a:buNone/>
            </a:pPr>
            <a:endParaRPr lang="en-US" sz="2400" dirty="0">
              <a:latin typeface="Helvetica Light"/>
              <a:cs typeface="Helvetica Light"/>
            </a:endParaRPr>
          </a:p>
        </p:txBody>
      </p:sp>
      <p:sp>
        <p:nvSpPr>
          <p:cNvPr id="8" name="Content Placeholder 2"/>
          <p:cNvSpPr txBox="1">
            <a:spLocks/>
          </p:cNvSpPr>
          <p:nvPr/>
        </p:nvSpPr>
        <p:spPr>
          <a:xfrm>
            <a:off x="457200" y="1537420"/>
            <a:ext cx="4108963"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endParaRPr lang="en-US" sz="1800" dirty="0" smtClean="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The Human Genome</a:t>
            </a:r>
            <a:endParaRPr lang="en-US" sz="1200" dirty="0">
              <a:solidFill>
                <a:schemeClr val="tx1">
                  <a:lumMod val="65000"/>
                  <a:lumOff val="35000"/>
                </a:schemeClr>
              </a:solidFill>
              <a:latin typeface="Helvetica Light"/>
              <a:cs typeface="Helvetica Light"/>
            </a:endParaRP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938" y="2461316"/>
            <a:ext cx="512445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500" y="4923675"/>
            <a:ext cx="16192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3050" y="5068556"/>
            <a:ext cx="9334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0379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73911"/>
            <a:ext cx="8229600" cy="4791179"/>
          </a:xfrm>
        </p:spPr>
        <p:txBody>
          <a:bodyPr lIns="0" tIns="0"/>
          <a:lstStyle/>
          <a:p>
            <a:pPr marL="0" indent="0">
              <a:spcAft>
                <a:spcPts val="300"/>
              </a:spcAft>
              <a:buNone/>
            </a:pPr>
            <a:r>
              <a:rPr lang="en-US" sz="2400" b="1" dirty="0" smtClean="0">
                <a:latin typeface="Helvetica"/>
                <a:cs typeface="Helvetica"/>
              </a:rPr>
              <a:t>The Human Genome Project</a:t>
            </a:r>
          </a:p>
          <a:p>
            <a:pPr marL="0" indent="0">
              <a:buNone/>
            </a:pPr>
            <a:r>
              <a:rPr lang="en-US" sz="2200" dirty="0" smtClean="0">
                <a:latin typeface="Helvetica"/>
                <a:cs typeface="Helvetica"/>
              </a:rPr>
              <a:t>Sequencing the genome</a:t>
            </a:r>
          </a:p>
          <a:p>
            <a:r>
              <a:rPr lang="en-US" sz="1800" dirty="0" smtClean="0">
                <a:latin typeface="Helvetica Light"/>
                <a:cs typeface="Helvetica"/>
              </a:rPr>
              <a:t>The 46 chromosomes were fragmented, combined with vectors, cloned, and sequenced using automated sequencing machines.</a:t>
            </a:r>
          </a:p>
          <a:p>
            <a:r>
              <a:rPr lang="en-US" sz="1800" dirty="0" smtClean="0">
                <a:latin typeface="Helvetica Light"/>
                <a:cs typeface="Helvetica"/>
              </a:rPr>
              <a:t>After sequencing, scientists observed that less than two percent of all the nucleotides code for all the proteins in the body. </a:t>
            </a:r>
          </a:p>
          <a:p>
            <a:r>
              <a:rPr lang="en-US" sz="1800" dirty="0" smtClean="0">
                <a:latin typeface="Helvetica Light"/>
                <a:cs typeface="Helvetica"/>
              </a:rPr>
              <a:t>The genome is filled with long stretches of noncoding sequences.</a:t>
            </a:r>
            <a:endParaRPr lang="en-US" sz="1800" dirty="0">
              <a:latin typeface="Helvetica Light"/>
              <a:cs typeface="Helvetica"/>
            </a:endParaRPr>
          </a:p>
          <a:p>
            <a:pPr marL="0" indent="0">
              <a:buNone/>
            </a:pPr>
            <a:endParaRPr lang="en-US" sz="2400" dirty="0">
              <a:latin typeface="Helvetica Light"/>
              <a:cs typeface="Helvetica Light"/>
            </a:endParaRPr>
          </a:p>
        </p:txBody>
      </p:sp>
      <p:sp>
        <p:nvSpPr>
          <p:cNvPr id="8" name="Content Placeholder 2"/>
          <p:cNvSpPr txBox="1">
            <a:spLocks/>
          </p:cNvSpPr>
          <p:nvPr/>
        </p:nvSpPr>
        <p:spPr>
          <a:xfrm>
            <a:off x="457200" y="1537420"/>
            <a:ext cx="4108963"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endParaRPr lang="en-US" sz="1800" dirty="0" smtClean="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The Human Genome</a:t>
            </a:r>
            <a:endParaRPr lang="en-US" sz="1200" dirty="0">
              <a:solidFill>
                <a:schemeClr val="tx1">
                  <a:lumMod val="65000"/>
                  <a:lumOff val="35000"/>
                </a:schemeClr>
              </a:solidFill>
              <a:latin typeface="Helvetica Light"/>
              <a:cs typeface="Helvetica Light"/>
            </a:endParaRP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608" y="3539758"/>
            <a:ext cx="3710829" cy="3094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023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0993" y="1073912"/>
            <a:ext cx="8067126" cy="631428"/>
          </a:xfrm>
        </p:spPr>
        <p:txBody>
          <a:bodyPr lIns="0" tIns="0"/>
          <a:lstStyle/>
          <a:p>
            <a:pPr marL="0" indent="0">
              <a:buNone/>
            </a:pPr>
            <a:r>
              <a:rPr lang="en-US" sz="2400" b="1" dirty="0" smtClean="0">
                <a:latin typeface="Helvetica" panose="020B0604020202020204" pitchFamily="34" charset="0"/>
                <a:cs typeface="Helvetica" panose="020B0604020202020204" pitchFamily="34" charset="0"/>
              </a:rPr>
              <a:t>Gene Splicing</a:t>
            </a:r>
            <a:endParaRPr lang="en-US" sz="2400" b="1" dirty="0">
              <a:latin typeface="Helvetica" panose="020B0604020202020204" pitchFamily="34" charset="0"/>
              <a:cs typeface="Helvetica" panose="020B0604020202020204" pitchFamily="34" charset="0"/>
            </a:endParaRPr>
          </a:p>
          <a:p>
            <a:pPr marL="0" indent="0">
              <a:buNone/>
            </a:pPr>
            <a:endParaRPr lang="en-US" sz="2400" dirty="0">
              <a:latin typeface="Helvetica Light"/>
              <a:cs typeface="Helvetica Light"/>
            </a:endParaRPr>
          </a:p>
        </p:txBody>
      </p:sp>
      <p:graphicFrame>
        <p:nvGraphicFramePr>
          <p:cNvPr id="7" name="Table 6"/>
          <p:cNvGraphicFramePr>
            <a:graphicFrameLocks noGrp="1"/>
          </p:cNvGraphicFramePr>
          <p:nvPr>
            <p:extLst>
              <p:ext uri="{D42A27DB-BD31-4B8C-83A1-F6EECF244321}">
                <p14:modId xmlns:p14="http://schemas.microsoft.com/office/powerpoint/2010/main" val="3521125064"/>
              </p:ext>
            </p:extLst>
          </p:nvPr>
        </p:nvGraphicFramePr>
        <p:xfrm>
          <a:off x="509118" y="1603736"/>
          <a:ext cx="8067126" cy="4426220"/>
        </p:xfrm>
        <a:graphic>
          <a:graphicData uri="http://schemas.openxmlformats.org/drawingml/2006/table">
            <a:tbl>
              <a:tblPr firstRow="1" bandRow="1">
                <a:tableStyleId>{5C22544A-7EE6-4342-B048-85BDC9FD1C3A}</a:tableStyleId>
              </a:tblPr>
              <a:tblGrid>
                <a:gridCol w="8067126"/>
              </a:tblGrid>
              <a:tr h="460429">
                <a:tc>
                  <a:txBody>
                    <a:bodyPr/>
                    <a:lstStyle/>
                    <a:p>
                      <a:pPr>
                        <a:spcAft>
                          <a:spcPts val="1200"/>
                        </a:spcAft>
                      </a:pPr>
                      <a:r>
                        <a:rPr lang="en-US" b="0" i="1" dirty="0" smtClean="0">
                          <a:solidFill>
                            <a:schemeClr val="tx1"/>
                          </a:solidFill>
                          <a:latin typeface="Helvetica"/>
                          <a:cs typeface="Helvetica"/>
                        </a:rPr>
                        <a:t>Virtual Lab</a:t>
                      </a:r>
                      <a:endParaRPr lang="en-US" b="0" i="1" dirty="0">
                        <a:solidFill>
                          <a:schemeClr val="tx1"/>
                        </a:solidFill>
                        <a:latin typeface="Helvetica"/>
                        <a:cs typeface="Helvetica"/>
                      </a:endParaRPr>
                    </a:p>
                  </a:txBody>
                  <a:tcPr marL="457200">
                    <a:lnB w="6350" cap="flat" cmpd="sng" algn="ctr">
                      <a:solidFill>
                        <a:prstClr val="white">
                          <a:lumMod val="65000"/>
                        </a:prstClr>
                      </a:solidFill>
                      <a:prstDash val="solid"/>
                      <a:round/>
                      <a:headEnd type="none" w="med" len="med"/>
                      <a:tailEnd type="none" w="med" len="med"/>
                    </a:lnB>
                    <a:solidFill>
                      <a:schemeClr val="bg1"/>
                    </a:solidFill>
                  </a:tcPr>
                </a:tc>
              </a:tr>
              <a:tr h="3965791">
                <a:tc>
                  <a:txBody>
                    <a:bodyPr/>
                    <a:lstStyle/>
                    <a:p>
                      <a:endParaRPr lang="en-US" sz="1200" dirty="0" smtClean="0"/>
                    </a:p>
                    <a:p>
                      <a:endParaRPr lang="en-US" sz="1200" b="0" i="0" dirty="0" smtClean="0">
                        <a:latin typeface="Helvetica Light"/>
                        <a:cs typeface="Helvetica Light"/>
                      </a:endParaRPr>
                    </a:p>
                    <a:p>
                      <a:endParaRPr lang="en-US" sz="1200" dirty="0" smtClean="0"/>
                    </a:p>
                    <a:p>
                      <a:pPr algn="ctr"/>
                      <a:r>
                        <a:rPr lang="en-US" sz="2000" b="1" i="0" dirty="0" smtClean="0">
                          <a:latin typeface="Helvetica"/>
                          <a:cs typeface="Helvetica"/>
                        </a:rPr>
                        <a:t>FPO</a:t>
                      </a:r>
                    </a:p>
                    <a:p>
                      <a:endParaRPr lang="en-US" sz="1200" dirty="0" smtClean="0"/>
                    </a:p>
                    <a:p>
                      <a:pPr algn="ctr"/>
                      <a:r>
                        <a:rPr lang="en-US" sz="1200" b="0" i="0" dirty="0" smtClean="0">
                          <a:latin typeface="Helvetica Light"/>
                          <a:cs typeface="Helvetica Light"/>
                        </a:rPr>
                        <a:t>Add link to Virtual Lab from page 373 here.</a:t>
                      </a:r>
                      <a:endParaRPr lang="en-US" sz="1200" b="0" i="0" dirty="0">
                        <a:latin typeface="Helvetica Light"/>
                        <a:cs typeface="Helvetica Ligh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527536"/>
            <a:ext cx="533400" cy="431800"/>
          </a:xfrm>
          <a:prstGeom prst="rect">
            <a:avLst/>
          </a:prstGeom>
        </p:spPr>
      </p:pic>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The Human Genome</a:t>
            </a:r>
            <a:endParaRPr lang="en-US" sz="1200" dirty="0">
              <a:solidFill>
                <a:schemeClr val="tx1">
                  <a:lumMod val="65000"/>
                  <a:lumOff val="35000"/>
                </a:schemeClr>
              </a:solidFill>
              <a:latin typeface="Helvetica Light"/>
              <a:cs typeface="Helvetica Light"/>
            </a:endParaRP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777519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73911"/>
            <a:ext cx="8229600" cy="4791179"/>
          </a:xfrm>
        </p:spPr>
        <p:txBody>
          <a:bodyPr lIns="0" tIns="0"/>
          <a:lstStyle/>
          <a:p>
            <a:pPr marL="0" indent="0">
              <a:spcAft>
                <a:spcPts val="300"/>
              </a:spcAft>
              <a:buNone/>
            </a:pPr>
            <a:r>
              <a:rPr lang="en-US" sz="2400" b="1" dirty="0" smtClean="0">
                <a:latin typeface="Helvetica"/>
                <a:cs typeface="Helvetica"/>
              </a:rPr>
              <a:t>The Human Genome Project</a:t>
            </a:r>
          </a:p>
          <a:p>
            <a:pPr marL="0" indent="0">
              <a:buNone/>
            </a:pPr>
            <a:r>
              <a:rPr lang="en-US" sz="2200" dirty="0" smtClean="0">
                <a:latin typeface="Helvetica"/>
                <a:cs typeface="Helvetica"/>
              </a:rPr>
              <a:t>DNA fingerprinting</a:t>
            </a:r>
          </a:p>
          <a:p>
            <a:r>
              <a:rPr lang="en-US" sz="1800" dirty="0" smtClean="0">
                <a:latin typeface="Helvetica Light"/>
                <a:cs typeface="Helvetica"/>
              </a:rPr>
              <a:t>The long stretches of noncoding regions of DNA are unique to each individual.</a:t>
            </a:r>
          </a:p>
          <a:p>
            <a:pPr>
              <a:buClr>
                <a:schemeClr val="tx1"/>
              </a:buClr>
            </a:pPr>
            <a:r>
              <a:rPr lang="en-US" sz="1800" dirty="0" smtClean="0">
                <a:solidFill>
                  <a:srgbClr val="B00000"/>
                </a:solidFill>
                <a:latin typeface="Helvetica Light"/>
                <a:cs typeface="Helvetica"/>
              </a:rPr>
              <a:t>DNA fingerprinting </a:t>
            </a:r>
            <a:r>
              <a:rPr lang="en-US" sz="1800" dirty="0" smtClean="0">
                <a:latin typeface="Helvetica Light"/>
                <a:cs typeface="Helvetica"/>
              </a:rPr>
              <a:t>involves separating the noncoding fragments to observe the distinct banding patterns that are unique to every individual.</a:t>
            </a:r>
            <a:endParaRPr lang="en-US" sz="1800" dirty="0">
              <a:latin typeface="Helvetica Light"/>
              <a:cs typeface="Helvetica"/>
            </a:endParaRPr>
          </a:p>
          <a:p>
            <a:pPr marL="0" indent="0">
              <a:buNone/>
            </a:pPr>
            <a:endParaRPr lang="en-US" sz="2400" dirty="0">
              <a:latin typeface="Helvetica Light"/>
              <a:cs typeface="Helvetica Light"/>
            </a:endParaRPr>
          </a:p>
        </p:txBody>
      </p:sp>
      <p:sp>
        <p:nvSpPr>
          <p:cNvPr id="8" name="Content Placeholder 2"/>
          <p:cNvSpPr txBox="1">
            <a:spLocks/>
          </p:cNvSpPr>
          <p:nvPr/>
        </p:nvSpPr>
        <p:spPr>
          <a:xfrm>
            <a:off x="457200" y="1537420"/>
            <a:ext cx="4108963"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endParaRPr lang="en-US" sz="1800" dirty="0" smtClean="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The Human Genome</a:t>
            </a:r>
            <a:endParaRPr lang="en-US" sz="1200" dirty="0">
              <a:solidFill>
                <a:schemeClr val="tx1">
                  <a:lumMod val="65000"/>
                  <a:lumOff val="35000"/>
                </a:schemeClr>
              </a:solidFill>
              <a:latin typeface="Helvetica Light"/>
              <a:cs typeface="Helvetica Light"/>
            </a:endParaRP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34385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73911"/>
            <a:ext cx="8229600" cy="4791179"/>
          </a:xfrm>
        </p:spPr>
        <p:txBody>
          <a:bodyPr lIns="0" tIns="0"/>
          <a:lstStyle/>
          <a:p>
            <a:pPr marL="0" indent="0">
              <a:spcAft>
                <a:spcPts val="300"/>
              </a:spcAft>
              <a:buNone/>
            </a:pPr>
            <a:r>
              <a:rPr lang="en-US" sz="2400" b="1" dirty="0" smtClean="0">
                <a:latin typeface="Helvetica" panose="020B0604020202020204" pitchFamily="34" charset="0"/>
                <a:cs typeface="Helvetica" panose="020B0604020202020204" pitchFamily="34" charset="0"/>
              </a:rPr>
              <a:t>Identifying Genes</a:t>
            </a:r>
          </a:p>
          <a:p>
            <a:r>
              <a:rPr lang="en-US" sz="1800" dirty="0" smtClean="0">
                <a:latin typeface="Helvetica Light"/>
                <a:cs typeface="Helvetica"/>
              </a:rPr>
              <a:t>After sequencing the human genome, scientists began the process of identifying the genes and their functions. </a:t>
            </a:r>
          </a:p>
          <a:p>
            <a:r>
              <a:rPr lang="en-US" sz="1800" dirty="0" smtClean="0">
                <a:latin typeface="Helvetica Light"/>
                <a:cs typeface="Helvetica"/>
              </a:rPr>
              <a:t>For organisms without large noncoding regions, researchers have identified genes by scanning the sequence for Open Reading Frames (ORFs).</a:t>
            </a:r>
          </a:p>
          <a:p>
            <a:r>
              <a:rPr lang="en-US" sz="1800" dirty="0" smtClean="0">
                <a:latin typeface="Helvetica Light"/>
                <a:cs typeface="Helvetica"/>
              </a:rPr>
              <a:t>ORFs contain at least 100 codons that begin with a start codon and end with a stop codon.</a:t>
            </a:r>
            <a:endParaRPr lang="en-US" sz="1800" dirty="0">
              <a:latin typeface="Helvetica Light"/>
              <a:cs typeface="Helvetica"/>
            </a:endParaRPr>
          </a:p>
          <a:p>
            <a:pPr marL="0" indent="0">
              <a:buNone/>
            </a:pPr>
            <a:endParaRPr lang="en-US" sz="2400" dirty="0">
              <a:latin typeface="Helvetica Light"/>
              <a:cs typeface="Helvetica Light"/>
            </a:endParaRPr>
          </a:p>
        </p:txBody>
      </p:sp>
      <p:sp>
        <p:nvSpPr>
          <p:cNvPr id="8" name="Content Placeholder 2"/>
          <p:cNvSpPr txBox="1">
            <a:spLocks/>
          </p:cNvSpPr>
          <p:nvPr/>
        </p:nvSpPr>
        <p:spPr>
          <a:xfrm>
            <a:off x="457200" y="1537420"/>
            <a:ext cx="4108963"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endParaRPr lang="en-US" sz="1800" dirty="0" smtClean="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The Human Genome</a:t>
            </a:r>
            <a:endParaRPr lang="en-US" sz="1200" dirty="0">
              <a:solidFill>
                <a:schemeClr val="tx1">
                  <a:lumMod val="65000"/>
                  <a:lumOff val="35000"/>
                </a:schemeClr>
              </a:solidFill>
              <a:latin typeface="Helvetica Light"/>
              <a:cs typeface="Helvetica Light"/>
            </a:endParaRP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337105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73911"/>
            <a:ext cx="8229600" cy="4791179"/>
          </a:xfrm>
        </p:spPr>
        <p:txBody>
          <a:bodyPr lIns="0" tIns="0"/>
          <a:lstStyle/>
          <a:p>
            <a:pPr marL="0" indent="0">
              <a:spcAft>
                <a:spcPts val="300"/>
              </a:spcAft>
              <a:buNone/>
            </a:pPr>
            <a:r>
              <a:rPr lang="en-US" sz="2400" b="1" dirty="0" smtClean="0">
                <a:latin typeface="Helvetica"/>
                <a:cs typeface="Helvetica"/>
              </a:rPr>
              <a:t>Bioinformatics</a:t>
            </a:r>
            <a:endParaRPr lang="en-US" sz="2200" b="1" dirty="0" smtClean="0">
              <a:latin typeface="Helvetica"/>
              <a:cs typeface="Helvetica"/>
            </a:endParaRPr>
          </a:p>
          <a:p>
            <a:r>
              <a:rPr lang="en-US" sz="1800" dirty="0" smtClean="0">
                <a:latin typeface="Helvetica Light"/>
                <a:cs typeface="Helvetica"/>
              </a:rPr>
              <a:t>The Human Genome Project and other sequencing projects produce enormous amounts of data.</a:t>
            </a:r>
          </a:p>
          <a:p>
            <a:pPr>
              <a:buClr>
                <a:schemeClr val="tx1"/>
              </a:buClr>
            </a:pPr>
            <a:r>
              <a:rPr lang="en-US" sz="1800" dirty="0" smtClean="0">
                <a:solidFill>
                  <a:srgbClr val="B00000"/>
                </a:solidFill>
                <a:latin typeface="Helvetica Light"/>
                <a:cs typeface="Helvetica"/>
              </a:rPr>
              <a:t>Bioinformatics </a:t>
            </a:r>
            <a:r>
              <a:rPr lang="en-US" sz="1800" dirty="0" smtClean="0">
                <a:latin typeface="Helvetica Light"/>
                <a:cs typeface="Helvetica"/>
              </a:rPr>
              <a:t>involves creating and maintaining databases of biological information.</a:t>
            </a:r>
          </a:p>
          <a:p>
            <a:pPr>
              <a:buClr>
                <a:schemeClr val="tx1"/>
              </a:buClr>
            </a:pPr>
            <a:r>
              <a:rPr lang="en-US" sz="1800" dirty="0" smtClean="0">
                <a:latin typeface="Helvetica Light"/>
                <a:cs typeface="Helvetica"/>
              </a:rPr>
              <a:t>Researchers analyze sequences, looking for genes and predicting the structures of newly discovered proteins. </a:t>
            </a:r>
          </a:p>
        </p:txBody>
      </p:sp>
      <p:sp>
        <p:nvSpPr>
          <p:cNvPr id="8" name="Content Placeholder 2"/>
          <p:cNvSpPr txBox="1">
            <a:spLocks/>
          </p:cNvSpPr>
          <p:nvPr/>
        </p:nvSpPr>
        <p:spPr>
          <a:xfrm>
            <a:off x="457200" y="1537420"/>
            <a:ext cx="4108963"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endParaRPr lang="en-US" sz="1800" dirty="0" smtClean="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chemeClr val="tx1">
                    <a:lumMod val="65000"/>
                    <a:lumOff val="35000"/>
                  </a:schemeClr>
                </a:solidFill>
                <a:latin typeface="Helvetica Light"/>
                <a:cs typeface="Helvetica Light"/>
              </a:rPr>
              <a:t>The Human Genome</a:t>
            </a:r>
            <a:endParaRPr lang="en-US" sz="1200" dirty="0">
              <a:solidFill>
                <a:schemeClr val="tx1">
                  <a:lumMod val="65000"/>
                  <a:lumOff val="35000"/>
                </a:schemeClr>
              </a:solidFill>
              <a:latin typeface="Helvetica Light"/>
              <a:cs typeface="Helvetica Light"/>
            </a:endParaRP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895584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1751</TotalTime>
  <Words>806</Words>
  <Application>Microsoft Office PowerPoint</Application>
  <PresentationFormat>On-screen Show (4:3)</PresentationFormat>
  <Paragraphs>140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Section 3:  The Human Genome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McGraw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Jennifer Ferguson</cp:lastModifiedBy>
  <cp:revision>101</cp:revision>
  <cp:lastPrinted>2013-07-12T13:26:11Z</cp:lastPrinted>
  <dcterms:created xsi:type="dcterms:W3CDTF">2013-07-09T14:24:31Z</dcterms:created>
  <dcterms:modified xsi:type="dcterms:W3CDTF">2015-03-25T16:50:44Z</dcterms:modified>
</cp:coreProperties>
</file>