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8"/>
  </p:notesMasterIdLst>
  <p:handoutMasterIdLst>
    <p:handoutMasterId r:id="rId19"/>
  </p:handoutMasterIdLst>
  <p:sldIdLst>
    <p:sldId id="256" r:id="rId2"/>
    <p:sldId id="270" r:id="rId3"/>
    <p:sldId id="257" r:id="rId4"/>
    <p:sldId id="258" r:id="rId5"/>
    <p:sldId id="260" r:id="rId6"/>
    <p:sldId id="259" r:id="rId7"/>
    <p:sldId id="261" r:id="rId8"/>
    <p:sldId id="262" r:id="rId9"/>
    <p:sldId id="264" r:id="rId10"/>
    <p:sldId id="265" r:id="rId11"/>
    <p:sldId id="267" r:id="rId12"/>
    <p:sldId id="266" r:id="rId13"/>
    <p:sldId id="263" r:id="rId14"/>
    <p:sldId id="268" r:id="rId15"/>
    <p:sldId id="269" r:id="rId16"/>
    <p:sldId id="271" r:id="rId17"/>
  </p:sldIdLst>
  <p:sldSz cx="12192000" cy="6858000"/>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52" d="100"/>
          <a:sy n="52" d="100"/>
        </p:scale>
        <p:origin x="-108"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9" y="1"/>
            <a:ext cx="3066733" cy="427485"/>
          </a:xfrm>
          <a:prstGeom prst="rect">
            <a:avLst/>
          </a:prstGeom>
        </p:spPr>
        <p:txBody>
          <a:bodyPr vert="horz" lIns="93936" tIns="46968" rIns="93936" bIns="46968" rtlCol="0"/>
          <a:lstStyle>
            <a:lvl1pPr algn="r">
              <a:defRPr sz="1200"/>
            </a:lvl1pPr>
          </a:lstStyle>
          <a:p>
            <a:fld id="{6DB87F0A-4AD1-476C-9C91-F2C64585B6BF}" type="datetimeFigureOut">
              <a:rPr lang="en-US" smtClean="0"/>
              <a:t>1/10/2018</a:t>
            </a:fld>
            <a:endParaRPr lang="en-US"/>
          </a:p>
        </p:txBody>
      </p:sp>
      <p:sp>
        <p:nvSpPr>
          <p:cNvPr id="4" name="Footer Placeholder 3"/>
          <p:cNvSpPr>
            <a:spLocks noGrp="1"/>
          </p:cNvSpPr>
          <p:nvPr>
            <p:ph type="ftr" sz="quarter" idx="2"/>
          </p:nvPr>
        </p:nvSpPr>
        <p:spPr>
          <a:xfrm>
            <a:off x="4" y="8092632"/>
            <a:ext cx="3066733" cy="427485"/>
          </a:xfrm>
          <a:prstGeom prst="rect">
            <a:avLst/>
          </a:prstGeom>
        </p:spPr>
        <p:txBody>
          <a:bodyPr vert="horz" lIns="93936" tIns="46968" rIns="93936" bIns="46968" rtlCol="0" anchor="b"/>
          <a:lstStyle>
            <a:lvl1pPr algn="l">
              <a:defRPr sz="1200"/>
            </a:lvl1pPr>
          </a:lstStyle>
          <a:p>
            <a:r>
              <a:rPr lang="en-US" smtClean="0"/>
              <a:t>Presented by Delicious Gardens</a:t>
            </a:r>
            <a:endParaRPr lang="en-US"/>
          </a:p>
        </p:txBody>
      </p:sp>
      <p:sp>
        <p:nvSpPr>
          <p:cNvPr id="5" name="Slide Number Placeholder 4"/>
          <p:cNvSpPr>
            <a:spLocks noGrp="1"/>
          </p:cNvSpPr>
          <p:nvPr>
            <p:ph type="sldNum" sz="quarter" idx="3"/>
          </p:nvPr>
        </p:nvSpPr>
        <p:spPr>
          <a:xfrm>
            <a:off x="4008709" y="8092632"/>
            <a:ext cx="3066733" cy="427485"/>
          </a:xfrm>
          <a:prstGeom prst="rect">
            <a:avLst/>
          </a:prstGeom>
        </p:spPr>
        <p:txBody>
          <a:bodyPr vert="horz" lIns="93936" tIns="46968" rIns="93936" bIns="46968" rtlCol="0" anchor="b"/>
          <a:lstStyle>
            <a:lvl1pPr algn="r">
              <a:defRPr sz="1200"/>
            </a:lvl1pPr>
          </a:lstStyle>
          <a:p>
            <a:fld id="{9EDD8965-92BC-4974-BBE9-1ED0FD91990E}" type="slidenum">
              <a:rPr lang="en-US" smtClean="0"/>
              <a:t>‹#›</a:t>
            </a:fld>
            <a:endParaRPr lang="en-US"/>
          </a:p>
        </p:txBody>
      </p:sp>
    </p:spTree>
    <p:extLst>
      <p:ext uri="{BB962C8B-B14F-4D97-AF65-F5344CB8AC3E}">
        <p14:creationId xmlns:p14="http://schemas.microsoft.com/office/powerpoint/2010/main" val="4059773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9" y="1"/>
            <a:ext cx="3066733" cy="427485"/>
          </a:xfrm>
          <a:prstGeom prst="rect">
            <a:avLst/>
          </a:prstGeom>
        </p:spPr>
        <p:txBody>
          <a:bodyPr vert="horz" lIns="93936" tIns="46968" rIns="93936" bIns="46968" rtlCol="0"/>
          <a:lstStyle>
            <a:lvl1pPr algn="r">
              <a:defRPr sz="1200"/>
            </a:lvl1pPr>
          </a:lstStyle>
          <a:p>
            <a:fld id="{84B28C3C-31BA-45C8-AABE-7DEC93D2DF8A}" type="datetimeFigureOut">
              <a:rPr lang="en-US" smtClean="0"/>
              <a:t>1/10/2018</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6"/>
            <a:ext cx="5661660" cy="335479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092632"/>
            <a:ext cx="3066733" cy="427485"/>
          </a:xfrm>
          <a:prstGeom prst="rect">
            <a:avLst/>
          </a:prstGeom>
        </p:spPr>
        <p:txBody>
          <a:bodyPr vert="horz" lIns="93936" tIns="46968" rIns="93936" bIns="46968" rtlCol="0" anchor="b"/>
          <a:lstStyle>
            <a:lvl1pPr algn="l">
              <a:defRPr sz="1200"/>
            </a:lvl1pPr>
          </a:lstStyle>
          <a:p>
            <a:r>
              <a:rPr lang="en-US" smtClean="0"/>
              <a:t>Presented by Delicious Gardens</a:t>
            </a:r>
            <a:endParaRPr lang="en-US"/>
          </a:p>
        </p:txBody>
      </p:sp>
      <p:sp>
        <p:nvSpPr>
          <p:cNvPr id="7" name="Slide Number Placeholder 6"/>
          <p:cNvSpPr>
            <a:spLocks noGrp="1"/>
          </p:cNvSpPr>
          <p:nvPr>
            <p:ph type="sldNum" sz="quarter" idx="5"/>
          </p:nvPr>
        </p:nvSpPr>
        <p:spPr>
          <a:xfrm>
            <a:off x="4008709" y="8092632"/>
            <a:ext cx="3066733" cy="427485"/>
          </a:xfrm>
          <a:prstGeom prst="rect">
            <a:avLst/>
          </a:prstGeom>
        </p:spPr>
        <p:txBody>
          <a:bodyPr vert="horz" lIns="93936" tIns="46968" rIns="93936" bIns="46968" rtlCol="0" anchor="b"/>
          <a:lstStyle>
            <a:lvl1pPr algn="r">
              <a:defRPr sz="1200"/>
            </a:lvl1pPr>
          </a:lstStyle>
          <a:p>
            <a:fld id="{21AA7819-83B7-4DFE-8762-68D1C9FC90E1}" type="slidenum">
              <a:rPr lang="en-US" smtClean="0"/>
              <a:t>‹#›</a:t>
            </a:fld>
            <a:endParaRPr lang="en-US"/>
          </a:p>
        </p:txBody>
      </p:sp>
    </p:spTree>
    <p:extLst>
      <p:ext uri="{BB962C8B-B14F-4D97-AF65-F5344CB8AC3E}">
        <p14:creationId xmlns:p14="http://schemas.microsoft.com/office/powerpoint/2010/main" val="9134954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AA7819-83B7-4DFE-8762-68D1C9FC90E1}" type="slidenum">
              <a:rPr lang="en-US" smtClean="0"/>
              <a:t>1</a:t>
            </a:fld>
            <a:endParaRPr lang="en-US"/>
          </a:p>
        </p:txBody>
      </p:sp>
      <p:sp>
        <p:nvSpPr>
          <p:cNvPr id="5" name="Footer Placeholder 4"/>
          <p:cNvSpPr>
            <a:spLocks noGrp="1"/>
          </p:cNvSpPr>
          <p:nvPr>
            <p:ph type="ftr" sz="quarter" idx="11"/>
          </p:nvPr>
        </p:nvSpPr>
        <p:spPr/>
        <p:txBody>
          <a:bodyPr/>
          <a:lstStyle/>
          <a:p>
            <a:r>
              <a:rPr lang="en-US" smtClean="0"/>
              <a:t>Presented by Delicious Gardens</a:t>
            </a:r>
            <a:endParaRPr lang="en-US"/>
          </a:p>
        </p:txBody>
      </p:sp>
    </p:spTree>
    <p:extLst>
      <p:ext uri="{BB962C8B-B14F-4D97-AF65-F5344CB8AC3E}">
        <p14:creationId xmlns:p14="http://schemas.microsoft.com/office/powerpoint/2010/main" val="191077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C305E3-534C-4C0C-881D-1A124C2E1709}"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2F25E-8A84-40B1-A66F-AE4DB1175397}"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0A19-2639-4CD4-9BFB-2877006C78B7}"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AC432-19B6-482C-BC99-4A262474A92F}"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DE792-5C50-4417-8B5F-1633E4D63538}"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3188F-4EB3-4FDB-BEFE-BA8096C84309}"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BC0E52-8704-497A-B127-4C5ADA6DD63A}"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29C2D-0B09-4160-93C7-6EDA7F98C492}"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7FB43-B8C4-4813-ACF8-69A9100666C7}"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25EF0-E4BD-486B-A986-C578B0E39435}" type="datetime1">
              <a:rPr lang="en-US" smtClean="0"/>
              <a:t>1/10/2018</a:t>
            </a:fld>
            <a:endParaRPr lang="en-US" dirty="0"/>
          </a:p>
        </p:txBody>
      </p:sp>
      <p:sp>
        <p:nvSpPr>
          <p:cNvPr id="5" name="Footer Placeholder 4"/>
          <p:cNvSpPr>
            <a:spLocks noGrp="1"/>
          </p:cNvSpPr>
          <p:nvPr>
            <p:ph type="ftr" sz="quarter" idx="11"/>
          </p:nvPr>
        </p:nvSpPr>
        <p:spPr/>
        <p:txBody>
          <a:bodyPr/>
          <a:lstStyle/>
          <a:p>
            <a:r>
              <a:rPr lang="en-US" smtClean="0"/>
              <a:t>Presented by Delicious Gardens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58A211-7E1D-4B34-B732-3DE734410136}" type="datetime1">
              <a:rPr lang="en-US" smtClean="0"/>
              <a:t>1/10/2018</a:t>
            </a:fld>
            <a:endParaRPr lang="en-US" dirty="0"/>
          </a:p>
        </p:txBody>
      </p:sp>
      <p:sp>
        <p:nvSpPr>
          <p:cNvPr id="6" name="Footer Placeholder 5"/>
          <p:cNvSpPr>
            <a:spLocks noGrp="1"/>
          </p:cNvSpPr>
          <p:nvPr>
            <p:ph type="ftr" sz="quarter" idx="11"/>
          </p:nvPr>
        </p:nvSpPr>
        <p:spPr/>
        <p:txBody>
          <a:bodyPr/>
          <a:lstStyle/>
          <a:p>
            <a:r>
              <a:rPr lang="en-US" smtClean="0"/>
              <a:t>Presented by Delicious Gardens</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C1DAD7-19C3-4E11-A944-9955C008FF2E}" type="datetime1">
              <a:rPr lang="en-US" smtClean="0"/>
              <a:t>1/10/2018</a:t>
            </a:fld>
            <a:endParaRPr lang="en-US" dirty="0"/>
          </a:p>
        </p:txBody>
      </p:sp>
      <p:sp>
        <p:nvSpPr>
          <p:cNvPr id="8" name="Footer Placeholder 7"/>
          <p:cNvSpPr>
            <a:spLocks noGrp="1"/>
          </p:cNvSpPr>
          <p:nvPr>
            <p:ph type="ftr" sz="quarter" idx="11"/>
          </p:nvPr>
        </p:nvSpPr>
        <p:spPr/>
        <p:txBody>
          <a:bodyPr/>
          <a:lstStyle/>
          <a:p>
            <a:r>
              <a:rPr lang="en-US" smtClean="0"/>
              <a:t>Presented by Delicious Gardens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B41475-05A9-4865-905A-1DFB24126345}" type="datetime1">
              <a:rPr lang="en-US" smtClean="0"/>
              <a:t>1/10/2018</a:t>
            </a:fld>
            <a:endParaRPr lang="en-US" dirty="0"/>
          </a:p>
        </p:txBody>
      </p:sp>
      <p:sp>
        <p:nvSpPr>
          <p:cNvPr id="4" name="Footer Placeholder 3"/>
          <p:cNvSpPr>
            <a:spLocks noGrp="1"/>
          </p:cNvSpPr>
          <p:nvPr>
            <p:ph type="ftr" sz="quarter" idx="11"/>
          </p:nvPr>
        </p:nvSpPr>
        <p:spPr/>
        <p:txBody>
          <a:bodyPr/>
          <a:lstStyle/>
          <a:p>
            <a:r>
              <a:rPr lang="en-US" smtClean="0"/>
              <a:t>Presented by Delicious Gardens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3FB15-A99D-4BDD-847D-EA51BA8F6185}" type="datetime1">
              <a:rPr lang="en-US" smtClean="0"/>
              <a:t>1/10/2018</a:t>
            </a:fld>
            <a:endParaRPr lang="en-US" dirty="0"/>
          </a:p>
        </p:txBody>
      </p:sp>
      <p:sp>
        <p:nvSpPr>
          <p:cNvPr id="3" name="Footer Placeholder 2"/>
          <p:cNvSpPr>
            <a:spLocks noGrp="1"/>
          </p:cNvSpPr>
          <p:nvPr>
            <p:ph type="ftr" sz="quarter" idx="11"/>
          </p:nvPr>
        </p:nvSpPr>
        <p:spPr/>
        <p:txBody>
          <a:bodyPr/>
          <a:lstStyle/>
          <a:p>
            <a:r>
              <a:rPr lang="en-US" smtClean="0"/>
              <a:t>Presented by Delicious Gardens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4146B-CCFA-477F-BFAB-E44EDB145C47}" type="datetime1">
              <a:rPr lang="en-US" smtClean="0"/>
              <a:t>1/10/2018</a:t>
            </a:fld>
            <a:endParaRPr lang="en-US" dirty="0"/>
          </a:p>
        </p:txBody>
      </p:sp>
      <p:sp>
        <p:nvSpPr>
          <p:cNvPr id="6" name="Footer Placeholder 5"/>
          <p:cNvSpPr>
            <a:spLocks noGrp="1"/>
          </p:cNvSpPr>
          <p:nvPr>
            <p:ph type="ftr" sz="quarter" idx="11"/>
          </p:nvPr>
        </p:nvSpPr>
        <p:spPr/>
        <p:txBody>
          <a:bodyPr/>
          <a:lstStyle/>
          <a:p>
            <a:r>
              <a:rPr lang="en-US" smtClean="0"/>
              <a:t>Presented by Delicious Gardens</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F0321-D56C-455F-BCE6-83C954842E64}" type="datetime1">
              <a:rPr lang="en-US" smtClean="0"/>
              <a:t>1/10/2018</a:t>
            </a:fld>
            <a:endParaRPr lang="en-US" dirty="0"/>
          </a:p>
        </p:txBody>
      </p:sp>
      <p:sp>
        <p:nvSpPr>
          <p:cNvPr id="6" name="Footer Placeholder 5"/>
          <p:cNvSpPr>
            <a:spLocks noGrp="1"/>
          </p:cNvSpPr>
          <p:nvPr>
            <p:ph type="ftr" sz="quarter" idx="11"/>
          </p:nvPr>
        </p:nvSpPr>
        <p:spPr/>
        <p:txBody>
          <a:bodyPr/>
          <a:lstStyle/>
          <a:p>
            <a:r>
              <a:rPr lang="en-US" smtClean="0"/>
              <a:t>Presented by Delicious Gardens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96266-F4C3-427B-8C0F-BEB34F5A56A7}" type="datetime1">
              <a:rPr lang="en-US" smtClean="0"/>
              <a:t>1/10/2018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Presented by Delicious Gardens</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lant" TargetMode="External"/><Relationship Id="rId2" Type="http://schemas.openxmlformats.org/officeDocument/2006/relationships/hyperlink" Target="http://en.wikipedia.org/wiki/Hydrocultur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en.wikipedia.org/wiki/Soil" TargetMode="External"/><Relationship Id="rId4" Type="http://schemas.openxmlformats.org/officeDocument/2006/relationships/hyperlink" Target="http://en.wikipedia.org/wiki/Nutri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323" y="576943"/>
            <a:ext cx="7766936" cy="2537721"/>
          </a:xfrm>
        </p:spPr>
        <p:txBody>
          <a:bodyPr/>
          <a:lstStyle/>
          <a:p>
            <a:pPr lvl="0">
              <a:defRPr sz="1800">
                <a:solidFill>
                  <a:srgbClr val="000000"/>
                </a:solidFill>
                <a:effectLst/>
              </a:defRPr>
            </a:pPr>
            <a:r>
              <a:rPr lang="en-US" sz="36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Introduction to the world of hydroponic gardening</a:t>
            </a:r>
            <a:endParaRPr lang="en-US" sz="4800" dirty="0"/>
          </a:p>
        </p:txBody>
      </p:sp>
      <p:sp>
        <p:nvSpPr>
          <p:cNvPr id="3" name="Subtitle 2"/>
          <p:cNvSpPr>
            <a:spLocks noGrp="1"/>
          </p:cNvSpPr>
          <p:nvPr>
            <p:ph type="subTitle" idx="1"/>
          </p:nvPr>
        </p:nvSpPr>
        <p:spPr>
          <a:xfrm>
            <a:off x="396725" y="2936089"/>
            <a:ext cx="7766936" cy="1096899"/>
          </a:xfrm>
        </p:spPr>
        <p:txBody>
          <a:bodyPr>
            <a:normAutofit lnSpcReduction="10000"/>
          </a:bodyPr>
          <a:lstStyle/>
          <a:p>
            <a:pPr algn="l"/>
            <a:endParaRPr lang="en-US" dirty="0" smtClean="0">
              <a:solidFill>
                <a:srgbClr val="363929"/>
              </a:solidFill>
              <a:effectLst>
                <a:outerShdw blurRad="25400" dist="25400" dir="2700000" rotWithShape="0">
                  <a:srgbClr val="FFFFFF">
                    <a:alpha val="50000"/>
                  </a:srgbClr>
                </a:outerShdw>
              </a:effectLst>
              <a:latin typeface="Verdana" panose="020B0604030504040204" pitchFamily="34" charset="0"/>
              <a:ea typeface="Verdana" panose="020B0604030504040204" pitchFamily="34" charset="0"/>
              <a:cs typeface="Verdana" panose="020B0604030504040204" pitchFamily="34" charset="0"/>
            </a:endParaRPr>
          </a:p>
          <a:p>
            <a:pPr algn="l"/>
            <a:endParaRPr lang="en-US" dirty="0">
              <a:solidFill>
                <a:srgbClr val="363929"/>
              </a:solidFill>
              <a:effectLst>
                <a:outerShdw blurRad="25400" dist="25400" dir="2700000" rotWithShape="0">
                  <a:srgbClr val="FFFFFF">
                    <a:alpha val="50000"/>
                  </a:srgbClr>
                </a:outerShdw>
              </a:effectLst>
              <a:latin typeface="Verdana" panose="020B0604030504040204" pitchFamily="34" charset="0"/>
              <a:ea typeface="Verdana" panose="020B0604030504040204" pitchFamily="34" charset="0"/>
              <a:cs typeface="Verdana" panose="020B0604030504040204" pitchFamily="34" charset="0"/>
            </a:endParaRPr>
          </a:p>
          <a:p>
            <a:pPr algn="l"/>
            <a:r>
              <a:rPr lang="en-US" dirty="0" smtClean="0">
                <a:solidFill>
                  <a:srgbClr val="363929"/>
                </a:solidFill>
                <a:effectLst>
                  <a:outerShdw blurRad="25400" dist="25400" dir="2700000" rotWithShape="0">
                    <a:srgbClr val="FFFFFF">
                      <a:alpha val="50000"/>
                    </a:srgbClr>
                  </a:outerShdw>
                </a:effectLst>
                <a:latin typeface="Verdana" panose="020B0604030504040204" pitchFamily="34" charset="0"/>
                <a:ea typeface="Verdana" panose="020B0604030504040204" pitchFamily="34" charset="0"/>
                <a:cs typeface="Verdana" panose="020B0604030504040204" pitchFamily="34" charset="0"/>
              </a:rPr>
              <a:t>Presented by:</a:t>
            </a:r>
          </a:p>
          <a:p>
            <a:pPr algn="l"/>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888" y="4104785"/>
            <a:ext cx="7095744" cy="847344"/>
          </a:xfrm>
          <a:prstGeom prst="rect">
            <a:avLst/>
          </a:prstGeom>
        </p:spPr>
      </p:pic>
    </p:spTree>
    <p:extLst>
      <p:ext uri="{BB962C8B-B14F-4D97-AF65-F5344CB8AC3E}">
        <p14:creationId xmlns:p14="http://schemas.microsoft.com/office/powerpoint/2010/main" val="183533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4161"/>
            <a:ext cx="8596668" cy="1320800"/>
          </a:xfrm>
        </p:spPr>
        <p:txBody>
          <a:bodyPr/>
          <a:lstStyle/>
          <a:p>
            <a:r>
              <a:rPr lang="en-US" dirty="0" smtClean="0"/>
              <a:t>The Present…</a:t>
            </a:r>
            <a:br>
              <a:rPr lang="en-US" dirty="0" smtClean="0"/>
            </a:br>
            <a:r>
              <a:rPr lang="en-US" dirty="0" smtClean="0"/>
              <a:t>Hydroponic Farming Today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TextBox 2"/>
          <p:cNvSpPr txBox="1"/>
          <p:nvPr/>
        </p:nvSpPr>
        <p:spPr>
          <a:xfrm>
            <a:off x="5166462" y="1800687"/>
            <a:ext cx="4715724" cy="2123658"/>
          </a:xfrm>
          <a:prstGeom prst="rect">
            <a:avLst/>
          </a:prstGeom>
          <a:noFill/>
        </p:spPr>
        <p:txBody>
          <a:bodyPr wrap="square" rtlCol="0">
            <a:spAutoFit/>
          </a:bodyPr>
          <a:lstStyle/>
          <a:p>
            <a:pPr lvl="0"/>
            <a:r>
              <a:rPr lang="en-US" dirty="0" smtClean="0">
                <a:latin typeface="Verdana" panose="020B0604030504040204" pitchFamily="34" charset="0"/>
                <a:ea typeface="Verdana" panose="020B0604030504040204" pitchFamily="34" charset="0"/>
                <a:cs typeface="Verdana" panose="020B0604030504040204" pitchFamily="34" charset="0"/>
              </a:rPr>
              <a:t>Shipping containers are being repurposed to create mobile local farms allowing for produce to be grown in the area where is will be consumed where typical farm land may not be available</a:t>
            </a:r>
          </a:p>
          <a:p>
            <a:pPr lvl="0"/>
            <a:r>
              <a:rPr lang="en-US" dirty="0" smtClean="0">
                <a:latin typeface="Verdana" panose="020B0604030504040204" pitchFamily="34" charset="0"/>
                <a:ea typeface="Verdana" panose="020B0604030504040204" pitchFamily="34" charset="0"/>
                <a:cs typeface="Verdana" panose="020B0604030504040204" pitchFamily="34" charset="0"/>
              </a:rPr>
              <a:t>http</a:t>
            </a:r>
            <a:r>
              <a:rPr lang="en-US" dirty="0">
                <a:latin typeface="Verdana" panose="020B0604030504040204" pitchFamily="34" charset="0"/>
                <a:ea typeface="Verdana" panose="020B0604030504040204" pitchFamily="34" charset="0"/>
                <a:cs typeface="Verdana" panose="020B0604030504040204" pitchFamily="34" charset="0"/>
              </a:rPr>
              <a:t>://podp</a:t>
            </a:r>
            <a:r>
              <a:rPr lang="en-US" sz="2000" dirty="0">
                <a:latin typeface="Verdana" panose="020B0604030504040204" pitchFamily="34" charset="0"/>
                <a:ea typeface="Verdana" panose="020B0604030504040204" pitchFamily="34" charset="0"/>
                <a:cs typeface="Verdana" panose="020B0604030504040204" pitchFamily="34" charset="0"/>
              </a:rPr>
              <a:t>onics.com/</a:t>
            </a:r>
            <a:endParaRPr lang="en-US" sz="1600" dirty="0"/>
          </a:p>
        </p:txBody>
      </p:sp>
      <p:grpSp>
        <p:nvGrpSpPr>
          <p:cNvPr id="12" name="Group 255"/>
          <p:cNvGrpSpPr/>
          <p:nvPr/>
        </p:nvGrpSpPr>
        <p:grpSpPr>
          <a:xfrm>
            <a:off x="677334" y="1964702"/>
            <a:ext cx="4177695" cy="3532584"/>
            <a:chOff x="-127000" y="-88900"/>
            <a:chExt cx="6833082" cy="5455477"/>
          </a:xfrm>
        </p:grpSpPr>
        <p:pic>
          <p:nvPicPr>
            <p:cNvPr id="13" name="pasted-image.png"/>
            <p:cNvPicPr/>
            <p:nvPr/>
          </p:nvPicPr>
          <p:blipFill>
            <a:blip r:embed="rId2">
              <a:extLst/>
            </a:blip>
            <a:stretch>
              <a:fillRect/>
            </a:stretch>
          </p:blipFill>
          <p:spPr>
            <a:xfrm>
              <a:off x="0" y="0"/>
              <a:ext cx="6579083" cy="5125278"/>
            </a:xfrm>
            <a:prstGeom prst="rect">
              <a:avLst/>
            </a:prstGeom>
            <a:ln>
              <a:noFill/>
            </a:ln>
            <a:effectLst/>
          </p:spPr>
        </p:pic>
        <p:pic>
          <p:nvPicPr>
            <p:cNvPr id="14" name="Picture 13"/>
            <p:cNvPicPr/>
            <p:nvPr/>
          </p:nvPicPr>
          <p:blipFill>
            <a:blip r:embed="rId3">
              <a:extLst/>
            </a:blip>
            <a:stretch>
              <a:fillRect/>
            </a:stretch>
          </p:blipFill>
          <p:spPr>
            <a:xfrm>
              <a:off x="-127000" y="-88900"/>
              <a:ext cx="6833083" cy="5455478"/>
            </a:xfrm>
            <a:prstGeom prst="rect">
              <a:avLst/>
            </a:prstGeom>
            <a:effectLst/>
          </p:spPr>
        </p:pic>
      </p:grpSp>
      <p:grpSp>
        <p:nvGrpSpPr>
          <p:cNvPr id="15" name="Group 259"/>
          <p:cNvGrpSpPr/>
          <p:nvPr/>
        </p:nvGrpSpPr>
        <p:grpSpPr>
          <a:xfrm>
            <a:off x="6457649" y="3965384"/>
            <a:ext cx="3709609" cy="2751305"/>
            <a:chOff x="-127000" y="-88900"/>
            <a:chExt cx="5956300" cy="5511800"/>
          </a:xfrm>
        </p:grpSpPr>
        <p:pic>
          <p:nvPicPr>
            <p:cNvPr id="16" name="pasted-image.png"/>
            <p:cNvPicPr/>
            <p:nvPr/>
          </p:nvPicPr>
          <p:blipFill>
            <a:blip r:embed="rId4">
              <a:extLst/>
            </a:blip>
            <a:stretch>
              <a:fillRect/>
            </a:stretch>
          </p:blipFill>
          <p:spPr>
            <a:xfrm>
              <a:off x="0" y="0"/>
              <a:ext cx="5702300" cy="5181600"/>
            </a:xfrm>
            <a:prstGeom prst="rect">
              <a:avLst/>
            </a:prstGeom>
            <a:ln>
              <a:noFill/>
            </a:ln>
            <a:effectLst/>
          </p:spPr>
        </p:pic>
        <p:pic>
          <p:nvPicPr>
            <p:cNvPr id="17" name="Picture 16"/>
            <p:cNvPicPr/>
            <p:nvPr/>
          </p:nvPicPr>
          <p:blipFill>
            <a:blip r:embed="rId5">
              <a:extLst/>
            </a:blip>
            <a:stretch>
              <a:fillRect/>
            </a:stretch>
          </p:blipFill>
          <p:spPr>
            <a:xfrm>
              <a:off x="-127000" y="-88900"/>
              <a:ext cx="5956300" cy="5511800"/>
            </a:xfrm>
            <a:prstGeom prst="rect">
              <a:avLst/>
            </a:prstGeom>
            <a:effectLst/>
          </p:spPr>
        </p:pic>
      </p:grpSp>
    </p:spTree>
    <p:extLst>
      <p:ext uri="{BB962C8B-B14F-4D97-AF65-F5344CB8AC3E}">
        <p14:creationId xmlns:p14="http://schemas.microsoft.com/office/powerpoint/2010/main" val="248734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39" y="190953"/>
            <a:ext cx="5782734" cy="1060523"/>
          </a:xfrm>
        </p:spPr>
        <p:txBody>
          <a:bodyPr>
            <a:noAutofit/>
          </a:bodyPr>
          <a:lstStyle/>
          <a:p>
            <a:pPr lvl="0">
              <a:defRPr sz="1800">
                <a:solidFill>
                  <a:srgbClr val="000000"/>
                </a:solidFill>
              </a:defRPr>
            </a:pP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The Present…</a:t>
            </a:r>
            <a: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t/>
            </a:r>
            <a:b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b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Hydroponic Farming in Space</a:t>
            </a:r>
            <a:endPar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9" name="TextBox 8"/>
          <p:cNvSpPr txBox="1"/>
          <p:nvPr/>
        </p:nvSpPr>
        <p:spPr>
          <a:xfrm>
            <a:off x="401131" y="1166502"/>
            <a:ext cx="5219410" cy="5078313"/>
          </a:xfrm>
          <a:prstGeom prst="rect">
            <a:avLst/>
          </a:prstGeom>
          <a:noFill/>
        </p:spPr>
        <p:txBody>
          <a:bodyPr wrap="square" rtlCol="0">
            <a:spAutoFit/>
          </a:bodyPr>
          <a:lstStyle/>
          <a:p>
            <a:pPr lvl="0">
              <a:defRPr sz="1800"/>
            </a:pPr>
            <a:r>
              <a:rPr lang="en-US" dirty="0">
                <a:latin typeface="Verdana" panose="020B0604030504040204" pitchFamily="34" charset="0"/>
                <a:ea typeface="Verdana" panose="020B0604030504040204" pitchFamily="34" charset="0"/>
                <a:cs typeface="Verdana" panose="020B0604030504040204" pitchFamily="34" charset="0"/>
              </a:rPr>
              <a:t>The </a:t>
            </a:r>
            <a:r>
              <a:rPr lang="en-US" dirty="0" smtClean="0">
                <a:latin typeface="Verdana" panose="020B0604030504040204" pitchFamily="34" charset="0"/>
                <a:ea typeface="Verdana" panose="020B0604030504040204" pitchFamily="34" charset="0"/>
                <a:cs typeface="Verdana" panose="020B0604030504040204" pitchFamily="34" charset="0"/>
              </a:rPr>
              <a:t>Veggie system will </a:t>
            </a:r>
            <a:r>
              <a:rPr lang="en-US" dirty="0">
                <a:latin typeface="Verdana" panose="020B0604030504040204" pitchFamily="34" charset="0"/>
                <a:ea typeface="Verdana" panose="020B0604030504040204" pitchFamily="34" charset="0"/>
                <a:cs typeface="Verdana" panose="020B0604030504040204" pitchFamily="34" charset="0"/>
              </a:rPr>
              <a:t>expand fresh food production in </a:t>
            </a:r>
            <a:r>
              <a:rPr lang="en-US" dirty="0" smtClean="0">
                <a:latin typeface="Verdana" panose="020B0604030504040204" pitchFamily="34" charset="0"/>
                <a:ea typeface="Verdana" panose="020B0604030504040204" pitchFamily="34" charset="0"/>
                <a:cs typeface="Verdana" panose="020B0604030504040204" pitchFamily="34" charset="0"/>
              </a:rPr>
              <a:t>space.  </a:t>
            </a:r>
          </a:p>
          <a:p>
            <a:pPr lvl="0">
              <a:defRPr sz="1800"/>
            </a:pPr>
            <a:r>
              <a:rPr lang="en-US" dirty="0" smtClean="0">
                <a:latin typeface="Verdana" panose="020B0604030504040204" pitchFamily="34" charset="0"/>
                <a:ea typeface="Verdana" panose="020B0604030504040204" pitchFamily="34" charset="0"/>
                <a:cs typeface="Verdana" panose="020B0604030504040204" pitchFamily="34" charset="0"/>
              </a:rPr>
              <a:t>Rooting </a:t>
            </a:r>
            <a:r>
              <a:rPr lang="en-US" dirty="0">
                <a:latin typeface="Verdana" panose="020B0604030504040204" pitchFamily="34" charset="0"/>
                <a:ea typeface="Verdana" panose="020B0604030504040204" pitchFamily="34" charset="0"/>
                <a:cs typeface="Verdana" panose="020B0604030504040204" pitchFamily="34" charset="0"/>
              </a:rPr>
              <a:t>pillows made of Teflon-coated Kevlar and </a:t>
            </a:r>
            <a:r>
              <a:rPr lang="en-US" dirty="0" err="1" smtClean="0">
                <a:latin typeface="Verdana" panose="020B0604030504040204" pitchFamily="34" charset="0"/>
                <a:ea typeface="Verdana" panose="020B0604030504040204" pitchFamily="34" charset="0"/>
                <a:cs typeface="Verdana" panose="020B0604030504040204" pitchFamily="34" charset="0"/>
              </a:rPr>
              <a:t>Nomex</a:t>
            </a:r>
            <a:r>
              <a:rPr lang="en-US" dirty="0" smtClean="0">
                <a:latin typeface="Verdana" panose="020B0604030504040204" pitchFamily="34" charset="0"/>
                <a:ea typeface="Verdana" panose="020B0604030504040204" pitchFamily="34" charset="0"/>
                <a:cs typeface="Verdana" panose="020B0604030504040204" pitchFamily="34" charset="0"/>
              </a:rPr>
              <a:t>, hold </a:t>
            </a:r>
            <a:r>
              <a:rPr lang="en-US" dirty="0">
                <a:latin typeface="Verdana" panose="020B0604030504040204" pitchFamily="34" charset="0"/>
                <a:ea typeface="Verdana" panose="020B0604030504040204" pitchFamily="34" charset="0"/>
                <a:cs typeface="Verdana" panose="020B0604030504040204" pitchFamily="34" charset="0"/>
              </a:rPr>
              <a:t>the planting media and </a:t>
            </a:r>
            <a:r>
              <a:rPr lang="en-US" dirty="0" smtClean="0">
                <a:latin typeface="Verdana" panose="020B0604030504040204" pitchFamily="34" charset="0"/>
                <a:ea typeface="Verdana" panose="020B0604030504040204" pitchFamily="34" charset="0"/>
                <a:cs typeface="Verdana" panose="020B0604030504040204" pitchFamily="34" charset="0"/>
              </a:rPr>
              <a:t>nutrients.  The rooting </a:t>
            </a:r>
            <a:r>
              <a:rPr lang="en-US" dirty="0">
                <a:latin typeface="Verdana" panose="020B0604030504040204" pitchFamily="34" charset="0"/>
                <a:ea typeface="Verdana" panose="020B0604030504040204" pitchFamily="34" charset="0"/>
                <a:cs typeface="Verdana" panose="020B0604030504040204" pitchFamily="34" charset="0"/>
              </a:rPr>
              <a:t>pillows </a:t>
            </a:r>
            <a:r>
              <a:rPr lang="en-US" dirty="0" smtClean="0">
                <a:latin typeface="Verdana" panose="020B0604030504040204" pitchFamily="34" charset="0"/>
                <a:ea typeface="Verdana" panose="020B0604030504040204" pitchFamily="34" charset="0"/>
                <a:cs typeface="Verdana" panose="020B0604030504040204" pitchFamily="34" charset="0"/>
              </a:rPr>
              <a:t>are  </a:t>
            </a:r>
            <a:r>
              <a:rPr lang="en-US" dirty="0">
                <a:latin typeface="Verdana" panose="020B0604030504040204" pitchFamily="34" charset="0"/>
                <a:ea typeface="Verdana" panose="020B0604030504040204" pitchFamily="34" charset="0"/>
                <a:cs typeface="Verdana" panose="020B0604030504040204" pitchFamily="34" charset="0"/>
              </a:rPr>
              <a:t>either preloaded with seeds or astronauts </a:t>
            </a:r>
            <a:r>
              <a:rPr lang="en-US" dirty="0" smtClean="0">
                <a:latin typeface="Verdana" panose="020B0604030504040204" pitchFamily="34" charset="0"/>
                <a:ea typeface="Verdana" panose="020B0604030504040204" pitchFamily="34" charset="0"/>
                <a:cs typeface="Verdana" panose="020B0604030504040204" pitchFamily="34" charset="0"/>
              </a:rPr>
              <a:t>inserts </a:t>
            </a:r>
            <a:r>
              <a:rPr lang="en-US" dirty="0">
                <a:latin typeface="Verdana" panose="020B0604030504040204" pitchFamily="34" charset="0"/>
                <a:ea typeface="Verdana" panose="020B0604030504040204" pitchFamily="34" charset="0"/>
                <a:cs typeface="Verdana" panose="020B0604030504040204" pitchFamily="34" charset="0"/>
              </a:rPr>
              <a:t>them in space. </a:t>
            </a:r>
          </a:p>
          <a:p>
            <a:pPr lvl="0">
              <a:defRPr sz="1800"/>
            </a:pPr>
            <a:endParaRPr lang="en-US" dirty="0">
              <a:latin typeface="Verdana" panose="020B0604030504040204" pitchFamily="34" charset="0"/>
              <a:ea typeface="Verdana" panose="020B0604030504040204" pitchFamily="34" charset="0"/>
              <a:cs typeface="Verdana" panose="020B0604030504040204" pitchFamily="34" charset="0"/>
            </a:endParaRPr>
          </a:p>
          <a:p>
            <a:pPr lvl="0">
              <a:buSzPct val="95000"/>
              <a:defRPr sz="1800"/>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system is adjustable; as the plant grows the pillow expands</a:t>
            </a:r>
            <a:r>
              <a:rPr lang="en-US" dirty="0" smtClean="0">
                <a:latin typeface="Verdana" panose="020B0604030504040204" pitchFamily="34" charset="0"/>
                <a:ea typeface="Verdana" panose="020B0604030504040204" pitchFamily="34" charset="0"/>
                <a:cs typeface="Verdana" panose="020B0604030504040204" pitchFamily="34" charset="0"/>
              </a:rPr>
              <a:t>.</a:t>
            </a:r>
          </a:p>
          <a:p>
            <a:pPr>
              <a:buSzPct val="95000"/>
              <a:defRPr sz="1800"/>
            </a:pPr>
            <a:r>
              <a:rPr lang="en-US" dirty="0">
                <a:latin typeface="Verdana" panose="020B0604030504040204" pitchFamily="34" charset="0"/>
                <a:ea typeface="Verdana" panose="020B0604030504040204" pitchFamily="34" charset="0"/>
                <a:cs typeface="Verdana" panose="020B0604030504040204" pitchFamily="34" charset="0"/>
              </a:rPr>
              <a:t>A water reservoir located below the pillows and a root mat add water through capillary action.</a:t>
            </a:r>
          </a:p>
          <a:p>
            <a:pPr lvl="0">
              <a:buSzPct val="95000"/>
              <a:defRPr sz="1800"/>
            </a:pPr>
            <a:endParaRPr lang="en-US" dirty="0">
              <a:latin typeface="Verdana" panose="020B0604030504040204" pitchFamily="34" charset="0"/>
              <a:ea typeface="Verdana" panose="020B0604030504040204" pitchFamily="34" charset="0"/>
              <a:cs typeface="Verdana" panose="020B0604030504040204" pitchFamily="34" charset="0"/>
            </a:endParaRPr>
          </a:p>
          <a:p>
            <a:pPr lvl="0">
              <a:buSzPct val="95000"/>
              <a:defRPr sz="1800"/>
            </a:pPr>
            <a:r>
              <a:rPr lang="en-US" dirty="0">
                <a:latin typeface="Verdana" panose="020B0604030504040204" pitchFamily="34" charset="0"/>
                <a:ea typeface="Verdana" panose="020B0604030504040204" pitchFamily="34" charset="0"/>
                <a:cs typeface="Verdana" panose="020B0604030504040204" pitchFamily="34" charset="0"/>
              </a:rPr>
              <a:t>Energy efficient LEDs emit blue, red and green light, </a:t>
            </a:r>
            <a:r>
              <a:rPr lang="en-US" dirty="0" smtClean="0">
                <a:latin typeface="Verdana" panose="020B0604030504040204" pitchFamily="34" charset="0"/>
                <a:ea typeface="Verdana" panose="020B0604030504040204" pitchFamily="34" charset="0"/>
                <a:cs typeface="Verdana" panose="020B0604030504040204" pitchFamily="34" charset="0"/>
              </a:rPr>
              <a:t>producing </a:t>
            </a:r>
            <a:r>
              <a:rPr lang="en-US" dirty="0">
                <a:latin typeface="Verdana" panose="020B0604030504040204" pitchFamily="34" charset="0"/>
                <a:ea typeface="Verdana" panose="020B0604030504040204" pitchFamily="34" charset="0"/>
                <a:cs typeface="Verdana" panose="020B0604030504040204" pitchFamily="34" charset="0"/>
              </a:rPr>
              <a:t>the </a:t>
            </a:r>
            <a:r>
              <a:rPr lang="en-US" dirty="0" smtClean="0">
                <a:latin typeface="Verdana" panose="020B0604030504040204" pitchFamily="34" charset="0"/>
                <a:ea typeface="Verdana" panose="020B0604030504040204" pitchFamily="34" charset="0"/>
                <a:cs typeface="Verdana" panose="020B0604030504040204" pitchFamily="34" charset="0"/>
              </a:rPr>
              <a:t>spectrum </a:t>
            </a:r>
            <a:r>
              <a:rPr lang="en-US" dirty="0">
                <a:latin typeface="Verdana" panose="020B0604030504040204" pitchFamily="34" charset="0"/>
                <a:ea typeface="Verdana" panose="020B0604030504040204" pitchFamily="34" charset="0"/>
                <a:cs typeface="Verdana" panose="020B0604030504040204" pitchFamily="34" charset="0"/>
              </a:rPr>
              <a:t>plants need to </a:t>
            </a:r>
            <a:r>
              <a:rPr lang="en-US" dirty="0" smtClean="0">
                <a:latin typeface="Verdana" panose="020B0604030504040204" pitchFamily="34" charset="0"/>
                <a:ea typeface="Verdana" panose="020B0604030504040204" pitchFamily="34" charset="0"/>
                <a:cs typeface="Verdana" panose="020B0604030504040204" pitchFamily="34" charset="0"/>
              </a:rPr>
              <a:t>thrive.</a:t>
            </a:r>
          </a:p>
          <a:p>
            <a:pPr lvl="0">
              <a:buSzPct val="95000"/>
              <a:defRPr sz="1800"/>
            </a:pPr>
            <a:endParaRPr lang="en-US" dirty="0"/>
          </a:p>
        </p:txBody>
      </p:sp>
      <p:grpSp>
        <p:nvGrpSpPr>
          <p:cNvPr id="12" name="Group 244"/>
          <p:cNvGrpSpPr/>
          <p:nvPr/>
        </p:nvGrpSpPr>
        <p:grpSpPr>
          <a:xfrm>
            <a:off x="6284373" y="190953"/>
            <a:ext cx="3932451" cy="2749917"/>
            <a:chOff x="-126999" y="-88900"/>
            <a:chExt cx="6586188" cy="4158703"/>
          </a:xfrm>
        </p:grpSpPr>
        <p:pic>
          <p:nvPicPr>
            <p:cNvPr id="16" name="pasted-image.png"/>
            <p:cNvPicPr/>
            <p:nvPr/>
          </p:nvPicPr>
          <p:blipFill>
            <a:blip r:embed="rId2">
              <a:extLst/>
            </a:blip>
            <a:stretch>
              <a:fillRect/>
            </a:stretch>
          </p:blipFill>
          <p:spPr>
            <a:xfrm>
              <a:off x="0" y="0"/>
              <a:ext cx="6332190" cy="3828504"/>
            </a:xfrm>
            <a:prstGeom prst="rect">
              <a:avLst/>
            </a:prstGeom>
            <a:ln>
              <a:noFill/>
            </a:ln>
            <a:effectLst/>
          </p:spPr>
        </p:pic>
        <p:pic>
          <p:nvPicPr>
            <p:cNvPr id="17" name="Picture 16"/>
            <p:cNvPicPr/>
            <p:nvPr/>
          </p:nvPicPr>
          <p:blipFill>
            <a:blip r:embed="rId3">
              <a:extLst/>
            </a:blip>
            <a:stretch>
              <a:fillRect/>
            </a:stretch>
          </p:blipFill>
          <p:spPr>
            <a:xfrm>
              <a:off x="-127000" y="-88900"/>
              <a:ext cx="6586190" cy="4158704"/>
            </a:xfrm>
            <a:prstGeom prst="rect">
              <a:avLst/>
            </a:prstGeom>
            <a:effectLst/>
          </p:spPr>
        </p:pic>
      </p:grpSp>
      <p:grpSp>
        <p:nvGrpSpPr>
          <p:cNvPr id="18" name="Group 238"/>
          <p:cNvGrpSpPr/>
          <p:nvPr/>
        </p:nvGrpSpPr>
        <p:grpSpPr>
          <a:xfrm>
            <a:off x="5570813" y="3770126"/>
            <a:ext cx="3703189" cy="2960711"/>
            <a:chOff x="-127000" y="-88900"/>
            <a:chExt cx="3703188" cy="2960709"/>
          </a:xfrm>
        </p:grpSpPr>
        <p:pic>
          <p:nvPicPr>
            <p:cNvPr id="22" name="pasted-image.png"/>
            <p:cNvPicPr/>
            <p:nvPr/>
          </p:nvPicPr>
          <p:blipFill>
            <a:blip r:embed="rId4">
              <a:extLst/>
            </a:blip>
            <a:stretch>
              <a:fillRect/>
            </a:stretch>
          </p:blipFill>
          <p:spPr>
            <a:xfrm>
              <a:off x="0" y="0"/>
              <a:ext cx="3449189" cy="2630510"/>
            </a:xfrm>
            <a:prstGeom prst="rect">
              <a:avLst/>
            </a:prstGeom>
            <a:ln>
              <a:noFill/>
            </a:ln>
            <a:effectLst/>
          </p:spPr>
        </p:pic>
        <p:pic>
          <p:nvPicPr>
            <p:cNvPr id="23" name="Picture 22"/>
            <p:cNvPicPr/>
            <p:nvPr/>
          </p:nvPicPr>
          <p:blipFill>
            <a:blip r:embed="rId5">
              <a:extLst/>
            </a:blip>
            <a:stretch>
              <a:fillRect/>
            </a:stretch>
          </p:blipFill>
          <p:spPr>
            <a:xfrm>
              <a:off x="-127000" y="-88900"/>
              <a:ext cx="3703189" cy="2960710"/>
            </a:xfrm>
            <a:prstGeom prst="rect">
              <a:avLst/>
            </a:prstGeom>
            <a:effectLst/>
          </p:spPr>
        </p:pic>
      </p:grpSp>
      <p:grpSp>
        <p:nvGrpSpPr>
          <p:cNvPr id="24" name="Group 241"/>
          <p:cNvGrpSpPr/>
          <p:nvPr/>
        </p:nvGrpSpPr>
        <p:grpSpPr>
          <a:xfrm>
            <a:off x="8751488" y="2093245"/>
            <a:ext cx="3211286" cy="2910812"/>
            <a:chOff x="-127000" y="-88900"/>
            <a:chExt cx="5277939" cy="4557391"/>
          </a:xfrm>
        </p:grpSpPr>
        <p:pic>
          <p:nvPicPr>
            <p:cNvPr id="25" name="pasted-image.png"/>
            <p:cNvPicPr/>
            <p:nvPr/>
          </p:nvPicPr>
          <p:blipFill>
            <a:blip r:embed="rId6">
              <a:extLst/>
            </a:blip>
            <a:stretch>
              <a:fillRect/>
            </a:stretch>
          </p:blipFill>
          <p:spPr>
            <a:xfrm>
              <a:off x="0" y="0"/>
              <a:ext cx="5023940" cy="4227192"/>
            </a:xfrm>
            <a:prstGeom prst="rect">
              <a:avLst/>
            </a:prstGeom>
            <a:ln>
              <a:noFill/>
            </a:ln>
            <a:effectLst/>
          </p:spPr>
        </p:pic>
        <p:pic>
          <p:nvPicPr>
            <p:cNvPr id="26" name="Picture 25"/>
            <p:cNvPicPr/>
            <p:nvPr/>
          </p:nvPicPr>
          <p:blipFill>
            <a:blip r:embed="rId7">
              <a:extLst/>
            </a:blip>
            <a:stretch>
              <a:fillRect/>
            </a:stretch>
          </p:blipFill>
          <p:spPr>
            <a:xfrm>
              <a:off x="-127000" y="-88900"/>
              <a:ext cx="5277940" cy="4557392"/>
            </a:xfrm>
            <a:prstGeom prst="rect">
              <a:avLst/>
            </a:prstGeom>
            <a:effectLst/>
          </p:spPr>
        </p:pic>
      </p:grpSp>
      <p:sp>
        <p:nvSpPr>
          <p:cNvPr id="3" name="TextBox 2"/>
          <p:cNvSpPr txBox="1"/>
          <p:nvPr/>
        </p:nvSpPr>
        <p:spPr>
          <a:xfrm>
            <a:off x="6297813" y="3064407"/>
            <a:ext cx="2440234" cy="830997"/>
          </a:xfrm>
          <a:prstGeom prst="rect">
            <a:avLst/>
          </a:prstGeom>
          <a:noFill/>
        </p:spPr>
        <p:txBody>
          <a:bodyPr wrap="square" rtlCol="0">
            <a:spAutoFit/>
          </a:bodyPr>
          <a:lstStyle/>
          <a:p>
            <a:pPr lvl="0"/>
            <a:r>
              <a:rPr lang="en-US" sz="1200" dirty="0">
                <a:solidFill>
                  <a:srgbClr val="363929"/>
                </a:solidFill>
                <a:latin typeface="Verdana" panose="020B0604030504040204" pitchFamily="34" charset="0"/>
                <a:ea typeface="Verdana" panose="020B0604030504040204" pitchFamily="34" charset="0"/>
                <a:cs typeface="Verdana" panose="020B0604030504040204" pitchFamily="34" charset="0"/>
              </a:rPr>
              <a:t>Astronaut Steve Swanson activates the Veggie on the ISS, May 2014</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71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7959"/>
            <a:ext cx="8596668" cy="1320800"/>
          </a:xfrm>
        </p:spPr>
        <p:txBody>
          <a:bodyPr>
            <a:noAutofit/>
          </a:bodyPr>
          <a:lstStyle/>
          <a:p>
            <a:pPr lvl="0">
              <a:defRPr sz="1800">
                <a:solidFill>
                  <a:srgbClr val="000000"/>
                </a:solidFill>
              </a:defRPr>
            </a:pP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The Future…</a:t>
            </a:r>
            <a: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t/>
            </a:r>
            <a:b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b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Vertical Hydroponic Farming</a:t>
            </a:r>
            <a:endPar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9" name="TextBox 8"/>
          <p:cNvSpPr txBox="1"/>
          <p:nvPr/>
        </p:nvSpPr>
        <p:spPr>
          <a:xfrm>
            <a:off x="5669932" y="1501838"/>
            <a:ext cx="4344925" cy="4708981"/>
          </a:xfrm>
          <a:prstGeom prst="rect">
            <a:avLst/>
          </a:prstGeom>
          <a:noFill/>
        </p:spPr>
        <p:txBody>
          <a:bodyPr wrap="square" rtlCol="0">
            <a:spAutoFit/>
          </a:bodyPr>
          <a:lstStyle/>
          <a:p>
            <a:pPr lvl="0">
              <a:defRPr sz="1800"/>
            </a:pPr>
            <a:r>
              <a:rPr lang="en-US" sz="2000" dirty="0">
                <a:latin typeface="Verdana" panose="020B0604030504040204" pitchFamily="34" charset="0"/>
                <a:ea typeface="Verdana" panose="020B0604030504040204" pitchFamily="34" charset="0"/>
                <a:cs typeface="Verdana" panose="020B0604030504040204" pitchFamily="34" charset="0"/>
              </a:rPr>
              <a:t>It is estimated that by 2050 the world’s population will have boomed to 9.1 billion people.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2000" dirty="0" smtClean="0">
                <a:latin typeface="Verdana" panose="020B0604030504040204" pitchFamily="34" charset="0"/>
                <a:ea typeface="Verdana" panose="020B0604030504040204" pitchFamily="34" charset="0"/>
                <a:cs typeface="Verdana" panose="020B0604030504040204" pitchFamily="34" charset="0"/>
              </a:rPr>
              <a:t>According </a:t>
            </a:r>
            <a:r>
              <a:rPr lang="en-US" sz="2000" dirty="0">
                <a:latin typeface="Verdana" panose="020B0604030504040204" pitchFamily="34" charset="0"/>
                <a:ea typeface="Verdana" panose="020B0604030504040204" pitchFamily="34" charset="0"/>
                <a:cs typeface="Verdana" panose="020B0604030504040204" pitchFamily="34" charset="0"/>
              </a:rPr>
              <a:t>to the UN food production will need to increase by 70%.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2000" dirty="0">
                <a:latin typeface="Verdana" panose="020B0604030504040204" pitchFamily="34" charset="0"/>
                <a:ea typeface="Verdana" panose="020B0604030504040204" pitchFamily="34" charset="0"/>
                <a:cs typeface="Verdana" panose="020B0604030504040204" pitchFamily="34" charset="0"/>
              </a:rPr>
              <a:t>A pioneer in this field of </a:t>
            </a:r>
            <a:r>
              <a:rPr lang="en-US" sz="2000" dirty="0" smtClean="0">
                <a:latin typeface="Verdana" panose="020B0604030504040204" pitchFamily="34" charset="0"/>
                <a:ea typeface="Verdana" panose="020B0604030504040204" pitchFamily="34" charset="0"/>
                <a:cs typeface="Verdana" panose="020B0604030504040204" pitchFamily="34" charset="0"/>
              </a:rPr>
              <a:t>sustainability, </a:t>
            </a:r>
            <a:r>
              <a:rPr lang="en-US" sz="2000" dirty="0">
                <a:latin typeface="Verdana" panose="020B0604030504040204" pitchFamily="34" charset="0"/>
                <a:ea typeface="Verdana" panose="020B0604030504040204" pitchFamily="34" charset="0"/>
                <a:cs typeface="Verdana" panose="020B0604030504040204" pitchFamily="34" charset="0"/>
              </a:rPr>
              <a:t>Dickenson </a:t>
            </a:r>
            <a:r>
              <a:rPr lang="en-US" sz="2000" dirty="0" err="1">
                <a:latin typeface="Verdana" panose="020B0604030504040204" pitchFamily="34" charset="0"/>
                <a:ea typeface="Verdana" panose="020B0604030504040204" pitchFamily="34" charset="0"/>
                <a:cs typeface="Verdana" panose="020B0604030504040204" pitchFamily="34" charset="0"/>
              </a:rPr>
              <a:t>Despommier</a:t>
            </a:r>
            <a:r>
              <a:rPr lang="en-US" sz="2000" dirty="0">
                <a:latin typeface="Verdana" panose="020B0604030504040204" pitchFamily="34" charset="0"/>
                <a:ea typeface="Verdana" panose="020B0604030504040204" pitchFamily="34" charset="0"/>
                <a:cs typeface="Verdana" panose="020B0604030504040204" pitchFamily="34" charset="0"/>
              </a:rPr>
              <a:t>, a micro-biologist and ecologist at Columbia University’s School of Public Health, sees </a:t>
            </a:r>
            <a:r>
              <a:rPr lang="en-US" sz="2000" dirty="0" smtClean="0">
                <a:latin typeface="Verdana" panose="020B0604030504040204" pitchFamily="34" charset="0"/>
                <a:ea typeface="Verdana" panose="020B0604030504040204" pitchFamily="34" charset="0"/>
                <a:cs typeface="Verdana" panose="020B0604030504040204" pitchFamily="34" charset="0"/>
              </a:rPr>
              <a:t>vertical </a:t>
            </a:r>
            <a:r>
              <a:rPr lang="en-US" sz="2000" dirty="0">
                <a:latin typeface="Verdana" panose="020B0604030504040204" pitchFamily="34" charset="0"/>
                <a:ea typeface="Verdana" panose="020B0604030504040204" pitchFamily="34" charset="0"/>
                <a:cs typeface="Verdana" panose="020B0604030504040204" pitchFamily="34" charset="0"/>
              </a:rPr>
              <a:t>farming as the answer to this problem. </a:t>
            </a:r>
          </a:p>
        </p:txBody>
      </p:sp>
      <p:grpSp>
        <p:nvGrpSpPr>
          <p:cNvPr id="24" name="Group 276"/>
          <p:cNvGrpSpPr/>
          <p:nvPr/>
        </p:nvGrpSpPr>
        <p:grpSpPr>
          <a:xfrm>
            <a:off x="677334" y="1787156"/>
            <a:ext cx="4778069" cy="4025808"/>
            <a:chOff x="-127000" y="-88900"/>
            <a:chExt cx="8646509" cy="7125826"/>
          </a:xfrm>
        </p:grpSpPr>
        <p:pic>
          <p:nvPicPr>
            <p:cNvPr id="25" name="pasted-image.png"/>
            <p:cNvPicPr/>
            <p:nvPr/>
          </p:nvPicPr>
          <p:blipFill>
            <a:blip r:embed="rId2">
              <a:extLst/>
            </a:blip>
            <a:stretch>
              <a:fillRect/>
            </a:stretch>
          </p:blipFill>
          <p:spPr>
            <a:xfrm>
              <a:off x="0" y="0"/>
              <a:ext cx="8392510" cy="6795627"/>
            </a:xfrm>
            <a:prstGeom prst="rect">
              <a:avLst/>
            </a:prstGeom>
            <a:ln>
              <a:noFill/>
            </a:ln>
            <a:effectLst/>
          </p:spPr>
        </p:pic>
        <p:pic>
          <p:nvPicPr>
            <p:cNvPr id="26" name="Picture 25"/>
            <p:cNvPicPr/>
            <p:nvPr/>
          </p:nvPicPr>
          <p:blipFill>
            <a:blip r:embed="rId3">
              <a:extLst/>
            </a:blip>
            <a:stretch>
              <a:fillRect/>
            </a:stretch>
          </p:blipFill>
          <p:spPr>
            <a:xfrm>
              <a:off x="-127000" y="-88900"/>
              <a:ext cx="8646510" cy="7125827"/>
            </a:xfrm>
            <a:prstGeom prst="rect">
              <a:avLst/>
            </a:prstGeom>
            <a:effectLst/>
          </p:spPr>
        </p:pic>
      </p:grpSp>
    </p:spTree>
    <p:extLst>
      <p:ext uri="{BB962C8B-B14F-4D97-AF65-F5344CB8AC3E}">
        <p14:creationId xmlns:p14="http://schemas.microsoft.com/office/powerpoint/2010/main" val="17617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60" y="183335"/>
            <a:ext cx="8596668" cy="1320800"/>
          </a:xfrm>
        </p:spPr>
        <p:txBody>
          <a:bodyPr>
            <a:noAutofit/>
          </a:bodyPr>
          <a:lstStyle/>
          <a:p>
            <a:pPr lvl="0">
              <a:defRPr sz="1800">
                <a:solidFill>
                  <a:srgbClr val="000000"/>
                </a:solidFill>
              </a:defRPr>
            </a:pP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The Future…</a:t>
            </a:r>
            <a: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t/>
            </a:r>
            <a:b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t>Equinox Farming Ship (concept design)</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
        <p:nvSpPr>
          <p:cNvPr id="9" name="TextBox 8"/>
          <p:cNvSpPr txBox="1"/>
          <p:nvPr/>
        </p:nvSpPr>
        <p:spPr>
          <a:xfrm>
            <a:off x="501639" y="4022387"/>
            <a:ext cx="9413723" cy="1754326"/>
          </a:xfrm>
          <a:prstGeom prst="rect">
            <a:avLst/>
          </a:prstGeom>
          <a:noFill/>
        </p:spPr>
        <p:txBody>
          <a:bodyPr wrap="square" rtlCol="0">
            <a:spAutoFit/>
          </a:bodyPr>
          <a:lstStyle/>
          <a:p>
            <a:pPr lvl="0">
              <a:defRPr sz="1800"/>
            </a:pPr>
            <a:r>
              <a:rPr lang="en-US" dirty="0" smtClean="0">
                <a:latin typeface="Verdana" panose="020B0604030504040204" pitchFamily="34" charset="0"/>
                <a:ea typeface="Verdana" panose="020B0604030504040204" pitchFamily="34" charset="0"/>
                <a:cs typeface="Verdana" panose="020B0604030504040204" pitchFamily="34" charset="0"/>
              </a:rPr>
              <a:t>Engineers </a:t>
            </a:r>
            <a:r>
              <a:rPr lang="en-US" dirty="0">
                <a:latin typeface="Verdana" panose="020B0604030504040204" pitchFamily="34" charset="0"/>
                <a:ea typeface="Verdana" panose="020B0604030504040204" pitchFamily="34" charset="0"/>
                <a:cs typeface="Verdana" panose="020B0604030504040204" pitchFamily="34" charset="0"/>
              </a:rPr>
              <a:t>and designers are turning towards our vast </a:t>
            </a:r>
            <a:r>
              <a:rPr lang="en-US" dirty="0" smtClean="0">
                <a:latin typeface="Verdana" panose="020B0604030504040204" pitchFamily="34" charset="0"/>
                <a:ea typeface="Verdana" panose="020B0604030504040204" pitchFamily="34" charset="0"/>
                <a:cs typeface="Verdana" panose="020B0604030504040204" pitchFamily="34" charset="0"/>
              </a:rPr>
              <a:t>oceans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for solutions to support food needs for the expanding world population.</a:t>
            </a:r>
          </a:p>
          <a:p>
            <a:pPr lvl="0">
              <a:defRPr sz="1800"/>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dirty="0" smtClean="0">
                <a:latin typeface="Verdana" panose="020B0604030504040204" pitchFamily="34" charset="0"/>
                <a:ea typeface="Verdana" panose="020B0604030504040204" pitchFamily="34" charset="0"/>
                <a:cs typeface="Verdana" panose="020B0604030504040204" pitchFamily="34" charset="0"/>
              </a:rPr>
              <a:t>Equinox </a:t>
            </a:r>
            <a:r>
              <a:rPr lang="en-US" dirty="0">
                <a:latin typeface="Verdana" panose="020B0604030504040204" pitchFamily="34" charset="0"/>
                <a:ea typeface="Verdana" panose="020B0604030504040204" pitchFamily="34" charset="0"/>
                <a:cs typeface="Verdana" panose="020B0604030504040204" pitchFamily="34" charset="0"/>
              </a:rPr>
              <a:t>farming ships are designed to be self-sufficient and carbon-neutral; they will be powered by solar and wind energy; crops will be grown hydroponically using seawater that has gone through a desalinization process. </a:t>
            </a:r>
          </a:p>
        </p:txBody>
      </p:sp>
      <p:grpSp>
        <p:nvGrpSpPr>
          <p:cNvPr id="13" name="Group 285"/>
          <p:cNvGrpSpPr/>
          <p:nvPr/>
        </p:nvGrpSpPr>
        <p:grpSpPr>
          <a:xfrm>
            <a:off x="587696" y="1337282"/>
            <a:ext cx="3725765" cy="2635853"/>
            <a:chOff x="-127000" y="-88900"/>
            <a:chExt cx="9831134" cy="5706498"/>
          </a:xfrm>
        </p:grpSpPr>
        <p:pic>
          <p:nvPicPr>
            <p:cNvPr id="14" name="pasted-image.png"/>
            <p:cNvPicPr/>
            <p:nvPr/>
          </p:nvPicPr>
          <p:blipFill>
            <a:blip r:embed="rId2">
              <a:extLst/>
            </a:blip>
            <a:stretch>
              <a:fillRect/>
            </a:stretch>
          </p:blipFill>
          <p:spPr>
            <a:xfrm>
              <a:off x="0" y="0"/>
              <a:ext cx="9577135" cy="5376299"/>
            </a:xfrm>
            <a:prstGeom prst="rect">
              <a:avLst/>
            </a:prstGeom>
            <a:ln>
              <a:noFill/>
            </a:ln>
            <a:effectLst/>
          </p:spPr>
        </p:pic>
        <p:pic>
          <p:nvPicPr>
            <p:cNvPr id="15" name="Picture 14"/>
            <p:cNvPicPr/>
            <p:nvPr/>
          </p:nvPicPr>
          <p:blipFill>
            <a:blip r:embed="rId3">
              <a:extLst/>
            </a:blip>
            <a:stretch>
              <a:fillRect/>
            </a:stretch>
          </p:blipFill>
          <p:spPr>
            <a:xfrm>
              <a:off x="-127000" y="-88900"/>
              <a:ext cx="9831135" cy="5706499"/>
            </a:xfrm>
            <a:prstGeom prst="rect">
              <a:avLst/>
            </a:prstGeom>
            <a:effectLst/>
          </p:spPr>
        </p:pic>
      </p:grpSp>
      <p:grpSp>
        <p:nvGrpSpPr>
          <p:cNvPr id="19" name="Group 288"/>
          <p:cNvGrpSpPr/>
          <p:nvPr/>
        </p:nvGrpSpPr>
        <p:grpSpPr>
          <a:xfrm>
            <a:off x="5208501" y="1272470"/>
            <a:ext cx="4381813" cy="2749916"/>
            <a:chOff x="-127000" y="-88900"/>
            <a:chExt cx="5485902" cy="3771960"/>
          </a:xfrm>
        </p:grpSpPr>
        <p:pic>
          <p:nvPicPr>
            <p:cNvPr id="20" name="pasted-image.png"/>
            <p:cNvPicPr/>
            <p:nvPr/>
          </p:nvPicPr>
          <p:blipFill>
            <a:blip r:embed="rId4">
              <a:extLst/>
            </a:blip>
            <a:stretch>
              <a:fillRect/>
            </a:stretch>
          </p:blipFill>
          <p:spPr>
            <a:xfrm>
              <a:off x="0" y="0"/>
              <a:ext cx="5231903" cy="3441761"/>
            </a:xfrm>
            <a:prstGeom prst="rect">
              <a:avLst/>
            </a:prstGeom>
            <a:ln>
              <a:noFill/>
            </a:ln>
            <a:effectLst/>
          </p:spPr>
        </p:pic>
        <p:pic>
          <p:nvPicPr>
            <p:cNvPr id="21" name="Picture 20"/>
            <p:cNvPicPr/>
            <p:nvPr/>
          </p:nvPicPr>
          <p:blipFill>
            <a:blip r:embed="rId5">
              <a:extLst/>
            </a:blip>
            <a:stretch>
              <a:fillRect/>
            </a:stretch>
          </p:blipFill>
          <p:spPr>
            <a:xfrm>
              <a:off x="-127000" y="-88900"/>
              <a:ext cx="5485903" cy="3771961"/>
            </a:xfrm>
            <a:prstGeom prst="rect">
              <a:avLst/>
            </a:prstGeom>
            <a:effectLst/>
          </p:spPr>
        </p:pic>
      </p:grpSp>
    </p:spTree>
    <p:extLst>
      <p:ext uri="{BB962C8B-B14F-4D97-AF65-F5344CB8AC3E}">
        <p14:creationId xmlns:p14="http://schemas.microsoft.com/office/powerpoint/2010/main" val="312035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4160"/>
            <a:ext cx="8596668" cy="1690325"/>
          </a:xfrm>
        </p:spPr>
        <p:txBody>
          <a:bodyPr>
            <a:normAutofit fontScale="90000"/>
          </a:bodyPr>
          <a:lstStyle/>
          <a:p>
            <a:r>
              <a:rPr lang="en-US" dirty="0" smtClean="0"/>
              <a:t>Interested in introducing a hydroponic garden at home?</a:t>
            </a:r>
            <a:br>
              <a:rPr lang="en-US" dirty="0" smtClean="0"/>
            </a:br>
            <a:r>
              <a:rPr lang="en-US" dirty="0" smtClean="0"/>
              <a:t>Consider this…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TextBox 5"/>
          <p:cNvSpPr txBox="1"/>
          <p:nvPr/>
        </p:nvSpPr>
        <p:spPr>
          <a:xfrm>
            <a:off x="677334" y="2144485"/>
            <a:ext cx="9391952" cy="4247317"/>
          </a:xfrm>
          <a:prstGeom prst="rect">
            <a:avLst/>
          </a:prstGeom>
          <a:noFill/>
        </p:spPr>
        <p:txBody>
          <a:bodyPr wrap="square" rtlCol="0">
            <a:spAutoFit/>
          </a:bodyPr>
          <a:lstStyle/>
          <a:p>
            <a:r>
              <a:rPr lang="en-US" dirty="0" smtClean="0"/>
              <a:t>1.  Do you enjoy fresh basil, mint, cilantro, parsley, kale, baby spinach and microgreens?</a:t>
            </a:r>
          </a:p>
          <a:p>
            <a:endParaRPr lang="en-US" dirty="0"/>
          </a:p>
          <a:p>
            <a:pPr marL="342900" indent="-342900">
              <a:buAutoNum type="arabicPeriod" startAt="2"/>
            </a:pPr>
            <a:r>
              <a:rPr lang="en-US" dirty="0" smtClean="0"/>
              <a:t>Do </a:t>
            </a:r>
            <a:r>
              <a:rPr lang="en-US" dirty="0"/>
              <a:t>you want </a:t>
            </a:r>
            <a:r>
              <a:rPr lang="en-US" dirty="0" smtClean="0"/>
              <a:t>to enjoy the benefits of gardening </a:t>
            </a:r>
            <a:r>
              <a:rPr lang="en-US" dirty="0"/>
              <a:t>all year around, regardless of the weather outside</a:t>
            </a:r>
            <a:r>
              <a:rPr lang="en-US" dirty="0" smtClean="0"/>
              <a:t>?</a:t>
            </a:r>
          </a:p>
          <a:p>
            <a:endParaRPr lang="en-US" dirty="0"/>
          </a:p>
          <a:p>
            <a:r>
              <a:rPr lang="en-US" dirty="0" smtClean="0"/>
              <a:t>If so....</a:t>
            </a:r>
          </a:p>
          <a:p>
            <a:endParaRPr lang="en-US" dirty="0"/>
          </a:p>
          <a:p>
            <a:r>
              <a:rPr lang="en-US" dirty="0" smtClean="0"/>
              <a:t>Look around your home and determine the space available. </a:t>
            </a:r>
          </a:p>
          <a:p>
            <a:r>
              <a:rPr lang="en-US" dirty="0" smtClean="0"/>
              <a:t>No matter how small or large the space, there is a perfect system for it.</a:t>
            </a:r>
          </a:p>
          <a:p>
            <a:endParaRPr lang="en-US" dirty="0" smtClean="0"/>
          </a:p>
          <a:p>
            <a:r>
              <a:rPr lang="en-US" dirty="0" smtClean="0"/>
              <a:t>Read the book Hydroponics Basics – The Basics of Soilless Gardening Indoors by George F. Van Patten.  It covers the basics of creating a successful hydronic garden.</a:t>
            </a:r>
          </a:p>
          <a:p>
            <a:endParaRPr lang="en-US" dirty="0"/>
          </a:p>
          <a:p>
            <a:r>
              <a:rPr lang="en-US" dirty="0" smtClean="0"/>
              <a:t>Visit Delicious Gardens for a personalized consultation to gather the tools needed for successful, food-grade, hydroponic gardening at home</a:t>
            </a:r>
            <a:endParaRPr lang="en-US" dirty="0"/>
          </a:p>
        </p:txBody>
      </p:sp>
    </p:spTree>
    <p:extLst>
      <p:ext uri="{BB962C8B-B14F-4D97-AF65-F5344CB8AC3E}">
        <p14:creationId xmlns:p14="http://schemas.microsoft.com/office/powerpoint/2010/main" val="7127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 calcmode="lin" valueType="num">
                                      <p:cBhvr additive="base">
                                        <p:cTn id="2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 calcmode="lin" valueType="num">
                                      <p:cBhvr additive="base">
                                        <p:cTn id="4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388063"/>
            <a:ext cx="4183062" cy="3874836"/>
          </a:xfrm>
        </p:spPr>
      </p:pic>
      <p:sp>
        <p:nvSpPr>
          <p:cNvPr id="4" name="Content Placeholder 3"/>
          <p:cNvSpPr>
            <a:spLocks noGrp="1"/>
          </p:cNvSpPr>
          <p:nvPr>
            <p:ph sz="half" idx="2"/>
          </p:nvPr>
        </p:nvSpPr>
        <p:spPr>
          <a:xfrm>
            <a:off x="5279571" y="1388063"/>
            <a:ext cx="4376057" cy="5921829"/>
          </a:xfrm>
        </p:spPr>
        <p:txBody>
          <a:bodyPr>
            <a:noAutofit/>
          </a:bodyPr>
          <a:lstStyle/>
          <a:p>
            <a:r>
              <a:rPr lang="en-US" sz="2000" dirty="0" smtClean="0"/>
              <a:t>DeliciousGardensNY.com</a:t>
            </a:r>
          </a:p>
          <a:p>
            <a:r>
              <a:rPr lang="en-US" sz="2000" dirty="0" smtClean="0"/>
              <a:t>facebook.com/</a:t>
            </a:r>
            <a:r>
              <a:rPr lang="en-US" sz="2000" dirty="0" err="1" smtClean="0"/>
              <a:t>DeliciousGardens</a:t>
            </a:r>
            <a:endParaRPr lang="en-US" sz="2000" dirty="0" smtClean="0"/>
          </a:p>
          <a:p>
            <a:r>
              <a:rPr lang="en-US" sz="2000" dirty="0" smtClean="0"/>
              <a:t>twitter.com/</a:t>
            </a:r>
            <a:r>
              <a:rPr lang="en-US" sz="2000" dirty="0" err="1" smtClean="0"/>
              <a:t>Delishgardens</a:t>
            </a:r>
            <a:endParaRPr lang="en-US" sz="2000" dirty="0" smtClean="0"/>
          </a:p>
          <a:p>
            <a:r>
              <a:rPr lang="en-US" sz="2000" dirty="0" smtClean="0"/>
              <a:t>info@DeliciousGardensNY.com</a:t>
            </a:r>
          </a:p>
          <a:p>
            <a:r>
              <a:rPr lang="en-US" sz="2000" dirty="0"/>
              <a:t>180 Route 117 Bypass Road – Bedford Hills, NY 10507</a:t>
            </a:r>
          </a:p>
          <a:p>
            <a:r>
              <a:rPr lang="en-US" sz="2000" dirty="0" smtClean="0"/>
              <a:t>914.864.1400</a:t>
            </a:r>
          </a:p>
          <a:p>
            <a:r>
              <a:rPr lang="en-US" sz="2000" dirty="0" smtClean="0"/>
              <a:t>Please contact us for private shopping and consultations appointments.</a:t>
            </a:r>
          </a:p>
        </p:txBody>
      </p:sp>
      <p:sp>
        <p:nvSpPr>
          <p:cNvPr id="6" name="Slide Number Placeholder 5"/>
          <p:cNvSpPr>
            <a:spLocks noGrp="1"/>
          </p:cNvSpPr>
          <p:nvPr>
            <p:ph type="sldNum" sz="quarter" idx="12"/>
          </p:nvPr>
        </p:nvSpPr>
        <p:spPr/>
        <p:txBody>
          <a:bodyPr/>
          <a:lstStyle/>
          <a:p>
            <a:fld id="{6FF9F0C5-380F-41C2-899A-BAC0F0927E16}" type="slidenum">
              <a:rPr lang="en-US" smtClean="0"/>
              <a:t>15</a:t>
            </a:fld>
            <a:endParaRPr lang="en-US" dirty="0"/>
          </a:p>
        </p:txBody>
      </p:sp>
      <p:sp>
        <p:nvSpPr>
          <p:cNvPr id="2" name="TextBox 1"/>
          <p:cNvSpPr txBox="1"/>
          <p:nvPr/>
        </p:nvSpPr>
        <p:spPr>
          <a:xfrm>
            <a:off x="1273629" y="337457"/>
            <a:ext cx="7913914" cy="646331"/>
          </a:xfrm>
          <a:prstGeom prst="rect">
            <a:avLst/>
          </a:prstGeom>
          <a:noFill/>
        </p:spPr>
        <p:txBody>
          <a:bodyPr wrap="square" rtlCol="0">
            <a:spAutoFit/>
          </a:bodyPr>
          <a:lstStyle/>
          <a:p>
            <a:pPr algn="ctr"/>
            <a:r>
              <a:rPr lang="en-US" sz="3600" dirty="0" smtClean="0">
                <a:latin typeface="Preston Script" pitchFamily="2" charset="0"/>
              </a:rPr>
              <a:t>THANK YOU!!</a:t>
            </a:r>
            <a:endParaRPr lang="en-US" sz="3600" dirty="0">
              <a:latin typeface="Preston Script" pitchFamily="2" charset="0"/>
            </a:endParaRPr>
          </a:p>
        </p:txBody>
      </p:sp>
    </p:spTree>
    <p:extLst>
      <p:ext uri="{BB962C8B-B14F-4D97-AF65-F5344CB8AC3E}">
        <p14:creationId xmlns:p14="http://schemas.microsoft.com/office/powerpoint/2010/main" val="57140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visiting Delicious Gardens</a:t>
            </a:r>
            <a:br>
              <a:rPr lang="en-US" dirty="0" smtClean="0"/>
            </a:br>
            <a:r>
              <a:rPr lang="en-US" dirty="0" smtClean="0"/>
              <a:t>Notes</a:t>
            </a:r>
            <a:br>
              <a:rPr lang="en-US" dirty="0" smtClean="0"/>
            </a:br>
            <a:r>
              <a:rPr lang="en-US" dirty="0"/>
              <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TextBox 4"/>
          <p:cNvSpPr txBox="1"/>
          <p:nvPr/>
        </p:nvSpPr>
        <p:spPr>
          <a:xfrm>
            <a:off x="677334" y="2255520"/>
            <a:ext cx="9661482" cy="3693319"/>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p>
          <a:p>
            <a:pPr marL="285750" indent="-285750">
              <a:buFont typeface="Wingdings" panose="05000000000000000000" pitchFamily="2" charset="2"/>
              <a:buChar char="v"/>
            </a:pPr>
            <a:r>
              <a:rPr lang="en-US" dirty="0"/>
              <a:t> </a:t>
            </a:r>
            <a:r>
              <a:rPr lang="en-US" dirty="0" smtClean="0"/>
              <a:t> </a:t>
            </a:r>
            <a:endParaRPr lang="en-US" dirty="0"/>
          </a:p>
        </p:txBody>
      </p:sp>
    </p:spTree>
    <p:extLst>
      <p:ext uri="{BB962C8B-B14F-4D97-AF65-F5344CB8AC3E}">
        <p14:creationId xmlns:p14="http://schemas.microsoft.com/office/powerpoint/2010/main" val="214346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0560"/>
          </a:xfrm>
        </p:spPr>
        <p: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Hydroponic - Working Water</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13" name="TextBox 12"/>
          <p:cNvSpPr txBox="1"/>
          <p:nvPr/>
        </p:nvSpPr>
        <p:spPr>
          <a:xfrm>
            <a:off x="558923" y="1536192"/>
            <a:ext cx="4416745" cy="2677656"/>
          </a:xfrm>
          <a:prstGeom prst="rect">
            <a:avLst/>
          </a:prstGeom>
          <a:noFill/>
        </p:spPr>
        <p:txBody>
          <a:bodyPr wrap="square"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Hydroponics, </a:t>
            </a:r>
            <a:r>
              <a:rPr lang="en-US" sz="2400" b="1" dirty="0" err="1" smtClean="0">
                <a:latin typeface="Verdana" panose="020B0604030504040204" pitchFamily="34" charset="0"/>
                <a:ea typeface="Verdana" panose="020B0604030504040204" pitchFamily="34" charset="0"/>
                <a:cs typeface="Verdana" panose="020B0604030504040204" pitchFamily="34" charset="0"/>
              </a:rPr>
              <a:t>aeroponics</a:t>
            </a:r>
            <a:r>
              <a:rPr lang="en-US" sz="2400" b="1" dirty="0" smtClean="0">
                <a:latin typeface="Verdana" panose="020B0604030504040204" pitchFamily="34" charset="0"/>
                <a:ea typeface="Verdana" panose="020B0604030504040204" pitchFamily="34" charset="0"/>
                <a:cs typeface="Verdana" panose="020B0604030504040204" pitchFamily="34" charset="0"/>
              </a:rPr>
              <a:t> and </a:t>
            </a:r>
            <a:r>
              <a:rPr lang="en-US" sz="2400" b="1" dirty="0" err="1" smtClean="0">
                <a:latin typeface="Verdana" panose="020B0604030504040204" pitchFamily="34" charset="0"/>
                <a:ea typeface="Verdana" panose="020B0604030504040204" pitchFamily="34" charset="0"/>
                <a:cs typeface="Verdana" panose="020B0604030504040204" pitchFamily="34" charset="0"/>
              </a:rPr>
              <a:t>aquaponics</a:t>
            </a:r>
            <a:r>
              <a:rPr lang="en-US" sz="2400" b="1" dirty="0" smtClean="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are </a:t>
            </a:r>
            <a:r>
              <a:rPr lang="en-US" sz="2400" dirty="0">
                <a:latin typeface="Verdana" panose="020B0604030504040204" pitchFamily="34" charset="0"/>
                <a:ea typeface="Verdana" panose="020B0604030504040204" pitchFamily="34" charset="0"/>
                <a:cs typeface="Verdana" panose="020B0604030504040204" pitchFamily="34" charset="0"/>
              </a:rPr>
              <a:t>a subset of </a:t>
            </a:r>
            <a:r>
              <a:rPr lang="en-US" sz="2400" dirty="0" err="1">
                <a:latin typeface="Verdana" panose="020B0604030504040204" pitchFamily="34" charset="0"/>
                <a:ea typeface="Verdana" panose="020B0604030504040204" pitchFamily="34" charset="0"/>
                <a:cs typeface="Verdana" panose="020B0604030504040204" pitchFamily="34" charset="0"/>
                <a:hlinkClick r:id="rId2" tooltip="Hydroculture"/>
              </a:rPr>
              <a:t>hydroculture</a:t>
            </a:r>
            <a:r>
              <a:rPr lang="en-US" sz="2400" dirty="0">
                <a:latin typeface="Verdana" panose="020B0604030504040204" pitchFamily="34" charset="0"/>
                <a:ea typeface="Verdana" panose="020B0604030504040204" pitchFamily="34" charset="0"/>
                <a:cs typeface="Verdana" panose="020B0604030504040204" pitchFamily="34" charset="0"/>
              </a:rPr>
              <a:t> and </a:t>
            </a:r>
            <a:r>
              <a:rPr lang="en-US" sz="2400" dirty="0" smtClean="0">
                <a:latin typeface="Verdana" panose="020B0604030504040204" pitchFamily="34" charset="0"/>
                <a:ea typeface="Verdana" panose="020B0604030504040204" pitchFamily="34" charset="0"/>
                <a:cs typeface="Verdana" panose="020B0604030504040204" pitchFamily="34" charset="0"/>
              </a:rPr>
              <a:t>are methods </a:t>
            </a:r>
            <a:r>
              <a:rPr lang="en-US" sz="2400" dirty="0">
                <a:latin typeface="Verdana" panose="020B0604030504040204" pitchFamily="34" charset="0"/>
                <a:ea typeface="Verdana" panose="020B0604030504040204" pitchFamily="34" charset="0"/>
                <a:cs typeface="Verdana" panose="020B0604030504040204" pitchFamily="34" charset="0"/>
              </a:rPr>
              <a:t>of growing </a:t>
            </a:r>
            <a:r>
              <a:rPr lang="en-US" sz="2400" dirty="0">
                <a:latin typeface="Verdana" panose="020B0604030504040204" pitchFamily="34" charset="0"/>
                <a:ea typeface="Verdana" panose="020B0604030504040204" pitchFamily="34" charset="0"/>
                <a:cs typeface="Verdana" panose="020B0604030504040204" pitchFamily="34" charset="0"/>
                <a:hlinkClick r:id="rId3" tooltip="Plant"/>
              </a:rPr>
              <a:t>plants</a:t>
            </a:r>
            <a:r>
              <a:rPr lang="en-US" sz="2400" dirty="0">
                <a:latin typeface="Verdana" panose="020B0604030504040204" pitchFamily="34" charset="0"/>
                <a:ea typeface="Verdana" panose="020B0604030504040204" pitchFamily="34" charset="0"/>
                <a:cs typeface="Verdana" panose="020B0604030504040204" pitchFamily="34" charset="0"/>
              </a:rPr>
              <a:t> using mineral </a:t>
            </a:r>
            <a:r>
              <a:rPr lang="en-US" sz="2400" dirty="0">
                <a:latin typeface="Verdana" panose="020B0604030504040204" pitchFamily="34" charset="0"/>
                <a:ea typeface="Verdana" panose="020B0604030504040204" pitchFamily="34" charset="0"/>
                <a:cs typeface="Verdana" panose="020B0604030504040204" pitchFamily="34" charset="0"/>
                <a:hlinkClick r:id="rId4" tooltip="Nutrient"/>
              </a:rPr>
              <a:t>nutrient</a:t>
            </a:r>
            <a:r>
              <a:rPr lang="en-US" sz="2400" dirty="0">
                <a:latin typeface="Verdana" panose="020B0604030504040204" pitchFamily="34" charset="0"/>
                <a:ea typeface="Verdana" panose="020B0604030504040204" pitchFamily="34" charset="0"/>
                <a:cs typeface="Verdana" panose="020B0604030504040204" pitchFamily="34" charset="0"/>
              </a:rPr>
              <a:t> solutions, in water, without </a:t>
            </a:r>
            <a:r>
              <a:rPr lang="en-US" sz="2400" dirty="0">
                <a:latin typeface="Verdana" panose="020B0604030504040204" pitchFamily="34" charset="0"/>
                <a:ea typeface="Verdana" panose="020B0604030504040204" pitchFamily="34" charset="0"/>
                <a:cs typeface="Verdana" panose="020B0604030504040204" pitchFamily="34" charset="0"/>
                <a:hlinkClick r:id="rId5" tooltip="Soil"/>
              </a:rPr>
              <a:t>soil</a:t>
            </a:r>
            <a:r>
              <a:rPr lang="en-US" sz="2400" dirty="0">
                <a:latin typeface="Verdana" panose="020B0604030504040204" pitchFamily="34" charset="0"/>
                <a:ea typeface="Verdana" panose="020B0604030504040204" pitchFamily="34" charset="0"/>
                <a:cs typeface="Verdana" panose="020B0604030504040204" pitchFamily="34" charset="0"/>
              </a:rPr>
              <a:t>.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asted-image.png"/>
          <p:cNvPicPr>
            <a:picLocks noChangeAspect="1"/>
          </p:cNvPicPr>
          <p:nvPr/>
        </p:nvPicPr>
        <p:blipFill>
          <a:blip r:embed="rId6">
            <a:extLst/>
          </a:blip>
          <a:stretch>
            <a:fillRect/>
          </a:stretch>
        </p:blipFill>
        <p:spPr>
          <a:xfrm>
            <a:off x="5257358" y="1414272"/>
            <a:ext cx="4298715" cy="4230624"/>
          </a:xfrm>
          <a:prstGeom prst="rect">
            <a:avLst/>
          </a:prstGeom>
          <a:ln w="12700">
            <a:miter lim="400000"/>
          </a:ln>
        </p:spPr>
      </p:pic>
    </p:spTree>
    <p:extLst>
      <p:ext uri="{BB962C8B-B14F-4D97-AF65-F5344CB8AC3E}">
        <p14:creationId xmlns:p14="http://schemas.microsoft.com/office/powerpoint/2010/main" val="298901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3509"/>
            <a:ext cx="8596668" cy="1320800"/>
          </a:xfrm>
        </p:spPr>
        <p:txBody>
          <a:bodyPr>
            <a:noAutofit/>
          </a:bodyPr>
          <a:lstStyle/>
          <a:p>
            <a:pPr lvl="0">
              <a:defRPr sz="1800">
                <a:solidFill>
                  <a:srgbClr val="000000"/>
                </a:solidFill>
                <a:effectLst/>
              </a:defRPr>
            </a:pPr>
            <a:r>
              <a:rPr lang="en-US" sz="32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Hydroponics </a:t>
            </a:r>
            <a:br>
              <a:rPr lang="en-US" sz="32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br>
            <a:r>
              <a:rPr lang="en-US" sz="32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Yesterday – Today - Tomorrow</a:t>
            </a:r>
            <a:endParaRPr lang="en-US" sz="3200" dirty="0"/>
          </a:p>
        </p:txBody>
      </p:sp>
      <p:grpSp>
        <p:nvGrpSpPr>
          <p:cNvPr id="13" name="Group 40"/>
          <p:cNvGrpSpPr/>
          <p:nvPr/>
        </p:nvGrpSpPr>
        <p:grpSpPr>
          <a:xfrm>
            <a:off x="677334" y="2072025"/>
            <a:ext cx="2571816" cy="3882461"/>
            <a:chOff x="-127000" y="-88900"/>
            <a:chExt cx="4221415" cy="5609549"/>
          </a:xfrm>
        </p:grpSpPr>
        <p:pic>
          <p:nvPicPr>
            <p:cNvPr id="14" name="pasted-image.png"/>
            <p:cNvPicPr/>
            <p:nvPr/>
          </p:nvPicPr>
          <p:blipFill>
            <a:blip r:embed="rId2">
              <a:extLst/>
            </a:blip>
            <a:stretch>
              <a:fillRect/>
            </a:stretch>
          </p:blipFill>
          <p:spPr>
            <a:xfrm>
              <a:off x="0" y="0"/>
              <a:ext cx="3967416" cy="5279350"/>
            </a:xfrm>
            <a:prstGeom prst="rect">
              <a:avLst/>
            </a:prstGeom>
            <a:ln>
              <a:noFill/>
            </a:ln>
            <a:effectLst/>
          </p:spPr>
        </p:pic>
        <p:pic>
          <p:nvPicPr>
            <p:cNvPr id="15" name="Picture 14"/>
            <p:cNvPicPr/>
            <p:nvPr/>
          </p:nvPicPr>
          <p:blipFill>
            <a:blip r:embed="rId3">
              <a:extLst/>
            </a:blip>
            <a:stretch>
              <a:fillRect/>
            </a:stretch>
          </p:blipFill>
          <p:spPr>
            <a:xfrm>
              <a:off x="-127000" y="-88900"/>
              <a:ext cx="4221416" cy="5609550"/>
            </a:xfrm>
            <a:prstGeom prst="rect">
              <a:avLst/>
            </a:prstGeom>
            <a:effectLst/>
          </p:spPr>
        </p:pic>
      </p:grpSp>
      <p:grpSp>
        <p:nvGrpSpPr>
          <p:cNvPr id="16" name="Group 43"/>
          <p:cNvGrpSpPr/>
          <p:nvPr/>
        </p:nvGrpSpPr>
        <p:grpSpPr>
          <a:xfrm>
            <a:off x="3820887" y="2142839"/>
            <a:ext cx="3047234" cy="3882461"/>
            <a:chOff x="-127000" y="-88900"/>
            <a:chExt cx="3770882" cy="5782409"/>
          </a:xfrm>
        </p:grpSpPr>
        <p:pic>
          <p:nvPicPr>
            <p:cNvPr id="17" name="pasted-image.png"/>
            <p:cNvPicPr/>
            <p:nvPr/>
          </p:nvPicPr>
          <p:blipFill>
            <a:blip r:embed="rId4">
              <a:extLst/>
            </a:blip>
            <a:stretch>
              <a:fillRect/>
            </a:stretch>
          </p:blipFill>
          <p:spPr>
            <a:xfrm>
              <a:off x="0" y="0"/>
              <a:ext cx="3516883" cy="5452210"/>
            </a:xfrm>
            <a:prstGeom prst="rect">
              <a:avLst/>
            </a:prstGeom>
            <a:ln>
              <a:noFill/>
            </a:ln>
            <a:effectLst/>
          </p:spPr>
        </p:pic>
        <p:pic>
          <p:nvPicPr>
            <p:cNvPr id="18" name="Picture 17"/>
            <p:cNvPicPr/>
            <p:nvPr/>
          </p:nvPicPr>
          <p:blipFill>
            <a:blip r:embed="rId5">
              <a:extLst/>
            </a:blip>
            <a:stretch>
              <a:fillRect/>
            </a:stretch>
          </p:blipFill>
          <p:spPr>
            <a:xfrm>
              <a:off x="-127000" y="-88900"/>
              <a:ext cx="3770883" cy="5782410"/>
            </a:xfrm>
            <a:prstGeom prst="rect">
              <a:avLst/>
            </a:prstGeom>
            <a:effectLst/>
          </p:spPr>
        </p:pic>
      </p:grpSp>
      <p:grpSp>
        <p:nvGrpSpPr>
          <p:cNvPr id="19" name="Group 46"/>
          <p:cNvGrpSpPr/>
          <p:nvPr/>
        </p:nvGrpSpPr>
        <p:grpSpPr>
          <a:xfrm>
            <a:off x="7707085" y="2072026"/>
            <a:ext cx="2592024" cy="4024087"/>
            <a:chOff x="-127000" y="-88900"/>
            <a:chExt cx="4193146" cy="5602441"/>
          </a:xfrm>
        </p:grpSpPr>
        <p:pic>
          <p:nvPicPr>
            <p:cNvPr id="20" name="pasted-image.png"/>
            <p:cNvPicPr/>
            <p:nvPr/>
          </p:nvPicPr>
          <p:blipFill>
            <a:blip r:embed="rId6">
              <a:extLst/>
            </a:blip>
            <a:stretch>
              <a:fillRect/>
            </a:stretch>
          </p:blipFill>
          <p:spPr>
            <a:xfrm>
              <a:off x="0" y="0"/>
              <a:ext cx="3939147" cy="5272242"/>
            </a:xfrm>
            <a:prstGeom prst="rect">
              <a:avLst/>
            </a:prstGeom>
            <a:ln>
              <a:noFill/>
            </a:ln>
            <a:effectLst/>
          </p:spPr>
        </p:pic>
        <p:pic>
          <p:nvPicPr>
            <p:cNvPr id="21" name="Picture 20"/>
            <p:cNvPicPr/>
            <p:nvPr/>
          </p:nvPicPr>
          <p:blipFill>
            <a:blip r:embed="rId7">
              <a:extLst/>
            </a:blip>
            <a:stretch>
              <a:fillRect/>
            </a:stretch>
          </p:blipFill>
          <p:spPr>
            <a:xfrm>
              <a:off x="-127000" y="-88900"/>
              <a:ext cx="4193147" cy="5602442"/>
            </a:xfrm>
            <a:prstGeom prst="rect">
              <a:avLst/>
            </a:prstGeom>
            <a:effectLst/>
          </p:spPr>
        </p:pic>
      </p:grpSp>
      <p:sp>
        <p:nvSpPr>
          <p:cNvPr id="23" name="Slide Number Placeholder 2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26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9"/>
                                        </p:tgtEl>
                                      </p:cBhvr>
                                    </p:animEffect>
                                    <p:animScale>
                                      <p:cBhvr>
                                        <p:cTn id="1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Past…</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Hanging Gardens Of Babylon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grpSp>
        <p:nvGrpSpPr>
          <p:cNvPr id="10" name="Group 60"/>
          <p:cNvGrpSpPr/>
          <p:nvPr/>
        </p:nvGrpSpPr>
        <p:grpSpPr>
          <a:xfrm>
            <a:off x="5649685" y="2255710"/>
            <a:ext cx="5600600" cy="3785652"/>
            <a:chOff x="-127000" y="-88900"/>
            <a:chExt cx="6883400" cy="5143500"/>
          </a:xfrm>
        </p:grpSpPr>
        <p:pic>
          <p:nvPicPr>
            <p:cNvPr id="11" name="hanging-gardens-of-babylon.jpg"/>
            <p:cNvPicPr/>
            <p:nvPr/>
          </p:nvPicPr>
          <p:blipFill>
            <a:blip r:embed="rId2">
              <a:extLst/>
            </a:blip>
            <a:stretch>
              <a:fillRect/>
            </a:stretch>
          </p:blipFill>
          <p:spPr>
            <a:xfrm>
              <a:off x="0" y="0"/>
              <a:ext cx="6629400" cy="4813300"/>
            </a:xfrm>
            <a:prstGeom prst="rect">
              <a:avLst/>
            </a:prstGeom>
            <a:ln>
              <a:noFill/>
            </a:ln>
            <a:effectLst/>
          </p:spPr>
        </p:pic>
        <p:pic>
          <p:nvPicPr>
            <p:cNvPr id="12" name="Picture 11"/>
            <p:cNvPicPr/>
            <p:nvPr/>
          </p:nvPicPr>
          <p:blipFill>
            <a:blip r:embed="rId3">
              <a:extLst/>
            </a:blip>
            <a:stretch>
              <a:fillRect/>
            </a:stretch>
          </p:blipFill>
          <p:spPr>
            <a:xfrm>
              <a:off x="-127000" y="-88900"/>
              <a:ext cx="6883400" cy="5143500"/>
            </a:xfrm>
            <a:prstGeom prst="rect">
              <a:avLst/>
            </a:prstGeom>
            <a:effectLst/>
          </p:spPr>
        </p:pic>
      </p:grpSp>
      <p:sp>
        <p:nvSpPr>
          <p:cNvPr id="13" name="TextBox 12"/>
          <p:cNvSpPr txBox="1"/>
          <p:nvPr/>
        </p:nvSpPr>
        <p:spPr>
          <a:xfrm>
            <a:off x="677334" y="1893001"/>
            <a:ext cx="4814591" cy="418576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The famed Hanging Gardens of Babylon are believed to have been one of the first mass scale hydroponic projects.</a:t>
            </a:r>
          </a:p>
          <a:p>
            <a:pPr lvl="0"/>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r>
              <a:rPr lang="en-US" dirty="0" smtClean="0">
                <a:latin typeface="Verdana" panose="020B0604030504040204" pitchFamily="34" charset="0"/>
                <a:ea typeface="Verdana" panose="020B0604030504040204" pitchFamily="34" charset="0"/>
                <a:cs typeface="Verdana" panose="020B0604030504040204" pitchFamily="34" charset="0"/>
              </a:rPr>
              <a:t>Located </a:t>
            </a:r>
            <a:r>
              <a:rPr lang="en-US" dirty="0">
                <a:latin typeface="Verdana" panose="020B0604030504040204" pitchFamily="34" charset="0"/>
                <a:ea typeface="Verdana" panose="020B0604030504040204" pitchFamily="34" charset="0"/>
                <a:cs typeface="Verdana" panose="020B0604030504040204" pitchFamily="34" charset="0"/>
              </a:rPr>
              <a:t>in </a:t>
            </a:r>
            <a:r>
              <a:rPr lang="en-US" dirty="0" smtClean="0">
                <a:latin typeface="Verdana" panose="020B0604030504040204" pitchFamily="34" charset="0"/>
                <a:ea typeface="Verdana" panose="020B0604030504040204" pitchFamily="34" charset="0"/>
                <a:cs typeface="Verdana" panose="020B0604030504040204" pitchFamily="34" charset="0"/>
              </a:rPr>
              <a:t>Babylonia </a:t>
            </a:r>
            <a:r>
              <a:rPr lang="en-US" dirty="0">
                <a:latin typeface="Verdana" panose="020B0604030504040204" pitchFamily="34" charset="0"/>
                <a:ea typeface="Verdana" panose="020B0604030504040204" pitchFamily="34" charset="0"/>
                <a:cs typeface="Verdana" panose="020B0604030504040204" pitchFamily="34" charset="0"/>
              </a:rPr>
              <a:t>or Mesopotamia </a:t>
            </a: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Hanging Gardens of Babylon were built around 600 B.C., </a:t>
            </a:r>
            <a:r>
              <a:rPr lang="en-US" dirty="0" smtClean="0">
                <a:latin typeface="Verdana" panose="020B0604030504040204" pitchFamily="34" charset="0"/>
                <a:ea typeface="Verdana" panose="020B0604030504040204" pitchFamily="34" charset="0"/>
                <a:cs typeface="Verdana" panose="020B0604030504040204" pitchFamily="34" charset="0"/>
              </a:rPr>
              <a:t>commissioned </a:t>
            </a:r>
            <a:r>
              <a:rPr lang="en-US" dirty="0">
                <a:latin typeface="Verdana" panose="020B0604030504040204" pitchFamily="34" charset="0"/>
                <a:ea typeface="Verdana" panose="020B0604030504040204" pitchFamily="34" charset="0"/>
                <a:cs typeface="Verdana" panose="020B0604030504040204" pitchFamily="34" charset="0"/>
              </a:rPr>
              <a:t>by King </a:t>
            </a:r>
            <a:r>
              <a:rPr lang="en-US" dirty="0" smtClean="0">
                <a:latin typeface="Verdana" panose="020B0604030504040204" pitchFamily="34" charset="0"/>
                <a:ea typeface="Verdana" panose="020B0604030504040204" pitchFamily="34" charset="0"/>
                <a:cs typeface="Verdana" panose="020B0604030504040204" pitchFamily="34" charset="0"/>
              </a:rPr>
              <a:t>Nebuchadnezzar </a:t>
            </a:r>
            <a:r>
              <a:rPr lang="en-US" dirty="0">
                <a:latin typeface="Verdana" panose="020B0604030504040204" pitchFamily="34" charset="0"/>
                <a:ea typeface="Verdana" panose="020B0604030504040204" pitchFamily="34" charset="0"/>
                <a:cs typeface="Verdana" panose="020B0604030504040204" pitchFamily="34" charset="0"/>
              </a:rPr>
              <a:t>II.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water was sourced from the Euphrates River.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r>
              <a:rPr lang="en-US" dirty="0" smtClean="0">
                <a:latin typeface="Verdana" panose="020B0604030504040204" pitchFamily="34" charset="0"/>
                <a:ea typeface="Verdana" panose="020B0604030504040204" pitchFamily="34" charset="0"/>
                <a:cs typeface="Verdana" panose="020B0604030504040204" pitchFamily="34" charset="0"/>
              </a:rPr>
              <a:t>These </a:t>
            </a:r>
            <a:r>
              <a:rPr lang="en-US" dirty="0">
                <a:latin typeface="Verdana" panose="020B0604030504040204" pitchFamily="34" charset="0"/>
                <a:ea typeface="Verdana" panose="020B0604030504040204" pitchFamily="34" charset="0"/>
                <a:cs typeface="Verdana" panose="020B0604030504040204" pitchFamily="34" charset="0"/>
              </a:rPr>
              <a:t>gardens are one of the 7 Wonders of the Ancient World. </a:t>
            </a:r>
          </a:p>
          <a:p>
            <a:endParaRPr lang="en-US" sz="1600" dirty="0"/>
          </a:p>
        </p:txBody>
      </p:sp>
    </p:spTree>
    <p:extLst>
      <p:ext uri="{BB962C8B-B14F-4D97-AF65-F5344CB8AC3E}">
        <p14:creationId xmlns:p14="http://schemas.microsoft.com/office/powerpoint/2010/main" val="279218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Past…</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Hanging Gardens Of Babylon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13" name="TextBox 12"/>
          <p:cNvSpPr txBox="1"/>
          <p:nvPr/>
        </p:nvSpPr>
        <p:spPr>
          <a:xfrm>
            <a:off x="764420" y="2051876"/>
            <a:ext cx="4814591" cy="3108543"/>
          </a:xfrm>
          <a:prstGeom prst="rect">
            <a:avLst/>
          </a:prstGeom>
          <a:noFill/>
        </p:spPr>
        <p:txBody>
          <a:bodyPr wrap="square" rtlCol="0">
            <a:spAutoFit/>
          </a:bodyPr>
          <a:lstStyle/>
          <a:p>
            <a:pPr lvl="0">
              <a:defRPr sz="1800"/>
            </a:pPr>
            <a:r>
              <a:rPr lang="en-US" sz="2000" dirty="0">
                <a:latin typeface="Verdana" panose="020B0604030504040204" pitchFamily="34" charset="0"/>
                <a:ea typeface="Verdana" panose="020B0604030504040204" pitchFamily="34" charset="0"/>
                <a:cs typeface="Verdana" panose="020B0604030504040204" pitchFamily="34" charset="0"/>
              </a:rPr>
              <a:t>They </a:t>
            </a:r>
            <a:r>
              <a:rPr lang="en-US" sz="2000" dirty="0" smtClean="0">
                <a:latin typeface="Verdana" panose="020B0604030504040204" pitchFamily="34" charset="0"/>
                <a:ea typeface="Verdana" panose="020B0604030504040204" pitchFamily="34" charset="0"/>
                <a:cs typeface="Verdana" panose="020B0604030504040204" pitchFamily="34" charset="0"/>
              </a:rPr>
              <a:t>operated </a:t>
            </a:r>
            <a:r>
              <a:rPr lang="en-US" sz="2000" dirty="0">
                <a:latin typeface="Verdana" panose="020B0604030504040204" pitchFamily="34" charset="0"/>
                <a:ea typeface="Verdana" panose="020B0604030504040204" pitchFamily="34" charset="0"/>
                <a:cs typeface="Verdana" panose="020B0604030504040204" pitchFamily="34" charset="0"/>
              </a:rPr>
              <a:t>very similar to a vertical wall garden.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2000" dirty="0" smtClean="0">
                <a:latin typeface="Verdana" panose="020B0604030504040204" pitchFamily="34" charset="0"/>
                <a:ea typeface="Verdana" panose="020B0604030504040204" pitchFamily="34" charset="0"/>
                <a:cs typeface="Verdana" panose="020B0604030504040204" pitchFamily="34" charset="0"/>
              </a:rPr>
              <a:t>Water </a:t>
            </a:r>
            <a:r>
              <a:rPr lang="en-US" sz="2000" dirty="0">
                <a:latin typeface="Verdana" panose="020B0604030504040204" pitchFamily="34" charset="0"/>
                <a:ea typeface="Verdana" panose="020B0604030504040204" pitchFamily="34" charset="0"/>
                <a:cs typeface="Verdana" panose="020B0604030504040204" pitchFamily="34" charset="0"/>
              </a:rPr>
              <a:t>was pumped from the Euphrates River to the top of the gardens and </a:t>
            </a:r>
            <a:r>
              <a:rPr lang="en-US" sz="2000" dirty="0" smtClean="0">
                <a:latin typeface="Verdana" panose="020B0604030504040204" pitchFamily="34" charset="0"/>
                <a:ea typeface="Verdana" panose="020B0604030504040204" pitchFamily="34" charset="0"/>
                <a:cs typeface="Verdana" panose="020B0604030504040204" pitchFamily="34" charset="0"/>
              </a:rPr>
              <a:t>then </a:t>
            </a:r>
            <a:r>
              <a:rPr lang="en-US" sz="2000" dirty="0">
                <a:latin typeface="Verdana" panose="020B0604030504040204" pitchFamily="34" charset="0"/>
                <a:ea typeface="Verdana" panose="020B0604030504040204" pitchFamily="34" charset="0"/>
                <a:cs typeface="Verdana" panose="020B0604030504040204" pitchFamily="34" charset="0"/>
              </a:rPr>
              <a:t>trickled down, eventually ending back in the reservoir, or according to this illustration, a pool. </a:t>
            </a:r>
          </a:p>
          <a:p>
            <a:endParaRPr lang="en-US" sz="1600" dirty="0"/>
          </a:p>
        </p:txBody>
      </p:sp>
      <p:grpSp>
        <p:nvGrpSpPr>
          <p:cNvPr id="9" name="Group 64"/>
          <p:cNvGrpSpPr/>
          <p:nvPr/>
        </p:nvGrpSpPr>
        <p:grpSpPr>
          <a:xfrm>
            <a:off x="6218847" y="1930400"/>
            <a:ext cx="4610936" cy="4427256"/>
            <a:chOff x="-127000" y="-88900"/>
            <a:chExt cx="4133749" cy="3240011"/>
          </a:xfrm>
        </p:grpSpPr>
        <p:pic>
          <p:nvPicPr>
            <p:cNvPr id="14" name="assyrian-built-the-first-hydroponic-pump.jpg"/>
            <p:cNvPicPr/>
            <p:nvPr/>
          </p:nvPicPr>
          <p:blipFill>
            <a:blip r:embed="rId2">
              <a:extLst/>
            </a:blip>
            <a:stretch>
              <a:fillRect/>
            </a:stretch>
          </p:blipFill>
          <p:spPr>
            <a:xfrm>
              <a:off x="0" y="0"/>
              <a:ext cx="3879750" cy="2909812"/>
            </a:xfrm>
            <a:prstGeom prst="rect">
              <a:avLst/>
            </a:prstGeom>
            <a:ln>
              <a:noFill/>
            </a:ln>
            <a:effectLst/>
          </p:spPr>
        </p:pic>
        <p:pic>
          <p:nvPicPr>
            <p:cNvPr id="15" name="Picture 14"/>
            <p:cNvPicPr/>
            <p:nvPr/>
          </p:nvPicPr>
          <p:blipFill>
            <a:blip r:embed="rId3">
              <a:extLst/>
            </a:blip>
            <a:stretch>
              <a:fillRect/>
            </a:stretch>
          </p:blipFill>
          <p:spPr>
            <a:xfrm>
              <a:off x="-127000" y="-88900"/>
              <a:ext cx="4133750" cy="3240012"/>
            </a:xfrm>
            <a:prstGeom prst="rect">
              <a:avLst/>
            </a:prstGeom>
            <a:effectLst/>
          </p:spPr>
        </p:pic>
      </p:grpSp>
    </p:spTree>
    <p:extLst>
      <p:ext uri="{BB962C8B-B14F-4D97-AF65-F5344CB8AC3E}">
        <p14:creationId xmlns:p14="http://schemas.microsoft.com/office/powerpoint/2010/main" val="34815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tabLst>
                <a:tab pos="1485900" algn="l"/>
              </a:tabLst>
              <a:defRPr sz="1800">
                <a:solidFill>
                  <a:srgbClr val="000000"/>
                </a:solidFill>
                <a:effectLst/>
              </a:defRPr>
            </a:pP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The </a:t>
            </a:r>
            <a: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t>Past…</a:t>
            </a:r>
            <a:b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br>
            <a:r>
              <a:rPr lang="en-US" sz="2800" dirty="0" err="1" smtClean="0">
                <a:solidFill>
                  <a:srgbClr val="90C226"/>
                </a:solidFill>
                <a:latin typeface="Verdana" panose="020B0604030504040204" pitchFamily="34" charset="0"/>
                <a:ea typeface="Verdana" panose="020B0604030504040204" pitchFamily="34" charset="0"/>
                <a:cs typeface="Verdana" panose="020B0604030504040204" pitchFamily="34" charset="0"/>
              </a:rPr>
              <a:t>Chinampas</a:t>
            </a: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 - “Floating Islands”</a:t>
            </a:r>
            <a:endParaRPr lang="en-US" sz="2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grpSp>
        <p:nvGrpSpPr>
          <p:cNvPr id="6" name="Group 71"/>
          <p:cNvGrpSpPr/>
          <p:nvPr/>
        </p:nvGrpSpPr>
        <p:grpSpPr>
          <a:xfrm>
            <a:off x="5083627" y="1930400"/>
            <a:ext cx="4948161" cy="3653379"/>
            <a:chOff x="-127000" y="-88900"/>
            <a:chExt cx="10171210" cy="7564184"/>
          </a:xfrm>
        </p:grpSpPr>
        <p:pic>
          <p:nvPicPr>
            <p:cNvPr id="7" name="pasted-image.png"/>
            <p:cNvPicPr/>
            <p:nvPr/>
          </p:nvPicPr>
          <p:blipFill>
            <a:blip r:embed="rId2">
              <a:extLst/>
            </a:blip>
            <a:stretch>
              <a:fillRect/>
            </a:stretch>
          </p:blipFill>
          <p:spPr>
            <a:xfrm>
              <a:off x="0" y="0"/>
              <a:ext cx="9917211" cy="7233985"/>
            </a:xfrm>
            <a:prstGeom prst="rect">
              <a:avLst/>
            </a:prstGeom>
            <a:ln>
              <a:noFill/>
            </a:ln>
            <a:effectLst/>
          </p:spPr>
        </p:pic>
        <p:pic>
          <p:nvPicPr>
            <p:cNvPr id="8" name="Picture 7"/>
            <p:cNvPicPr/>
            <p:nvPr/>
          </p:nvPicPr>
          <p:blipFill>
            <a:blip r:embed="rId3">
              <a:extLst/>
            </a:blip>
            <a:stretch>
              <a:fillRect/>
            </a:stretch>
          </p:blipFill>
          <p:spPr>
            <a:xfrm>
              <a:off x="-127000" y="-88900"/>
              <a:ext cx="10171211" cy="7564185"/>
            </a:xfrm>
            <a:prstGeom prst="rect">
              <a:avLst/>
            </a:prstGeom>
            <a:effectLst/>
          </p:spPr>
        </p:pic>
      </p:grpSp>
      <p:sp>
        <p:nvSpPr>
          <p:cNvPr id="9" name="TextBox 8"/>
          <p:cNvSpPr txBox="1"/>
          <p:nvPr/>
        </p:nvSpPr>
        <p:spPr>
          <a:xfrm>
            <a:off x="587827" y="1930400"/>
            <a:ext cx="3984173" cy="3170099"/>
          </a:xfrm>
          <a:prstGeom prst="rect">
            <a:avLst/>
          </a:prstGeom>
          <a:noFill/>
        </p:spPr>
        <p:txBody>
          <a:bodyPr wrap="square" rtlCol="0">
            <a:spAutoFit/>
          </a:bodyPr>
          <a:lstStyle/>
          <a:p>
            <a:pPr lvl="0">
              <a:defRPr sz="1800"/>
            </a:pPr>
            <a:r>
              <a:rPr lang="en-US" sz="2000" dirty="0">
                <a:latin typeface="Verdana" panose="020B0604030504040204" pitchFamily="34" charset="0"/>
                <a:ea typeface="Verdana" panose="020B0604030504040204" pitchFamily="34" charset="0"/>
                <a:cs typeface="Verdana" panose="020B0604030504040204" pitchFamily="34" charset="0"/>
              </a:rPr>
              <a:t>The Aztec’s </a:t>
            </a:r>
            <a:r>
              <a:rPr lang="en-US" sz="2000" dirty="0" smtClean="0">
                <a:latin typeface="Verdana" panose="020B0604030504040204" pitchFamily="34" charset="0"/>
                <a:ea typeface="Verdana" panose="020B0604030504040204" pitchFamily="34" charset="0"/>
                <a:cs typeface="Verdana" panose="020B0604030504040204" pitchFamily="34" charset="0"/>
              </a:rPr>
              <a:t>were tremendous </a:t>
            </a:r>
            <a:r>
              <a:rPr lang="en-US" sz="2000" dirty="0">
                <a:latin typeface="Verdana" panose="020B0604030504040204" pitchFamily="34" charset="0"/>
                <a:ea typeface="Verdana" panose="020B0604030504040204" pitchFamily="34" charset="0"/>
                <a:cs typeface="Verdana" panose="020B0604030504040204" pitchFamily="34" charset="0"/>
              </a:rPr>
              <a:t>thinkers, scientists, engineers and designers.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2000" dirty="0" smtClean="0">
                <a:latin typeface="Verdana" panose="020B0604030504040204" pitchFamily="34" charset="0"/>
                <a:ea typeface="Verdana" panose="020B0604030504040204" pitchFamily="34" charset="0"/>
                <a:cs typeface="Verdana" panose="020B0604030504040204" pitchFamily="34" charset="0"/>
              </a:rPr>
              <a:t>Living </a:t>
            </a:r>
            <a:r>
              <a:rPr lang="en-US" sz="2000" dirty="0">
                <a:latin typeface="Verdana" panose="020B0604030504040204" pitchFamily="34" charset="0"/>
                <a:ea typeface="Verdana" panose="020B0604030504040204" pitchFamily="34" charset="0"/>
                <a:cs typeface="Verdana" panose="020B0604030504040204" pitchFamily="34" charset="0"/>
              </a:rPr>
              <a:t>on the marshy edges of Lake </a:t>
            </a:r>
            <a:r>
              <a:rPr lang="en-US" sz="2000" dirty="0" err="1" smtClean="0">
                <a:latin typeface="Verdana" panose="020B0604030504040204" pitchFamily="34" charset="0"/>
                <a:ea typeface="Verdana" panose="020B0604030504040204" pitchFamily="34" charset="0"/>
                <a:cs typeface="Verdana" panose="020B0604030504040204" pitchFamily="34" charset="0"/>
              </a:rPr>
              <a:t>Tenochtitilan</a:t>
            </a:r>
            <a:r>
              <a:rPr lang="en-US" sz="2000" dirty="0" smtClean="0">
                <a:latin typeface="Verdana" panose="020B0604030504040204" pitchFamily="34" charset="0"/>
                <a:ea typeface="Verdana" panose="020B0604030504040204" pitchFamily="34" charset="0"/>
                <a:cs typeface="Verdana" panose="020B0604030504040204" pitchFamily="34" charset="0"/>
              </a:rPr>
              <a:t>, in </a:t>
            </a:r>
            <a:r>
              <a:rPr lang="en-US" sz="2000" dirty="0">
                <a:latin typeface="Verdana" panose="020B0604030504040204" pitchFamily="34" charset="0"/>
                <a:ea typeface="Verdana" panose="020B0604030504040204" pitchFamily="34" charset="0"/>
                <a:cs typeface="Verdana" panose="020B0604030504040204" pitchFamily="34" charset="0"/>
              </a:rPr>
              <a:t>what is now </a:t>
            </a:r>
            <a:r>
              <a:rPr lang="en-US" sz="2000" dirty="0" smtClean="0">
                <a:latin typeface="Verdana" panose="020B0604030504040204" pitchFamily="34" charset="0"/>
                <a:ea typeface="Verdana" panose="020B0604030504040204" pitchFamily="34" charset="0"/>
                <a:cs typeface="Verdana" panose="020B0604030504040204" pitchFamily="34" charset="0"/>
              </a:rPr>
              <a:t>Mexico, they </a:t>
            </a:r>
            <a:r>
              <a:rPr lang="en-US" sz="2000" dirty="0">
                <a:latin typeface="Verdana" panose="020B0604030504040204" pitchFamily="34" charset="0"/>
                <a:ea typeface="Verdana" panose="020B0604030504040204" pitchFamily="34" charset="0"/>
                <a:cs typeface="Verdana" panose="020B0604030504040204" pitchFamily="34" charset="0"/>
              </a:rPr>
              <a:t>devised a sophisticated farming system built on artificial </a:t>
            </a:r>
            <a:r>
              <a:rPr lang="en-US" sz="2000" dirty="0" smtClean="0">
                <a:latin typeface="Verdana" panose="020B0604030504040204" pitchFamily="34" charset="0"/>
                <a:ea typeface="Verdana" panose="020B0604030504040204" pitchFamily="34" charset="0"/>
                <a:cs typeface="Verdana" panose="020B0604030504040204" pitchFamily="34" charset="0"/>
              </a:rPr>
              <a:t>“floating islands</a:t>
            </a:r>
            <a:r>
              <a:rPr lang="en-US" sz="2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2052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tabLst>
                <a:tab pos="1485900" algn="l"/>
              </a:tabLst>
              <a:defRPr sz="1800">
                <a:solidFill>
                  <a:srgbClr val="000000"/>
                </a:solidFill>
                <a:effectLst/>
              </a:defRPr>
            </a:pP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The </a:t>
            </a:r>
            <a: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t>Past…</a:t>
            </a:r>
            <a:br>
              <a:rPr lang="en-US" sz="2800" dirty="0">
                <a:solidFill>
                  <a:srgbClr val="90C226"/>
                </a:solidFill>
                <a:latin typeface="Verdana" panose="020B0604030504040204" pitchFamily="34" charset="0"/>
                <a:ea typeface="Verdana" panose="020B0604030504040204" pitchFamily="34" charset="0"/>
                <a:cs typeface="Verdana" panose="020B0604030504040204" pitchFamily="34" charset="0"/>
              </a:rPr>
            </a:br>
            <a:r>
              <a:rPr lang="en-US" sz="2800" dirty="0" err="1" smtClean="0">
                <a:solidFill>
                  <a:srgbClr val="90C226"/>
                </a:solidFill>
                <a:latin typeface="Verdana" panose="020B0604030504040204" pitchFamily="34" charset="0"/>
                <a:ea typeface="Verdana" panose="020B0604030504040204" pitchFamily="34" charset="0"/>
                <a:cs typeface="Verdana" panose="020B0604030504040204" pitchFamily="34" charset="0"/>
              </a:rPr>
              <a:t>Chinampas</a:t>
            </a:r>
            <a:r>
              <a:rPr lang="en-US" sz="2800" dirty="0" smtClean="0">
                <a:solidFill>
                  <a:srgbClr val="90C226"/>
                </a:solidFill>
                <a:latin typeface="Verdana" panose="020B0604030504040204" pitchFamily="34" charset="0"/>
                <a:ea typeface="Verdana" panose="020B0604030504040204" pitchFamily="34" charset="0"/>
                <a:cs typeface="Verdana" panose="020B0604030504040204" pitchFamily="34" charset="0"/>
              </a:rPr>
              <a:t> - “Floating Islands”</a:t>
            </a:r>
            <a:endParaRPr lang="en-US" sz="2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9" name="TextBox 8"/>
          <p:cNvSpPr txBox="1"/>
          <p:nvPr/>
        </p:nvSpPr>
        <p:spPr>
          <a:xfrm>
            <a:off x="413656" y="1870254"/>
            <a:ext cx="5704116" cy="4031873"/>
          </a:xfrm>
          <a:prstGeom prst="rect">
            <a:avLst/>
          </a:prstGeom>
          <a:noFill/>
        </p:spPr>
        <p:txBody>
          <a:bodyPr wrap="square" rtlCol="0">
            <a:spAutoFit/>
          </a:bodyPr>
          <a:lstStyle/>
          <a:p>
            <a:pPr lvl="0">
              <a:defRPr sz="1800"/>
            </a:pPr>
            <a:r>
              <a:rPr lang="en-US" sz="1600" dirty="0">
                <a:latin typeface="Verdana" panose="020B0604030504040204" pitchFamily="34" charset="0"/>
                <a:ea typeface="Verdana" panose="020B0604030504040204" pitchFamily="34" charset="0"/>
                <a:cs typeface="Verdana" panose="020B0604030504040204" pitchFamily="34" charset="0"/>
              </a:rPr>
              <a:t>The shallow lake bed was staked out, roughly 98 feet by 8.5 feet, and fenced in with </a:t>
            </a:r>
            <a:r>
              <a:rPr lang="en-US" sz="1600" dirty="0" smtClean="0">
                <a:latin typeface="Verdana" panose="020B0604030504040204" pitchFamily="34" charset="0"/>
                <a:ea typeface="Verdana" panose="020B0604030504040204" pitchFamily="34" charset="0"/>
                <a:cs typeface="Verdana" panose="020B0604030504040204" pitchFamily="34" charset="0"/>
              </a:rPr>
              <a:t>wattle a sticky </a:t>
            </a:r>
            <a:r>
              <a:rPr lang="en-US" sz="1600" dirty="0">
                <a:latin typeface="Verdana" panose="020B0604030504040204" pitchFamily="34" charset="0"/>
                <a:ea typeface="Verdana" panose="020B0604030504040204" pitchFamily="34" charset="0"/>
                <a:cs typeface="Verdana" panose="020B0604030504040204" pitchFamily="34" charset="0"/>
              </a:rPr>
              <a:t>combination of mud, clay and animal </a:t>
            </a:r>
            <a:r>
              <a:rPr lang="en-US" sz="1600" dirty="0" smtClean="0">
                <a:latin typeface="Verdana" panose="020B0604030504040204" pitchFamily="34" charset="0"/>
                <a:ea typeface="Verdana" panose="020B0604030504040204" pitchFamily="34" charset="0"/>
                <a:cs typeface="Verdana" panose="020B0604030504040204" pitchFamily="34" charset="0"/>
              </a:rPr>
              <a:t>dung. </a:t>
            </a:r>
          </a:p>
          <a:p>
            <a:pPr lvl="0">
              <a:defRPr sz="1800"/>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1600" dirty="0" smtClean="0">
                <a:latin typeface="Verdana" panose="020B0604030504040204" pitchFamily="34" charset="0"/>
                <a:ea typeface="Verdana" panose="020B0604030504040204" pitchFamily="34" charset="0"/>
                <a:cs typeface="Verdana" panose="020B0604030504040204" pitchFamily="34" charset="0"/>
              </a:rPr>
              <a:t>Organic </a:t>
            </a:r>
            <a:r>
              <a:rPr lang="en-US" sz="1600" dirty="0">
                <a:latin typeface="Verdana" panose="020B0604030504040204" pitchFamily="34" charset="0"/>
                <a:ea typeface="Verdana" panose="020B0604030504040204" pitchFamily="34" charset="0"/>
                <a:cs typeface="Verdana" panose="020B0604030504040204" pitchFamily="34" charset="0"/>
              </a:rPr>
              <a:t>material, silt and mud from the lake bed was dredged up and piled on the </a:t>
            </a:r>
            <a:r>
              <a:rPr lang="en-US" sz="1600" dirty="0" err="1">
                <a:latin typeface="Verdana" panose="020B0604030504040204" pitchFamily="34" charset="0"/>
                <a:ea typeface="Verdana" panose="020B0604030504040204" pitchFamily="34" charset="0"/>
                <a:cs typeface="Verdana" panose="020B0604030504040204" pitchFamily="34" charset="0"/>
              </a:rPr>
              <a:t>Chinampas</a:t>
            </a:r>
            <a:r>
              <a:rPr lang="en-US" sz="1600" dirty="0">
                <a:latin typeface="Verdana" panose="020B0604030504040204" pitchFamily="34" charset="0"/>
                <a:ea typeface="Verdana" panose="020B0604030504040204" pitchFamily="34" charset="0"/>
                <a:cs typeface="Verdana" panose="020B0604030504040204" pitchFamily="34" charset="0"/>
              </a:rPr>
              <a:t> until it rose above the water line. </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1600" dirty="0" smtClean="0">
                <a:latin typeface="Verdana" panose="020B0604030504040204" pitchFamily="34" charset="0"/>
                <a:ea typeface="Verdana" panose="020B0604030504040204" pitchFamily="34" charset="0"/>
                <a:cs typeface="Verdana" panose="020B0604030504040204" pitchFamily="34" charset="0"/>
              </a:rPr>
              <a:t>Willow </a:t>
            </a:r>
            <a:r>
              <a:rPr lang="en-US" sz="1600" dirty="0">
                <a:latin typeface="Verdana" panose="020B0604030504040204" pitchFamily="34" charset="0"/>
                <a:ea typeface="Verdana" panose="020B0604030504040204" pitchFamily="34" charset="0"/>
                <a:cs typeface="Verdana" panose="020B0604030504040204" pitchFamily="34" charset="0"/>
              </a:rPr>
              <a:t>trees were often planted in the corners to secure the edges. </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defRPr sz="1800"/>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1600" dirty="0" err="1" smtClean="0">
                <a:latin typeface="Verdana" panose="020B0604030504040204" pitchFamily="34" charset="0"/>
                <a:ea typeface="Verdana" panose="020B0604030504040204" pitchFamily="34" charset="0"/>
                <a:cs typeface="Verdana" panose="020B0604030504040204" pitchFamily="34" charset="0"/>
              </a:rPr>
              <a:t>Chinampas</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were separated by channels wide enough for canoes to easily navigate. </a:t>
            </a:r>
          </a:p>
          <a:p>
            <a:pPr lvl="0">
              <a:defRPr sz="1800"/>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0">
              <a:defRPr sz="1800"/>
            </a:pPr>
            <a:r>
              <a:rPr lang="en-US" sz="1600" dirty="0" err="1">
                <a:latin typeface="Verdana" panose="020B0604030504040204" pitchFamily="34" charset="0"/>
                <a:ea typeface="Verdana" panose="020B0604030504040204" pitchFamily="34" charset="0"/>
                <a:cs typeface="Verdana" panose="020B0604030504040204" pitchFamily="34" charset="0"/>
              </a:rPr>
              <a:t>Chinampas</a:t>
            </a:r>
            <a:r>
              <a:rPr lang="en-US" sz="1600" dirty="0">
                <a:latin typeface="Verdana" panose="020B0604030504040204" pitchFamily="34" charset="0"/>
                <a:ea typeface="Verdana" panose="020B0604030504040204" pitchFamily="34" charset="0"/>
                <a:cs typeface="Verdana" panose="020B0604030504040204" pitchFamily="34" charset="0"/>
              </a:rPr>
              <a:t> were often </a:t>
            </a:r>
            <a:r>
              <a:rPr lang="en-US" sz="1600" dirty="0" err="1">
                <a:latin typeface="Verdana" panose="020B0604030504040204" pitchFamily="34" charset="0"/>
                <a:ea typeface="Verdana" panose="020B0604030504040204" pitchFamily="34" charset="0"/>
                <a:cs typeface="Verdana" panose="020B0604030504040204" pitchFamily="34" charset="0"/>
              </a:rPr>
              <a:t>polyculture</a:t>
            </a:r>
            <a:r>
              <a:rPr lang="en-US" sz="1600" dirty="0">
                <a:latin typeface="Verdana" panose="020B0604030504040204" pitchFamily="34" charset="0"/>
                <a:ea typeface="Verdana" panose="020B0604030504040204" pitchFamily="34" charset="0"/>
                <a:cs typeface="Verdana" panose="020B0604030504040204" pitchFamily="34" charset="0"/>
              </a:rPr>
              <a:t>, imitating the diversity of a natural ecosystem.</a:t>
            </a:r>
          </a:p>
        </p:txBody>
      </p:sp>
      <p:grpSp>
        <p:nvGrpSpPr>
          <p:cNvPr id="10" name="Group 78"/>
          <p:cNvGrpSpPr/>
          <p:nvPr/>
        </p:nvGrpSpPr>
        <p:grpSpPr>
          <a:xfrm>
            <a:off x="6408639" y="1930400"/>
            <a:ext cx="5251754" cy="4159544"/>
            <a:chOff x="-127000" y="-88900"/>
            <a:chExt cx="11432653" cy="6320970"/>
          </a:xfrm>
        </p:grpSpPr>
        <p:pic>
          <p:nvPicPr>
            <p:cNvPr id="11" name="pasted-image.png"/>
            <p:cNvPicPr/>
            <p:nvPr/>
          </p:nvPicPr>
          <p:blipFill>
            <a:blip r:embed="rId2">
              <a:extLst/>
            </a:blip>
            <a:stretch>
              <a:fillRect/>
            </a:stretch>
          </p:blipFill>
          <p:spPr>
            <a:xfrm>
              <a:off x="0" y="0"/>
              <a:ext cx="11178654" cy="5990771"/>
            </a:xfrm>
            <a:prstGeom prst="rect">
              <a:avLst/>
            </a:prstGeom>
            <a:ln>
              <a:noFill/>
            </a:ln>
            <a:effectLst/>
          </p:spPr>
        </p:pic>
        <p:pic>
          <p:nvPicPr>
            <p:cNvPr id="12" name="Picture 11"/>
            <p:cNvPicPr/>
            <p:nvPr/>
          </p:nvPicPr>
          <p:blipFill>
            <a:blip r:embed="rId3">
              <a:extLst/>
            </a:blip>
            <a:stretch>
              <a:fillRect/>
            </a:stretch>
          </p:blipFill>
          <p:spPr>
            <a:xfrm>
              <a:off x="-127000" y="-88900"/>
              <a:ext cx="11432654" cy="6320971"/>
            </a:xfrm>
            <a:prstGeom prst="rect">
              <a:avLst/>
            </a:prstGeom>
            <a:effectLst/>
          </p:spPr>
        </p:pic>
      </p:grpSp>
    </p:spTree>
    <p:extLst>
      <p:ext uri="{BB962C8B-B14F-4D97-AF65-F5344CB8AC3E}">
        <p14:creationId xmlns:p14="http://schemas.microsoft.com/office/powerpoint/2010/main" val="110247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4161"/>
            <a:ext cx="8596668" cy="1320800"/>
          </a:xfrm>
        </p:spPr>
        <p:txBody>
          <a:bodyPr/>
          <a:lstStyle/>
          <a:p>
            <a:r>
              <a:rPr lang="en-US" dirty="0" smtClean="0"/>
              <a:t>The Present…</a:t>
            </a:r>
            <a:br>
              <a:rPr lang="en-US" dirty="0" smtClean="0"/>
            </a:br>
            <a:r>
              <a:rPr lang="en-US" dirty="0" smtClean="0"/>
              <a:t>Around the World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grpSp>
        <p:nvGrpSpPr>
          <p:cNvPr id="6" name="Group 84"/>
          <p:cNvGrpSpPr/>
          <p:nvPr/>
        </p:nvGrpSpPr>
        <p:grpSpPr>
          <a:xfrm>
            <a:off x="628274" y="1644149"/>
            <a:ext cx="2338009" cy="2386129"/>
            <a:chOff x="-127000" y="-88900"/>
            <a:chExt cx="4638497" cy="5471791"/>
          </a:xfrm>
        </p:grpSpPr>
        <p:pic>
          <p:nvPicPr>
            <p:cNvPr id="7" name="pasted-image.png"/>
            <p:cNvPicPr/>
            <p:nvPr/>
          </p:nvPicPr>
          <p:blipFill>
            <a:blip r:embed="rId2">
              <a:extLst/>
            </a:blip>
            <a:stretch>
              <a:fillRect/>
            </a:stretch>
          </p:blipFill>
          <p:spPr>
            <a:xfrm>
              <a:off x="0" y="0"/>
              <a:ext cx="4384498" cy="5141592"/>
            </a:xfrm>
            <a:prstGeom prst="rect">
              <a:avLst/>
            </a:prstGeom>
            <a:ln>
              <a:noFill/>
            </a:ln>
            <a:effectLst/>
          </p:spPr>
        </p:pic>
        <p:pic>
          <p:nvPicPr>
            <p:cNvPr id="8" name="Picture 7"/>
            <p:cNvPicPr/>
            <p:nvPr/>
          </p:nvPicPr>
          <p:blipFill>
            <a:blip r:embed="rId3">
              <a:extLst/>
            </a:blip>
            <a:stretch>
              <a:fillRect/>
            </a:stretch>
          </p:blipFill>
          <p:spPr>
            <a:xfrm>
              <a:off x="-127000" y="-88900"/>
              <a:ext cx="4638498" cy="5471792"/>
            </a:xfrm>
            <a:prstGeom prst="rect">
              <a:avLst/>
            </a:prstGeom>
            <a:effectLst/>
          </p:spPr>
        </p:pic>
      </p:grpSp>
      <p:grpSp>
        <p:nvGrpSpPr>
          <p:cNvPr id="10" name="Group 88"/>
          <p:cNvGrpSpPr/>
          <p:nvPr/>
        </p:nvGrpSpPr>
        <p:grpSpPr>
          <a:xfrm>
            <a:off x="7073068" y="1647696"/>
            <a:ext cx="2539018" cy="2445334"/>
            <a:chOff x="-127000" y="-88900"/>
            <a:chExt cx="4723025" cy="5471791"/>
          </a:xfrm>
        </p:grpSpPr>
        <p:pic>
          <p:nvPicPr>
            <p:cNvPr id="11" name="pasted-image.png"/>
            <p:cNvPicPr/>
            <p:nvPr/>
          </p:nvPicPr>
          <p:blipFill>
            <a:blip r:embed="rId4">
              <a:extLst/>
            </a:blip>
            <a:stretch>
              <a:fillRect/>
            </a:stretch>
          </p:blipFill>
          <p:spPr>
            <a:xfrm>
              <a:off x="0" y="0"/>
              <a:ext cx="4469026" cy="5141592"/>
            </a:xfrm>
            <a:prstGeom prst="rect">
              <a:avLst/>
            </a:prstGeom>
            <a:ln>
              <a:noFill/>
            </a:ln>
            <a:effectLst/>
          </p:spPr>
        </p:pic>
        <p:pic>
          <p:nvPicPr>
            <p:cNvPr id="12" name="Picture 11"/>
            <p:cNvPicPr/>
            <p:nvPr/>
          </p:nvPicPr>
          <p:blipFill>
            <a:blip r:embed="rId5">
              <a:extLst/>
            </a:blip>
            <a:stretch>
              <a:fillRect/>
            </a:stretch>
          </p:blipFill>
          <p:spPr>
            <a:xfrm>
              <a:off x="-127000" y="-88900"/>
              <a:ext cx="4723026" cy="5471792"/>
            </a:xfrm>
            <a:prstGeom prst="rect">
              <a:avLst/>
            </a:prstGeom>
            <a:effectLst/>
          </p:spPr>
        </p:pic>
      </p:grpSp>
      <p:grpSp>
        <p:nvGrpSpPr>
          <p:cNvPr id="14" name="Group 92"/>
          <p:cNvGrpSpPr/>
          <p:nvPr/>
        </p:nvGrpSpPr>
        <p:grpSpPr>
          <a:xfrm>
            <a:off x="3112865" y="1682916"/>
            <a:ext cx="3696431" cy="2445333"/>
            <a:chOff x="-127000" y="-88900"/>
            <a:chExt cx="6760674" cy="4487819"/>
          </a:xfrm>
        </p:grpSpPr>
        <p:pic>
          <p:nvPicPr>
            <p:cNvPr id="15" name="pasted-image.png"/>
            <p:cNvPicPr/>
            <p:nvPr/>
          </p:nvPicPr>
          <p:blipFill>
            <a:blip r:embed="rId6">
              <a:extLst/>
            </a:blip>
            <a:stretch>
              <a:fillRect/>
            </a:stretch>
          </p:blipFill>
          <p:spPr>
            <a:xfrm>
              <a:off x="0" y="0"/>
              <a:ext cx="6506675" cy="4157620"/>
            </a:xfrm>
            <a:prstGeom prst="rect">
              <a:avLst/>
            </a:prstGeom>
            <a:ln>
              <a:noFill/>
            </a:ln>
            <a:effectLst/>
          </p:spPr>
        </p:pic>
        <p:pic>
          <p:nvPicPr>
            <p:cNvPr id="16" name="Picture 15"/>
            <p:cNvPicPr/>
            <p:nvPr/>
          </p:nvPicPr>
          <p:blipFill>
            <a:blip r:embed="rId7">
              <a:extLst/>
            </a:blip>
            <a:stretch>
              <a:fillRect/>
            </a:stretch>
          </p:blipFill>
          <p:spPr>
            <a:xfrm>
              <a:off x="-127000" y="-88900"/>
              <a:ext cx="6760675" cy="4487820"/>
            </a:xfrm>
            <a:prstGeom prst="rect">
              <a:avLst/>
            </a:prstGeom>
            <a:effectLst/>
          </p:spPr>
        </p:pic>
      </p:grpSp>
      <p:sp>
        <p:nvSpPr>
          <p:cNvPr id="18" name="Shape 85"/>
          <p:cNvSpPr/>
          <p:nvPr/>
        </p:nvSpPr>
        <p:spPr>
          <a:xfrm>
            <a:off x="426665" y="3975340"/>
            <a:ext cx="2802790" cy="4719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ctr">
              <a:defRPr sz="1800">
                <a:solidFill>
                  <a:srgbClr val="000000"/>
                </a:solidFill>
              </a:defRPr>
            </a:pPr>
            <a:r>
              <a:rPr sz="2400" dirty="0">
                <a:solidFill>
                  <a:srgbClr val="363929"/>
                </a:solidFill>
                <a:latin typeface="Verdana" panose="020B0604030504040204" pitchFamily="34" charset="0"/>
                <a:ea typeface="Verdana" panose="020B0604030504040204" pitchFamily="34" charset="0"/>
                <a:cs typeface="Verdana" panose="020B0604030504040204" pitchFamily="34" charset="0"/>
              </a:rPr>
              <a:t>Australia</a:t>
            </a:r>
          </a:p>
        </p:txBody>
      </p:sp>
      <p:sp>
        <p:nvSpPr>
          <p:cNvPr id="19" name="Shape 93"/>
          <p:cNvSpPr/>
          <p:nvPr/>
        </p:nvSpPr>
        <p:spPr>
          <a:xfrm>
            <a:off x="3393365" y="4014462"/>
            <a:ext cx="3512144" cy="4719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ctr">
              <a:defRPr sz="1800">
                <a:solidFill>
                  <a:srgbClr val="000000"/>
                </a:solidFill>
              </a:defRPr>
            </a:pPr>
            <a:r>
              <a:rPr sz="2400" dirty="0">
                <a:solidFill>
                  <a:srgbClr val="363929"/>
                </a:solidFill>
                <a:latin typeface="Verdana" panose="020B0604030504040204" pitchFamily="34" charset="0"/>
                <a:ea typeface="Verdana" panose="020B0604030504040204" pitchFamily="34" charset="0"/>
                <a:cs typeface="Verdana" panose="020B0604030504040204" pitchFamily="34" charset="0"/>
              </a:rPr>
              <a:t>Bangladesh</a:t>
            </a:r>
            <a:endParaRPr sz="3000" dirty="0">
              <a:solidFill>
                <a:srgbClr val="363929"/>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Shape 89"/>
          <p:cNvSpPr/>
          <p:nvPr/>
        </p:nvSpPr>
        <p:spPr>
          <a:xfrm>
            <a:off x="6809296" y="4006574"/>
            <a:ext cx="2802791" cy="4719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ctr">
              <a:defRPr sz="1800">
                <a:solidFill>
                  <a:srgbClr val="000000"/>
                </a:solidFill>
              </a:defRPr>
            </a:pPr>
            <a:r>
              <a:rPr sz="2400" dirty="0">
                <a:solidFill>
                  <a:srgbClr val="363929"/>
                </a:solidFill>
                <a:latin typeface="Verdana" panose="020B0604030504040204" pitchFamily="34" charset="0"/>
                <a:ea typeface="Verdana" panose="020B0604030504040204" pitchFamily="34" charset="0"/>
                <a:cs typeface="Verdana" panose="020B0604030504040204" pitchFamily="34" charset="0"/>
              </a:rPr>
              <a:t>Bali</a:t>
            </a:r>
            <a:endParaRPr sz="3000" dirty="0">
              <a:solidFill>
                <a:srgbClr val="363929"/>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628274" y="4571343"/>
            <a:ext cx="9631735" cy="1446550"/>
          </a:xfrm>
          <a:prstGeom prst="rect">
            <a:avLst/>
          </a:prstGeom>
          <a:noFill/>
        </p:spPr>
        <p:txBody>
          <a:bodyPr wrap="square" rtlCol="0">
            <a:spAutoFit/>
          </a:bodyPr>
          <a:lstStyle/>
          <a:p>
            <a:pPr lvl="0"/>
            <a:r>
              <a:rPr lang="en-US" sz="2200" dirty="0">
                <a:latin typeface="Verdana" panose="020B0604030504040204" pitchFamily="34" charset="0"/>
                <a:ea typeface="Verdana" panose="020B0604030504040204" pitchFamily="34" charset="0"/>
                <a:cs typeface="Verdana" panose="020B0604030504040204" pitchFamily="34" charset="0"/>
              </a:rPr>
              <a:t>The same concept is in use today where floating farms are giving hope to farmers along rivers in Bangladesh, and other areas around the world, </a:t>
            </a:r>
            <a:r>
              <a:rPr lang="en-US" sz="2200" dirty="0" smtClean="0">
                <a:latin typeface="Verdana" panose="020B0604030504040204" pitchFamily="34" charset="0"/>
                <a:ea typeface="Verdana" panose="020B0604030504040204" pitchFamily="34" charset="0"/>
                <a:cs typeface="Verdana" panose="020B0604030504040204" pitchFamily="34" charset="0"/>
              </a:rPr>
              <a:t>that </a:t>
            </a:r>
            <a:r>
              <a:rPr lang="en-US" sz="2200" dirty="0">
                <a:latin typeface="Verdana" panose="020B0604030504040204" pitchFamily="34" charset="0"/>
                <a:ea typeface="Verdana" panose="020B0604030504040204" pitchFamily="34" charset="0"/>
                <a:cs typeface="Verdana" panose="020B0604030504040204" pitchFamily="34" charset="0"/>
              </a:rPr>
              <a:t>have been hit by massive flooding in recent </a:t>
            </a:r>
            <a:r>
              <a:rPr lang="en-US" sz="2200" dirty="0" smtClean="0">
                <a:latin typeface="Verdana" panose="020B0604030504040204" pitchFamily="34" charset="0"/>
                <a:ea typeface="Verdana" panose="020B0604030504040204" pitchFamily="34" charset="0"/>
                <a:cs typeface="Verdana" panose="020B0604030504040204" pitchFamily="34" charset="0"/>
              </a:rPr>
              <a:t>years.</a:t>
            </a:r>
            <a:endParaRPr lang="en-US" sz="2200" dirty="0"/>
          </a:p>
        </p:txBody>
      </p:sp>
    </p:spTree>
    <p:extLst>
      <p:ext uri="{BB962C8B-B14F-4D97-AF65-F5344CB8AC3E}">
        <p14:creationId xmlns:p14="http://schemas.microsoft.com/office/powerpoint/2010/main" val="116346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4161"/>
            <a:ext cx="8596668" cy="1320800"/>
          </a:xfrm>
        </p:spPr>
        <p:txBody>
          <a:bodyPr/>
          <a:lstStyle/>
          <a:p>
            <a:r>
              <a:rPr lang="en-US" dirty="0" smtClean="0"/>
              <a:t>The Present…</a:t>
            </a:r>
            <a:br>
              <a:rPr lang="en-US" dirty="0" smtClean="0"/>
            </a:br>
            <a:r>
              <a:rPr lang="en-US" dirty="0" smtClean="0"/>
              <a:t>Large Scale Hydroponic Farming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grpSp>
        <p:nvGrpSpPr>
          <p:cNvPr id="25" name="Group 266"/>
          <p:cNvGrpSpPr/>
          <p:nvPr/>
        </p:nvGrpSpPr>
        <p:grpSpPr>
          <a:xfrm>
            <a:off x="697744" y="1798430"/>
            <a:ext cx="4102855" cy="3589999"/>
            <a:chOff x="-127000" y="-88900"/>
            <a:chExt cx="6982522" cy="5313151"/>
          </a:xfrm>
        </p:grpSpPr>
        <p:pic>
          <p:nvPicPr>
            <p:cNvPr id="26" name="pasted-image.png"/>
            <p:cNvPicPr/>
            <p:nvPr/>
          </p:nvPicPr>
          <p:blipFill>
            <a:blip r:embed="rId2">
              <a:extLst/>
            </a:blip>
            <a:stretch>
              <a:fillRect/>
            </a:stretch>
          </p:blipFill>
          <p:spPr>
            <a:xfrm>
              <a:off x="0" y="0"/>
              <a:ext cx="6728523" cy="4982952"/>
            </a:xfrm>
            <a:prstGeom prst="rect">
              <a:avLst/>
            </a:prstGeom>
            <a:ln>
              <a:noFill/>
            </a:ln>
            <a:effectLst/>
          </p:spPr>
        </p:pic>
        <p:pic>
          <p:nvPicPr>
            <p:cNvPr id="27" name="Picture 26"/>
            <p:cNvPicPr/>
            <p:nvPr/>
          </p:nvPicPr>
          <p:blipFill>
            <a:blip r:embed="rId3">
              <a:extLst/>
            </a:blip>
            <a:stretch>
              <a:fillRect/>
            </a:stretch>
          </p:blipFill>
          <p:spPr>
            <a:xfrm>
              <a:off x="-127000" y="-88900"/>
              <a:ext cx="6982523" cy="5313152"/>
            </a:xfrm>
            <a:prstGeom prst="rect">
              <a:avLst/>
            </a:prstGeom>
            <a:effectLst/>
          </p:spPr>
        </p:pic>
      </p:grpSp>
      <p:grpSp>
        <p:nvGrpSpPr>
          <p:cNvPr id="28" name="Group 269"/>
          <p:cNvGrpSpPr/>
          <p:nvPr/>
        </p:nvGrpSpPr>
        <p:grpSpPr>
          <a:xfrm>
            <a:off x="4198354" y="3804513"/>
            <a:ext cx="4392309" cy="2841749"/>
            <a:chOff x="-127000" y="-88900"/>
            <a:chExt cx="6439610" cy="4715622"/>
          </a:xfrm>
        </p:grpSpPr>
        <p:pic>
          <p:nvPicPr>
            <p:cNvPr id="29" name="pasted-image.png"/>
            <p:cNvPicPr/>
            <p:nvPr/>
          </p:nvPicPr>
          <p:blipFill>
            <a:blip r:embed="rId4">
              <a:extLst/>
            </a:blip>
            <a:stretch>
              <a:fillRect/>
            </a:stretch>
          </p:blipFill>
          <p:spPr>
            <a:xfrm>
              <a:off x="0" y="0"/>
              <a:ext cx="6185611" cy="4385423"/>
            </a:xfrm>
            <a:prstGeom prst="rect">
              <a:avLst/>
            </a:prstGeom>
            <a:ln>
              <a:noFill/>
            </a:ln>
            <a:effectLst/>
          </p:spPr>
        </p:pic>
        <p:pic>
          <p:nvPicPr>
            <p:cNvPr id="30" name="Picture 29"/>
            <p:cNvPicPr/>
            <p:nvPr/>
          </p:nvPicPr>
          <p:blipFill>
            <a:blip r:embed="rId5">
              <a:extLst/>
            </a:blip>
            <a:stretch>
              <a:fillRect/>
            </a:stretch>
          </p:blipFill>
          <p:spPr>
            <a:xfrm>
              <a:off x="-127000" y="-88900"/>
              <a:ext cx="6439611" cy="4715623"/>
            </a:xfrm>
            <a:prstGeom prst="rect">
              <a:avLst/>
            </a:prstGeom>
            <a:effectLst/>
          </p:spPr>
        </p:pic>
      </p:grpSp>
      <p:sp>
        <p:nvSpPr>
          <p:cNvPr id="3" name="TextBox 2"/>
          <p:cNvSpPr txBox="1"/>
          <p:nvPr/>
        </p:nvSpPr>
        <p:spPr>
          <a:xfrm>
            <a:off x="4975668" y="1774961"/>
            <a:ext cx="4429589" cy="1846659"/>
          </a:xfrm>
          <a:prstGeom prst="rect">
            <a:avLst/>
          </a:prstGeom>
          <a:noFill/>
        </p:spPr>
        <p:txBody>
          <a:bodyPr wrap="square" rtlCol="0">
            <a:spAutoFit/>
          </a:bodyPr>
          <a:lstStyle/>
          <a:p>
            <a:pPr lvl="0"/>
            <a:r>
              <a:rPr lang="en-US" sz="2400" dirty="0" smtClean="0">
                <a:latin typeface="Verdana" panose="020B0604030504040204" pitchFamily="34" charset="0"/>
                <a:ea typeface="Verdana" panose="020B0604030504040204" pitchFamily="34" charset="0"/>
                <a:cs typeface="Verdana" panose="020B0604030504040204" pitchFamily="34" charset="0"/>
              </a:rPr>
              <a:t>Large scale hydroponic farming is in use around the world to grow the produce that we eat.</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819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295</TotalTime>
  <Words>814</Words>
  <Application>Microsoft Office PowerPoint</Application>
  <PresentationFormat>Custom</PresentationFormat>
  <Paragraphs>114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Introduction to the world of hydroponic gardening</vt:lpstr>
      <vt:lpstr>Hydroponic - Working Water</vt:lpstr>
      <vt:lpstr>Hydroponics  Yesterday – Today - Tomorrow</vt:lpstr>
      <vt:lpstr>The Past… Hanging Gardens Of Babylon</vt:lpstr>
      <vt:lpstr>The Past… Hanging Gardens Of Babylon</vt:lpstr>
      <vt:lpstr>The Past… Chinampas - “Floating Islands”</vt:lpstr>
      <vt:lpstr>The Past… Chinampas - “Floating Islands”</vt:lpstr>
      <vt:lpstr>The Present… Around the World</vt:lpstr>
      <vt:lpstr>The Present… Large Scale Hydroponic Farming</vt:lpstr>
      <vt:lpstr>The Present… Hydroponic Farming Today</vt:lpstr>
      <vt:lpstr>The Present… Hydroponic Farming in Space</vt:lpstr>
      <vt:lpstr>The Future… Vertical Hydroponic Farming</vt:lpstr>
      <vt:lpstr>The Future… Equinox Farming Ship (concept design)</vt:lpstr>
      <vt:lpstr>Interested in introducing a hydroponic garden at home? Consider this…</vt:lpstr>
      <vt:lpstr>PowerPoint Presentation</vt:lpstr>
      <vt:lpstr>Thank you for visiting Delicious Gardens Notes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Indira Fermin</dc:creator>
  <cp:lastModifiedBy>Jennifer Ferguson</cp:lastModifiedBy>
  <cp:revision>26</cp:revision>
  <cp:lastPrinted>2014-10-23T20:18:45Z</cp:lastPrinted>
  <dcterms:created xsi:type="dcterms:W3CDTF">2014-10-23T16:16:26Z</dcterms:created>
  <dcterms:modified xsi:type="dcterms:W3CDTF">2018-01-10T16:46:23Z</dcterms:modified>
</cp:coreProperties>
</file>