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70" r:id="rId14"/>
    <p:sldId id="271" r:id="rId15"/>
    <p:sldId id="267" r:id="rId16"/>
    <p:sldId id="26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85A5DA-9D2D-4FBE-9C5C-9F05267A41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43CDF-088A-4515-BAD8-E2B0B79439A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xpIb4ifXLAhWEOyYKHb2sBoEQjRwIBw&amp;url=https://deborahsmall.wordpress.com/tag/lori-sisquoc/&amp;bvm=bv.118443451,d.eWE&amp;psig=AFQjCNFJMOFqpWeGGJ-q22RDqnR2gw1p7Q&amp;ust=145986223693533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D06uo_vTLAhWMTCYKHfGwAo0QjRwIBw&amp;url=http://www.florafinder.com/Species/Portulaca_oleracea.php&amp;psig=AFQjCNEa1LzpZbQkcGmfInM7TPQl8wBTXA&amp;ust=145985915627179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Santa Fe botanical Garden docents</a:t>
            </a:r>
          </a:p>
          <a:p>
            <a:endParaRPr lang="en-US" dirty="0"/>
          </a:p>
          <a:p>
            <a:r>
              <a:rPr lang="en-US" dirty="0" smtClean="0"/>
              <a:t>Mollie S. Toll</a:t>
            </a:r>
          </a:p>
          <a:p>
            <a:r>
              <a:rPr lang="en-US" dirty="0" smtClean="0"/>
              <a:t>Museum of new </a:t>
            </a:r>
            <a:r>
              <a:rPr lang="en-US" dirty="0" err="1" smtClean="0"/>
              <a:t>mexico</a:t>
            </a:r>
            <a:endParaRPr lang="en-US" dirty="0" smtClean="0"/>
          </a:p>
          <a:p>
            <a:r>
              <a:rPr lang="en-US" dirty="0" smtClean="0"/>
              <a:t>Office of archaeological studies</a:t>
            </a:r>
          </a:p>
          <a:p>
            <a:endParaRPr lang="en-US" dirty="0"/>
          </a:p>
          <a:p>
            <a:r>
              <a:rPr lang="en-US" dirty="0" smtClean="0"/>
              <a:t>April 4,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ETHNOBOTANY: </a:t>
            </a:r>
            <a:br>
              <a:rPr lang="en-US" dirty="0" smtClean="0"/>
            </a:br>
            <a:r>
              <a:rPr lang="en-US" dirty="0" smtClean="0"/>
              <a:t>Plants Useful to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5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Descurainia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err="1" smtClean="0"/>
              <a:t>Tansymustard</a:t>
            </a:r>
            <a:endParaRPr lang="en-US" dirty="0"/>
          </a:p>
        </p:txBody>
      </p:sp>
      <p:pic>
        <p:nvPicPr>
          <p:cNvPr id="4" name="Content Placeholder 3" descr="http://calphotos.berkeley.edu/imgs/512x768/0000_0000/0403/0447.jpe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7175"/>
            <a:ext cx="41148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cience.halleyhosting.com/nature/basin/4petal/must/descurainia/incisa/filipes/pinnata6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00200"/>
            <a:ext cx="4267200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87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Useful Perennials </a:t>
            </a:r>
            <a:br>
              <a:rPr lang="en-US" dirty="0" smtClean="0"/>
            </a:br>
            <a:r>
              <a:rPr lang="en-US" dirty="0" smtClean="0"/>
              <a:t>have more limited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Sandy soils, dunes</a:t>
            </a:r>
          </a:p>
          <a:p>
            <a:r>
              <a:rPr lang="en-US" dirty="0" smtClean="0"/>
              <a:t>Talus zones with some protection from drying winds, some water collection advantage</a:t>
            </a:r>
          </a:p>
          <a:p>
            <a:r>
              <a:rPr lang="en-US" dirty="0" smtClean="0"/>
              <a:t>Riparian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2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Achnatherum</a:t>
            </a:r>
            <a:r>
              <a:rPr lang="en-US" dirty="0" smtClean="0"/>
              <a:t> </a:t>
            </a:r>
            <a:r>
              <a:rPr lang="en-US" dirty="0" err="1" smtClean="0"/>
              <a:t>hymenoides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Indian </a:t>
            </a:r>
            <a:r>
              <a:rPr lang="en-US" dirty="0" err="1" smtClean="0"/>
              <a:t>ricegrass</a:t>
            </a:r>
            <a:endParaRPr lang="en-US" dirty="0"/>
          </a:p>
        </p:txBody>
      </p:sp>
      <p:pic>
        <p:nvPicPr>
          <p:cNvPr id="4" name="Content Placeholder 3" descr="http://www.malag.aes.oregonstate.edu/wildflowers/images/IndianRicegrass07_ChalkBasinFromRome28May_013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673586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laspilitas.com/images/grid24_24/8792/s/images/plants/454/Oryzopsis_hymenoides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81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Platyopuntia</a:t>
            </a:r>
            <a:r>
              <a:rPr lang="en-US" dirty="0" smtClean="0"/>
              <a:t> spp.</a:t>
            </a:r>
            <a:br>
              <a:rPr lang="en-US" dirty="0" smtClean="0"/>
            </a:br>
            <a:r>
              <a:rPr lang="en-US" dirty="0" err="1" smtClean="0"/>
              <a:t>Pricklypear</a:t>
            </a:r>
            <a:endParaRPr lang="en-US" dirty="0"/>
          </a:p>
        </p:txBody>
      </p:sp>
      <p:pic>
        <p:nvPicPr>
          <p:cNvPr id="4" name="Content Placeholder 3" descr="http://www.saguaro-juniper.com/i_and_i/cacti/opuntias/platyopuntia/Engelmannii_fruit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76" y="1527175"/>
            <a:ext cx="5011936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19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Echinocereus</a:t>
            </a:r>
            <a:r>
              <a:rPr lang="en-US" dirty="0" smtClean="0"/>
              <a:t> spp.</a:t>
            </a:r>
            <a:br>
              <a:rPr lang="en-US" dirty="0" smtClean="0"/>
            </a:br>
            <a:r>
              <a:rPr lang="en-US" dirty="0" smtClean="0"/>
              <a:t>Hedgehog cactus</a:t>
            </a:r>
            <a:endParaRPr lang="en-US" dirty="0"/>
          </a:p>
        </p:txBody>
      </p:sp>
      <p:pic>
        <p:nvPicPr>
          <p:cNvPr id="6" name="Content Placeholder 5" descr="http://www.wellgrowhorti.com/Pictures/Cactus%20Seeds/Web%20Pictures/E/Echinocereus%20Triglochidiatus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60" y="1527175"/>
            <a:ext cx="5093368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69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Piñon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edulis</a:t>
            </a:r>
            <a:endParaRPr lang="en-US" i="1" dirty="0"/>
          </a:p>
        </p:txBody>
      </p:sp>
      <p:pic>
        <p:nvPicPr>
          <p:cNvPr id="4" name="Content Placeholder 3" descr="C:\Users\OASPJM\Downloads\photo 2 (18)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ASPJM\Downloads\photo (1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5052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4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Juniperus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Juniper</a:t>
            </a:r>
            <a:endParaRPr lang="en-US" dirty="0"/>
          </a:p>
        </p:txBody>
      </p:sp>
      <p:pic>
        <p:nvPicPr>
          <p:cNvPr id="4" name="Content Placeholder 3" descr="C:\Users\OASPJM\Downloads\photo 3 (25)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4" y="1527175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70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Yucca </a:t>
            </a:r>
            <a:r>
              <a:rPr lang="en-US" dirty="0" err="1" smtClean="0"/>
              <a:t>elata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Narrow leaf yucca</a:t>
            </a:r>
            <a:endParaRPr lang="en-US" dirty="0"/>
          </a:p>
        </p:txBody>
      </p:sp>
      <p:pic>
        <p:nvPicPr>
          <p:cNvPr id="4" name="Content Placeholder 3" descr="http://www.yuccaagavaceae.com/utahensis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200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20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Yucca </a:t>
            </a:r>
            <a:r>
              <a:rPr lang="en-US" dirty="0" err="1" smtClean="0"/>
              <a:t>baccata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Broadleaf yucca</a:t>
            </a:r>
            <a:endParaRPr lang="en-US" dirty="0"/>
          </a:p>
        </p:txBody>
      </p:sp>
      <p:pic>
        <p:nvPicPr>
          <p:cNvPr id="4" name="Content Placeholder 3" descr="http://hasbrouck.asu.edu/imglib/seinet/Agavaceae/photos/Yucca-baccata-P-web-N2703_tn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962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46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Rhus</a:t>
            </a:r>
            <a:r>
              <a:rPr lang="en-US" dirty="0" smtClean="0"/>
              <a:t> </a:t>
            </a:r>
            <a:r>
              <a:rPr lang="en-US" dirty="0" err="1" smtClean="0"/>
              <a:t>trilobata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Three-leaf sumac or </a:t>
            </a:r>
            <a:r>
              <a:rPr lang="en-US" dirty="0" err="1" smtClean="0"/>
              <a:t>squawberry</a:t>
            </a:r>
            <a:endParaRPr lang="en-US" dirty="0"/>
          </a:p>
        </p:txBody>
      </p:sp>
      <p:pic>
        <p:nvPicPr>
          <p:cNvPr id="4" name="Content Placeholder 3" descr="http://gardenoracle.com/images/assets_images/rhus-trilobata-fruit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1"/>
            <a:ext cx="44196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deborahsmall.files.wordpress.com/2010/06/basket_materials_cu_703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876800" cy="304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96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Southwestern Ethnobotany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Studied ethnographically since the late 1800s</a:t>
            </a:r>
          </a:p>
          <a:p>
            <a:pPr lvl="1"/>
            <a:r>
              <a:rPr lang="en-US" dirty="0" smtClean="0"/>
              <a:t>Matilda </a:t>
            </a:r>
            <a:r>
              <a:rPr lang="en-US" dirty="0" err="1" smtClean="0"/>
              <a:t>Coxe</a:t>
            </a:r>
            <a:r>
              <a:rPr lang="en-US" dirty="0" smtClean="0"/>
              <a:t> Stevenson</a:t>
            </a:r>
          </a:p>
          <a:p>
            <a:pPr lvl="1"/>
            <a:r>
              <a:rPr lang="en-US" dirty="0" smtClean="0"/>
              <a:t>Frank Cushing</a:t>
            </a:r>
          </a:p>
          <a:p>
            <a:r>
              <a:rPr lang="en-US" dirty="0" smtClean="0"/>
              <a:t>Edward </a:t>
            </a:r>
            <a:r>
              <a:rPr lang="en-US" dirty="0" err="1" smtClean="0"/>
              <a:t>Castetter</a:t>
            </a:r>
            <a:r>
              <a:rPr lang="en-US" dirty="0" smtClean="0"/>
              <a:t> led a broad effort at UNM in the 1930s-1940s</a:t>
            </a:r>
          </a:p>
          <a:p>
            <a:r>
              <a:rPr lang="en-US" dirty="0" smtClean="0"/>
              <a:t>Archaeological evidence lends a time dimension</a:t>
            </a:r>
          </a:p>
          <a:p>
            <a:pPr lvl="1"/>
            <a:r>
              <a:rPr lang="en-US" dirty="0" smtClean="0"/>
              <a:t>Focus on spectacular dry shelter assemblages (late 1800s to present)</a:t>
            </a:r>
          </a:p>
          <a:p>
            <a:pPr lvl="1"/>
            <a:r>
              <a:rPr lang="en-US" dirty="0" smtClean="0"/>
              <a:t>Attention to humbler remains from a broader range of sites, with the advent of flotation in the 1960s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1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Medicinals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Carbohydrates   [sometimes store alkaloids, </a:t>
            </a:r>
            <a:r>
              <a:rPr lang="en-US" dirty="0" err="1" smtClean="0"/>
              <a:t>acrids</a:t>
            </a:r>
            <a:r>
              <a:rPr lang="en-US" dirty="0" smtClean="0"/>
              <a:t>]</a:t>
            </a:r>
          </a:p>
          <a:p>
            <a:r>
              <a:rPr lang="en-US" dirty="0" smtClean="0"/>
              <a:t>Mucilage   [a slimy, moist polysaccharide]</a:t>
            </a:r>
          </a:p>
          <a:p>
            <a:r>
              <a:rPr lang="en-US" dirty="0" smtClean="0"/>
              <a:t>Glycosides   [sugar + a-</a:t>
            </a:r>
            <a:r>
              <a:rPr lang="en-US" dirty="0" err="1" smtClean="0"/>
              <a:t>glycones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Sulfur glycosides  [mustards, onion]</a:t>
            </a:r>
          </a:p>
          <a:p>
            <a:pPr lvl="1"/>
            <a:r>
              <a:rPr lang="en-US" dirty="0" smtClean="0"/>
              <a:t>Phenol glycosides  [</a:t>
            </a:r>
            <a:r>
              <a:rPr lang="en-US" dirty="0" err="1" smtClean="0"/>
              <a:t>salicylin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Flavinoids</a:t>
            </a:r>
            <a:r>
              <a:rPr lang="en-US" dirty="0" smtClean="0"/>
              <a:t>   [berries]  [safe for people/ animals, toxic to microorganisms]</a:t>
            </a:r>
          </a:p>
          <a:p>
            <a:pPr lvl="1"/>
            <a:r>
              <a:rPr lang="en-US" dirty="0" err="1" smtClean="0"/>
              <a:t>Saponins</a:t>
            </a:r>
            <a:r>
              <a:rPr lang="en-US" dirty="0" smtClean="0"/>
              <a:t>  [yucca root]</a:t>
            </a:r>
          </a:p>
        </p:txBody>
      </p:sp>
    </p:spTree>
    <p:extLst>
      <p:ext uri="{BB962C8B-B14F-4D97-AF65-F5344CB8AC3E}">
        <p14:creationId xmlns:p14="http://schemas.microsoft.com/office/powerpoint/2010/main" val="107780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Medicinals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Acids</a:t>
            </a:r>
          </a:p>
          <a:p>
            <a:pPr lvl="1"/>
            <a:r>
              <a:rPr lang="en-US" dirty="0" smtClean="0"/>
              <a:t>Tannic acid  [astringent]</a:t>
            </a:r>
          </a:p>
          <a:p>
            <a:pPr lvl="1"/>
            <a:r>
              <a:rPr lang="en-US" dirty="0" smtClean="0"/>
              <a:t>Oxalic acid   [purslane, rhubarb, </a:t>
            </a:r>
            <a:r>
              <a:rPr lang="en-US" dirty="0" err="1" smtClean="0"/>
              <a:t>cheno-ams</a:t>
            </a:r>
            <a:r>
              <a:rPr lang="en-US" dirty="0" smtClean="0"/>
              <a:t>, buckwheat]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Acrids</a:t>
            </a:r>
            <a:r>
              <a:rPr lang="en-US" dirty="0"/>
              <a:t>   [mustards, radish, horseradish, some parsley family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Alkaloids </a:t>
            </a:r>
            <a:r>
              <a:rPr lang="en-US" dirty="0" smtClean="0"/>
              <a:t> [&gt;5000, more common in hot climates]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Glycoside alkaloids   [nightshade family]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Destroys Plant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Freezing and thawing</a:t>
            </a:r>
          </a:p>
          <a:p>
            <a:r>
              <a:rPr lang="en-US" dirty="0" smtClean="0"/>
              <a:t>Wetting and drying</a:t>
            </a:r>
          </a:p>
          <a:p>
            <a:r>
              <a:rPr lang="en-US" dirty="0" smtClean="0"/>
              <a:t>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5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Preserves Plant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Low humidity</a:t>
            </a:r>
          </a:p>
          <a:p>
            <a:r>
              <a:rPr lang="en-US" dirty="0" smtClean="0"/>
              <a:t>Deeply buried deposits</a:t>
            </a:r>
          </a:p>
          <a:p>
            <a:r>
              <a:rPr lang="en-US" dirty="0" smtClean="0"/>
              <a:t>Protected deposits</a:t>
            </a:r>
          </a:p>
          <a:p>
            <a:pPr lvl="1"/>
            <a:r>
              <a:rPr lang="en-US" dirty="0" smtClean="0"/>
              <a:t>Caves, shelters, intact roofs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Ethnobotany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Adding breadth and time depth to understanding of human history</a:t>
            </a:r>
          </a:p>
          <a:p>
            <a:r>
              <a:rPr lang="en-US" dirty="0" smtClean="0"/>
              <a:t>Examining human adaptations to the landscape</a:t>
            </a:r>
          </a:p>
          <a:p>
            <a:r>
              <a:rPr lang="en-US" dirty="0" smtClean="0"/>
              <a:t>Considering physical attributes of plants as resources</a:t>
            </a:r>
          </a:p>
          <a:p>
            <a:pPr lvl="1"/>
            <a:r>
              <a:rPr lang="en-US" dirty="0" smtClean="0"/>
              <a:t>Concentrated storage of carbohydrates, fats, oils</a:t>
            </a:r>
          </a:p>
          <a:p>
            <a:pPr lvl="1"/>
            <a:r>
              <a:rPr lang="en-US" dirty="0" smtClean="0"/>
              <a:t>Defensive chemicals</a:t>
            </a:r>
          </a:p>
          <a:p>
            <a:pPr lvl="1"/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Lignified tissues</a:t>
            </a:r>
          </a:p>
          <a:p>
            <a:r>
              <a:rPr lang="en-US" dirty="0" smtClean="0"/>
              <a:t>Thinking about human nutrition </a:t>
            </a:r>
          </a:p>
          <a:p>
            <a:pPr lvl="1"/>
            <a:r>
              <a:rPr lang="en-US" dirty="0" smtClean="0"/>
              <a:t>Food as fuel: demographics</a:t>
            </a:r>
          </a:p>
          <a:p>
            <a:pPr lvl="1"/>
            <a:r>
              <a:rPr lang="en-US" dirty="0" smtClean="0"/>
              <a:t>Food as taste: defining cultures and calendars</a:t>
            </a:r>
          </a:p>
        </p:txBody>
      </p:sp>
    </p:spTree>
    <p:extLst>
      <p:ext uri="{BB962C8B-B14F-4D97-AF65-F5344CB8AC3E}">
        <p14:creationId xmlns:p14="http://schemas.microsoft.com/office/powerpoint/2010/main" val="229366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Plants Have Truly Broad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Utilized at all site types, all time periods, from the earliest hunter gatherers to traditional villages of the 20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r>
              <a:rPr lang="en-US" dirty="0" smtClean="0"/>
              <a:t>Surprisingly, these are largely lowly weeds, or plants with an adaptive advantage under disturbed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9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Chenopodium</a:t>
            </a:r>
            <a:r>
              <a:rPr lang="en-US" dirty="0" smtClean="0"/>
              <a:t> spp.</a:t>
            </a:r>
            <a:br>
              <a:rPr lang="en-US" dirty="0" smtClean="0"/>
            </a:br>
            <a:r>
              <a:rPr lang="en-US" dirty="0" smtClean="0"/>
              <a:t>Goosefoot or </a:t>
            </a:r>
            <a:r>
              <a:rPr lang="en-US" dirty="0" err="1" smtClean="0"/>
              <a:t>Quelites</a:t>
            </a:r>
            <a:endParaRPr lang="en-US" dirty="0"/>
          </a:p>
        </p:txBody>
      </p:sp>
      <p:pic>
        <p:nvPicPr>
          <p:cNvPr id="4" name="Content Placeholder 3" descr="C:\Users\OASPJM\Downloads\photo (19)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1527175"/>
            <a:ext cx="330041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0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Amaranthus</a:t>
            </a:r>
            <a:r>
              <a:rPr lang="en-US" dirty="0" smtClean="0"/>
              <a:t> spp.</a:t>
            </a:r>
            <a:br>
              <a:rPr lang="en-US" dirty="0" smtClean="0"/>
            </a:br>
            <a:r>
              <a:rPr lang="en-US" dirty="0" smtClean="0"/>
              <a:t>Pigweed</a:t>
            </a:r>
            <a:endParaRPr lang="en-US" dirty="0"/>
          </a:p>
        </p:txBody>
      </p:sp>
      <p:pic>
        <p:nvPicPr>
          <p:cNvPr id="4" name="Content Placeholder 3" descr="https://upload.wikimedia.org/wikipedia/commons/thumb/4/4d/Amaranthus_palmeri.jpg/220px-Amaranthus_palmer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343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3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Portulaca</a:t>
            </a:r>
            <a:r>
              <a:rPr lang="en-US" dirty="0" smtClean="0"/>
              <a:t> spp.</a:t>
            </a:r>
            <a:br>
              <a:rPr lang="en-US" dirty="0" smtClean="0"/>
            </a:br>
            <a:r>
              <a:rPr lang="en-US" dirty="0" smtClean="0"/>
              <a:t>Purslane, or </a:t>
            </a:r>
            <a:r>
              <a:rPr lang="en-US" dirty="0" err="1" smtClean="0"/>
              <a:t>verdolagas</a:t>
            </a:r>
            <a:endParaRPr lang="en-US" dirty="0"/>
          </a:p>
        </p:txBody>
      </p:sp>
      <p:pic>
        <p:nvPicPr>
          <p:cNvPr id="4" name="Content Placeholder 3" descr="http://4.bp.blogspot.com/-L_FHMxb6WgE/UBTldyQyjFI/AAAAAAAAD5E/IlEtGa0W2ds/s1600/Portulaca-oleracea-Pedda-pavilikura-Paruppu-kirai-Ghol-pourpier-Koluppa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21" y="1527175"/>
            <a:ext cx="2871279" cy="23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florafinder.com/LargePhotos/D9/Portulaca_oleracea-3594D4DE7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80884"/>
            <a:ext cx="4800600" cy="32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59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4385</TotalTime>
  <Words>413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Georgia</vt:lpstr>
      <vt:lpstr>Wingdings</vt:lpstr>
      <vt:lpstr>Wingdings 2</vt:lpstr>
      <vt:lpstr>Civic</vt:lpstr>
      <vt:lpstr>ETHNOBOTANY:  Plants Useful to Man</vt:lpstr>
      <vt:lpstr>Southwestern Ethnobotany</vt:lpstr>
      <vt:lpstr>What Destroys Plant Remains</vt:lpstr>
      <vt:lpstr>What Preserves Plant Remains</vt:lpstr>
      <vt:lpstr>Approaches to Ethnobotany</vt:lpstr>
      <vt:lpstr>What Plants Have Truly Broad Applications </vt:lpstr>
      <vt:lpstr>Chenopodium spp. Goosefoot or Quelites</vt:lpstr>
      <vt:lpstr>Amaranthus spp. Pigweed</vt:lpstr>
      <vt:lpstr>Portulaca spp. Purslane, or verdolagas</vt:lpstr>
      <vt:lpstr>Descurainia or Tansymustard</vt:lpstr>
      <vt:lpstr>Many Useful Perennials  have more limited distribution</vt:lpstr>
      <vt:lpstr> Achnatherum hymenoides Indian ricegrass</vt:lpstr>
      <vt:lpstr>Platyopuntia spp. Pricklypear</vt:lpstr>
      <vt:lpstr>Echinocereus spp. Hedgehog cactus</vt:lpstr>
      <vt:lpstr>Piñon Pinus edulis</vt:lpstr>
      <vt:lpstr>Juniperus Juniper</vt:lpstr>
      <vt:lpstr>Yucca elata Narrow leaf yucca</vt:lpstr>
      <vt:lpstr>Yucca baccata Broadleaf yucca</vt:lpstr>
      <vt:lpstr>Rhus trilobata Three-leaf sumac or squawberry</vt:lpstr>
      <vt:lpstr>Medicinals</vt:lpstr>
      <vt:lpstr>More Medicinals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ETHNOBOTANY:  Plants in the Service of Man</dc:title>
  <dc:creator>Toll, Mollie</dc:creator>
  <cp:lastModifiedBy>Jennifer Ferguson</cp:lastModifiedBy>
  <cp:revision>23</cp:revision>
  <dcterms:created xsi:type="dcterms:W3CDTF">2016-03-22T21:46:00Z</dcterms:created>
  <dcterms:modified xsi:type="dcterms:W3CDTF">2020-01-29T22:25:49Z</dcterms:modified>
</cp:coreProperties>
</file>