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4" r:id="rId7"/>
    <p:sldId id="273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5" r:id="rId24"/>
    <p:sldId id="289" r:id="rId25"/>
    <p:sldId id="290" r:id="rId26"/>
    <p:sldId id="276" r:id="rId27"/>
    <p:sldId id="277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91" r:id="rId36"/>
    <p:sldId id="292" r:id="rId37"/>
    <p:sldId id="293" r:id="rId38"/>
    <p:sldId id="286" r:id="rId39"/>
    <p:sldId id="287" r:id="rId40"/>
    <p:sldId id="294" r:id="rId41"/>
    <p:sldId id="295" r:id="rId42"/>
    <p:sldId id="28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104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F8B6-45BC-47DB-B1AA-61E62D728E05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Notes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Inheritance of one trait has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inheritance of another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417790"/>
            <a:ext cx="4038600" cy="3211610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988966" cy="173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0" y="914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86200"/>
            <a:ext cx="1600200" cy="1305426"/>
          </a:xfrm>
          <a:prstGeom prst="rect">
            <a:avLst/>
          </a:prstGeom>
          <a:noFill/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4953000" y="3505200"/>
            <a:ext cx="226612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 and Probability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8585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Used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predict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makeup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(B) is dominant to white fur (b) in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mice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0" indent="-3365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male with a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female.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524000" y="3429000"/>
            <a:ext cx="21336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524000" y="5213280"/>
            <a:ext cx="1981200" cy="57792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514600" y="4114800"/>
            <a:ext cx="1905000" cy="74393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4953000" y="5181600"/>
            <a:ext cx="2182191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 fur (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477000" y="4114800"/>
            <a:ext cx="2341217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recessive female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0"/>
            <a:ext cx="1751371" cy="1428750"/>
          </a:xfrm>
          <a:prstGeom prst="rect">
            <a:avLst/>
          </a:prstGeom>
          <a:noFill/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Rectangle 2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28900" algn="l"/>
                <a:tab pos="29718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35052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19400" y="52578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48400" y="51816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248400" y="3581400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76600" y="1905000"/>
          <a:ext cx="2376170" cy="2209800"/>
        </p:xfrm>
        <a:graphic>
          <a:graphicData uri="http://schemas.openxmlformats.org/drawingml/2006/table">
            <a:tbl>
              <a:tblPr/>
              <a:tblGrid>
                <a:gridCol w="1188085"/>
                <a:gridCol w="1188085"/>
              </a:tblGrid>
              <a:tr h="1092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495800" y="4419600"/>
            <a:ext cx="4648200" cy="2209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Write the ratios in the following orders: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 :  heterozygous :  homozygous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dominant                                     recessive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dominant : recessive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8" name="AutoShape 6"/>
          <p:cNvSpPr>
            <a:spLocks noChangeShapeType="1"/>
          </p:cNvSpPr>
          <p:nvPr/>
        </p:nvSpPr>
        <p:spPr bwMode="auto">
          <a:xfrm flipH="1">
            <a:off x="4191000" y="2438400"/>
            <a:ext cx="2344937" cy="39587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7" name="AutoShape 5"/>
          <p:cNvSpPr>
            <a:spLocks noChangeShapeType="1"/>
          </p:cNvSpPr>
          <p:nvPr/>
        </p:nvSpPr>
        <p:spPr bwMode="auto">
          <a:xfrm flipH="1">
            <a:off x="5105400" y="2438400"/>
            <a:ext cx="1447800" cy="38903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6" name="AutoShape 4"/>
          <p:cNvSpPr>
            <a:spLocks noChangeShapeType="1"/>
          </p:cNvSpPr>
          <p:nvPr/>
        </p:nvSpPr>
        <p:spPr bwMode="auto">
          <a:xfrm flipH="1">
            <a:off x="4267200" y="2438400"/>
            <a:ext cx="2209800" cy="92099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75" name="AutoShape 3"/>
          <p:cNvSpPr>
            <a:spLocks noChangeShapeType="1"/>
          </p:cNvSpPr>
          <p:nvPr/>
        </p:nvSpPr>
        <p:spPr bwMode="auto">
          <a:xfrm flipH="1">
            <a:off x="5334000" y="2438400"/>
            <a:ext cx="1219200" cy="9678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3084" name="Group 12"/>
          <p:cNvGrpSpPr>
            <a:grpSpLocks/>
          </p:cNvGrpSpPr>
          <p:nvPr/>
        </p:nvGrpSpPr>
        <p:grpSpPr bwMode="auto">
          <a:xfrm>
            <a:off x="2819400" y="1295400"/>
            <a:ext cx="2666549" cy="2483927"/>
            <a:chOff x="2533" y="5315"/>
            <a:chExt cx="2177" cy="2088"/>
          </a:xfrm>
        </p:grpSpPr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0" y="5315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2533" y="6788"/>
              <a:ext cx="54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4230" y="5315"/>
              <a:ext cx="480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628650" algn="l"/>
                </a:tabLs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r>
                <a:rPr kumimoji="0" lang="en-US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       	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533" y="5956"/>
              <a:ext cx="373" cy="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</a:t>
              </a: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083" name="AutoShape 11"/>
          <p:cNvSpPr>
            <a:spLocks noChangeShapeType="1"/>
          </p:cNvSpPr>
          <p:nvPr/>
        </p:nvSpPr>
        <p:spPr bwMode="auto">
          <a:xfrm flipH="1">
            <a:off x="5257800" y="1143000"/>
            <a:ext cx="762000" cy="4642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2" name="AutoShape 10"/>
          <p:cNvSpPr>
            <a:spLocks noChangeShapeType="1"/>
          </p:cNvSpPr>
          <p:nvPr/>
        </p:nvSpPr>
        <p:spPr bwMode="auto">
          <a:xfrm flipV="1">
            <a:off x="2286000" y="2362200"/>
            <a:ext cx="532698" cy="38100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1" name="AutoShape 9"/>
          <p:cNvSpPr>
            <a:spLocks noChangeShapeType="1"/>
          </p:cNvSpPr>
          <p:nvPr/>
        </p:nvSpPr>
        <p:spPr bwMode="auto">
          <a:xfrm>
            <a:off x="2286000" y="2743200"/>
            <a:ext cx="457902" cy="474785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80" name="AutoShape 8"/>
          <p:cNvSpPr>
            <a:spLocks noChangeShapeType="1"/>
          </p:cNvSpPr>
          <p:nvPr/>
        </p:nvSpPr>
        <p:spPr bwMode="auto">
          <a:xfrm flipH="1">
            <a:off x="4038600" y="1143000"/>
            <a:ext cx="1994544" cy="388034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6096000" y="19812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offspring – 2N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0" y="2286000"/>
            <a:ext cx="2438400" cy="90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gametes - 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sperm)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6019800" y="838200"/>
            <a:ext cx="2743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gametes – N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(One gene in egg)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0" y="114984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57300" algn="l"/>
                <a:tab pos="1600200" algn="l"/>
              </a:tabLs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lang="en-US" sz="36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lang="en-US" sz="36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 = </a:t>
            </a: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152400" y="4724400"/>
            <a:ext cx="43434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ratio =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Bb : 50%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ratio =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2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 black : 50% white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050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029200" y="2286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895600" y="21336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19400" y="30480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733800" y="12954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953000" y="1447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7600" y="2209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724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657600" y="32766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800600" y="3352800"/>
            <a:ext cx="457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286000" y="47244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895600" y="4648200"/>
            <a:ext cx="304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3622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276600" y="556260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124200" y="1600200"/>
          <a:ext cx="2895600" cy="2820831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23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Bb</a:t>
                      </a:r>
                      <a:r>
                        <a:rPr lang="en-US" sz="3200" dirty="0" smtClean="0">
                          <a:latin typeface="Times New Roman"/>
                        </a:rPr>
                        <a:t> </a:t>
                      </a:r>
                      <a:endParaRPr lang="en-US" sz="3200" dirty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733800" y="1066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105400" y="1066800"/>
            <a:ext cx="476250" cy="60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19050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828800" y="4724400"/>
            <a:ext cx="5562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Bb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bb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25% BB : 50% Bb : 25% 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typic ratio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      75% black : 25% white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600" y="152400"/>
            <a:ext cx="86868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 2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mice and give the genotypic ratio and phenotypic ratio.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667000" y="3276600"/>
            <a:ext cx="568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1524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0" y="1447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1981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46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576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76800" y="1066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76600" y="19812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528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876800" y="2057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9530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28800" y="47244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038600" y="4648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876800" y="47244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4648200"/>
            <a:ext cx="609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5791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91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57912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191000" y="3505200"/>
          <a:ext cx="2639060" cy="2329498"/>
        </p:xfrm>
        <a:graphic>
          <a:graphicData uri="http://schemas.openxmlformats.org/drawingml/2006/table">
            <a:tbl>
              <a:tblPr/>
              <a:tblGrid>
                <a:gridCol w="1319530"/>
                <a:gridCol w="1319530"/>
              </a:tblGrid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74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6482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657600" y="5029200"/>
            <a:ext cx="438150" cy="51435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657600" y="3810000"/>
            <a:ext cx="466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Text Box 1"/>
          <p:cNvSpPr txBox="1">
            <a:spLocks noChangeArrowheads="1"/>
          </p:cNvSpPr>
          <p:nvPr/>
        </p:nvSpPr>
        <p:spPr bwMode="auto">
          <a:xfrm>
            <a:off x="5943600" y="2971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22860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man and woman, both with brown eyes (B) marry and have a blue eyed (b) child. What are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the genotypes of the man, woman and child?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1828800"/>
            <a:ext cx="23622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Bb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Woman 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2057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76400" y="21336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28800" y="2667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052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581400" y="5029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9436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67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0" y="51054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67400" y="4953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52400" y="6172200"/>
            <a:ext cx="2819400" cy="461665"/>
          </a:xfrm>
          <a:prstGeom prst="rect">
            <a:avLst/>
          </a:prstGeom>
          <a:solidFill>
            <a:srgbClr val="A5A5A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62400" y="3276600"/>
          <a:ext cx="5029200" cy="3417970"/>
        </p:xfrm>
        <a:graphic>
          <a:graphicData uri="http://schemas.openxmlformats.org/drawingml/2006/table">
            <a:tbl>
              <a:tblPr/>
              <a:tblGrid>
                <a:gridCol w="1257300"/>
                <a:gridCol w="1257300"/>
                <a:gridCol w="1257300"/>
                <a:gridCol w="1257300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9961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7454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3124200" y="2667000"/>
            <a:ext cx="5814784" cy="3945063"/>
            <a:chOff x="2474" y="7530"/>
            <a:chExt cx="5910" cy="3638"/>
          </a:xfrm>
        </p:grpSpPr>
        <p:sp>
          <p:nvSpPr>
            <p:cNvPr id="29709" name="Text Box 13"/>
            <p:cNvSpPr txBox="1">
              <a:spLocks noChangeArrowheads="1"/>
            </p:cNvSpPr>
            <p:nvPr/>
          </p:nvSpPr>
          <p:spPr bwMode="auto">
            <a:xfrm>
              <a:off x="3558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2474" y="8273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4952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2474" y="9077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6270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2474" y="9944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7585" y="7530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2474" y="10686"/>
              <a:ext cx="799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52400" y="4800600"/>
            <a:ext cx="2819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152400" y="5257800"/>
            <a:ext cx="2819400" cy="461665"/>
          </a:xfrm>
          <a:prstGeom prst="rect">
            <a:avLst/>
          </a:prstGeom>
          <a:solidFill>
            <a:srgbClr val="D8D8D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curly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52400" y="5715000"/>
            <a:ext cx="2819400" cy="46166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2514600" y="2590800"/>
            <a:ext cx="14980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52400" y="0"/>
            <a:ext cx="8686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Crossing involving 2 traits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Dihybrid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crosses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7350" algn="l"/>
              </a:tabLst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</a:t>
            </a: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hair (H) is dominant to curly (h). Cross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hybrid</a:t>
            </a:r>
            <a:r>
              <a:rPr kumimoji="0" lang="en-US" sz="24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rabbits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give the phenotypic ratio for the first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generation of offspring.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304800" y="1828800"/>
            <a:ext cx="2438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73088" algn="l"/>
                <a:tab pos="1255713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73088" algn="l"/>
                <a:tab pos="1255713" algn="l"/>
              </a:tabLst>
            </a:pPr>
            <a:r>
              <a:rPr lang="en-US" sz="24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1313" algn="l"/>
                <a:tab pos="1487488" algn="l"/>
              </a:tabLst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28600" y="4343400"/>
            <a:ext cx="281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9:3:3:1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>
            <a:stCxn id="29712" idx="2"/>
          </p:cNvCxnSpPr>
          <p:nvPr/>
        </p:nvCxnSpPr>
        <p:spPr>
          <a:xfrm rot="16200000" flipH="1">
            <a:off x="3081840" y="3234239"/>
            <a:ext cx="452735" cy="891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9712" idx="2"/>
            <a:endCxn id="29709" idx="1"/>
          </p:cNvCxnSpPr>
          <p:nvPr/>
        </p:nvCxnSpPr>
        <p:spPr>
          <a:xfrm rot="5400000" flipH="1" flipV="1">
            <a:off x="3665247" y="2526977"/>
            <a:ext cx="123855" cy="9271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572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76400" y="2286000"/>
            <a:ext cx="838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33400" y="2667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3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858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828800" y="2590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3048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752600" y="3429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28800" y="38100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124200" y="3581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124200" y="44958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3124200" y="5410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24200" y="6248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343400" y="27432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5626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7818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077200" y="2819400"/>
            <a:ext cx="685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148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0386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191000" y="60960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3340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410200" y="52578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3340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34000" y="61722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6294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629400" y="43434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629400" y="5257800"/>
            <a:ext cx="9906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553200" y="6096000"/>
            <a:ext cx="9906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7848600" y="3505200"/>
            <a:ext cx="9906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848600" y="4343400"/>
            <a:ext cx="9906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7848600" y="5181600"/>
            <a:ext cx="990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848600" y="6172200"/>
            <a:ext cx="990600" cy="381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" y="4876800"/>
            <a:ext cx="2362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457200" y="5334000"/>
            <a:ext cx="1981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457200" y="5791200"/>
            <a:ext cx="24384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7200" y="6248400"/>
            <a:ext cx="2438400" cy="304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00600" y="4419604"/>
          <a:ext cx="2752090" cy="838200"/>
        </p:xfrm>
        <a:graphic>
          <a:graphicData uri="http://schemas.openxmlformats.org/drawingml/2006/table">
            <a:tbl>
              <a:tblPr/>
              <a:tblGrid>
                <a:gridCol w="1376045"/>
                <a:gridCol w="1376045"/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71650" algn="l"/>
                          <a:tab pos="2400300" algn="l"/>
                        </a:tabLs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BBHh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7696200" y="3962404"/>
            <a:ext cx="144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200400" y="5486404"/>
            <a:ext cx="243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Gametes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3961949" y="3886200"/>
            <a:ext cx="3429452" cy="1193916"/>
            <a:chOff x="6101" y="11699"/>
            <a:chExt cx="2416" cy="1221"/>
          </a:xfrm>
        </p:grpSpPr>
        <p:sp>
          <p:nvSpPr>
            <p:cNvPr id="28677" name="Text Box 5"/>
            <p:cNvSpPr txBox="1">
              <a:spLocks noChangeArrowheads="1"/>
            </p:cNvSpPr>
            <p:nvPr/>
          </p:nvSpPr>
          <p:spPr bwMode="auto">
            <a:xfrm>
              <a:off x="6101" y="12322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6810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Text Box 3"/>
            <p:cNvSpPr txBox="1">
              <a:spLocks noChangeArrowheads="1"/>
            </p:cNvSpPr>
            <p:nvPr/>
          </p:nvSpPr>
          <p:spPr bwMode="auto">
            <a:xfrm>
              <a:off x="7862" y="11699"/>
              <a:ext cx="655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ea typeface="Times New Roman" pitchFamily="18" charset="0"/>
                  <a:cs typeface="Arial" pitchFamily="34" charset="0"/>
                </a:rPr>
                <a:t>Bh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4876800"/>
            <a:ext cx="3200400" cy="461665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100%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black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152400" y="152400"/>
            <a:ext cx="8991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In rabbits black coat (B) is dominant over brown (b) and straight hair (H) is dominant to curly (h). Cross a rabbit that is homozygous dominant for both traits with a rabbit that is  homozygous dominant for black coat and heterozygous for straight hair. Then give the phenotypic ratio for the first generation of offspring.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228600" y="2514600"/>
            <a:ext cx="5410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60575" algn="l"/>
              </a:tabLst>
            </a:pPr>
            <a:r>
              <a:rPr kumimoji="0" lang="en-US" sz="32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BBHh</a:t>
            </a:r>
            <a:endParaRPr kumimoji="0" lang="en-US" sz="32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92350" algn="l"/>
                <a:tab pos="36036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Possible gametes: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25" algn="l"/>
              </a:tabLst>
            </a:pPr>
            <a:r>
              <a:rPr lang="en-US" sz="140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Bh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304800" y="6172200"/>
            <a:ext cx="86868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(Hint: Only design </a:t>
            </a:r>
            <a:r>
              <a:rPr kumimoji="0" lang="en-US" sz="2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Punnett</a:t>
            </a:r>
            <a:r>
              <a: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squares to suit the number of possible gametes.)</a:t>
            </a:r>
            <a:endParaRPr kumimoji="0" lang="en-US" sz="2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7200" y="4343400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Phenotypes: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28682" idx="1"/>
          </p:cNvCxnSpPr>
          <p:nvPr/>
        </p:nvCxnSpPr>
        <p:spPr>
          <a:xfrm rot="10800000">
            <a:off x="7239000" y="4191005"/>
            <a:ext cx="457200" cy="223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8679" idx="0"/>
          </p:cNvCxnSpPr>
          <p:nvPr/>
        </p:nvCxnSpPr>
        <p:spPr>
          <a:xfrm rot="5400000" flipH="1" flipV="1">
            <a:off x="4220527" y="5279653"/>
            <a:ext cx="405825" cy="767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209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733800" y="25908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0480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86200" y="2971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10000" y="3352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14800" y="44958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05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29400" y="3886200"/>
            <a:ext cx="533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45720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324600" y="4648200"/>
            <a:ext cx="1066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295400" y="4953000"/>
            <a:ext cx="22860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2" descr="sex chromos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71800"/>
            <a:ext cx="4876800" cy="3672652"/>
          </a:xfrm>
          <a:prstGeom prst="rect">
            <a:avLst/>
          </a:prstGeom>
          <a:noFill/>
        </p:spPr>
      </p:pic>
      <p:sp>
        <p:nvSpPr>
          <p:cNvPr id="27650" name="AutoShape 2"/>
          <p:cNvSpPr>
            <a:spLocks noChangeShapeType="1"/>
          </p:cNvSpPr>
          <p:nvPr/>
        </p:nvSpPr>
        <p:spPr bwMode="auto">
          <a:xfrm flipH="1">
            <a:off x="6019800" y="5029200"/>
            <a:ext cx="1752600" cy="1209675"/>
          </a:xfrm>
          <a:prstGeom prst="straightConnector1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0"/>
            <a:ext cx="89916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Determination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People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46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or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pairs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22 pairs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called </a:t>
            </a:r>
            <a:r>
              <a:rPr kumimoji="0" lang="en-US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autosomes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determine body traits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1 pair is the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– determines sex (male or female)</a:t>
            </a: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Females – sex chromosomes are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(look alike)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XX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Males – sex chromosomes are different – label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XY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352800" y="3124200"/>
          <a:ext cx="2195830" cy="2018030"/>
        </p:xfrm>
        <a:graphic>
          <a:graphicData uri="http://schemas.openxmlformats.org/drawingml/2006/table">
            <a:tbl>
              <a:tblPr/>
              <a:tblGrid>
                <a:gridCol w="1097915"/>
                <a:gridCol w="1097915"/>
              </a:tblGrid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XX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01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7338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895600" y="4343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52400" y="3810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8138" marR="0" lvl="0" indent="-3381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What is the probability of a couple having a boy? Or a girl?                                                                                                          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1143000"/>
            <a:ext cx="5943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Chance of having female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male baby?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50%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28600" y="5791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Who determines the sex of the child?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father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800600" y="2590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95600" y="3352800"/>
            <a:ext cx="53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143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14600" y="4419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724400" y="2514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05200" y="3352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814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429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5800" y="4343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105400" y="1600200"/>
            <a:ext cx="914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3600" y="5715000"/>
            <a:ext cx="990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2400" y="0"/>
            <a:ext cx="8763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 and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one allele is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completely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over another (they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blend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incomplete dominance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carnations the color red (R) is incompletely dominant over white (W). The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color is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genotypic and phenotypic ratio from a cross between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 flowers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257800" y="3505200"/>
          <a:ext cx="1773556" cy="1558925"/>
        </p:xfrm>
        <a:graphic>
          <a:graphicData uri="http://schemas.openxmlformats.org/drawingml/2006/table">
            <a:tbl>
              <a:tblPr/>
              <a:tblGrid>
                <a:gridCol w="886778"/>
                <a:gridCol w="886778"/>
              </a:tblGrid>
              <a:tr h="759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RR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957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RW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WW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724400" y="35814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486400" y="2971800"/>
            <a:ext cx="5334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648200" y="4419600"/>
            <a:ext cx="542925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895600" y="5410200"/>
            <a:ext cx="6248400" cy="1143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Genotypic =  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RW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WW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Phenotypic =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red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pink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white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34290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429000"/>
            <a:ext cx="762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419600" y="36576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196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3340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248400" y="2971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340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400" y="3733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0" y="44958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172200" y="4419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1600" y="5410200"/>
            <a:ext cx="685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9800" y="5410200"/>
            <a:ext cx="91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86600" y="5486400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105400" y="5943600"/>
            <a:ext cx="838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58674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315200" y="5943600"/>
            <a:ext cx="1295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91000"/>
            <a:ext cx="4067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 are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expressed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Example:  In certain chickens black feathers are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with white feathers.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Heterozygous chickens have black and white speckled feathers.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Picture 1" descr="http://4imgs.com/329/x/dodp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0"/>
            <a:ext cx="2951152" cy="3244175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3657600"/>
          <a:ext cx="266700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</a:tblGrid>
              <a:tr h="114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28600" y="0"/>
            <a:ext cx="8610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50000" cy="29718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14954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4495800"/>
            <a:ext cx="1600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95800"/>
            <a:ext cx="16368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057400" y="5334000"/>
            <a:ext cx="685800" cy="533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4495800"/>
            <a:ext cx="1651124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876800" y="5791200"/>
            <a:ext cx="838200" cy="6096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52400" y="884009"/>
            <a:ext cx="472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Sex – linked Traits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for these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located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(NOT on the Y chromosome)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 linked alleles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always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show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whether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because males have 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X chromosome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feistyhome.phpwebhosting.com/chromosom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533400"/>
            <a:ext cx="4008022" cy="5245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sex-linked disorders:</a:t>
            </a:r>
          </a:p>
          <a:p>
            <a:pPr marL="339725" marR="0" lvl="0" indent="-3397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inability to distinguish between certain colors </a:t>
            </a:r>
          </a:p>
          <a:p>
            <a:pPr marL="693738" marR="0" lvl="0" indent="-339725" algn="l" defTabSz="7969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66800" y="1447800"/>
            <a:ext cx="6248400" cy="4998720"/>
            <a:chOff x="1066800" y="1859280"/>
            <a:chExt cx="6248400" cy="4998720"/>
          </a:xfrm>
        </p:grpSpPr>
        <p:pic>
          <p:nvPicPr>
            <p:cNvPr id="47108" name="Picture 4" descr="http://www.sjhsyr.org/sjhhc/hidc07/graphics/images/en/996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1859280"/>
              <a:ext cx="6248400" cy="4998720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/>
            <p:nvPr/>
          </p:nvSpPr>
          <p:spPr>
            <a:xfrm>
              <a:off x="5943600" y="6477000"/>
              <a:ext cx="13716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152400" y="6019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Color blindness is the inability to distinguish the differences between certain colors. The most common type is red-green color blindness, where red and green are seen as the same color.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6670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should see </a:t>
            </a:r>
            <a:r>
              <a:rPr lang="en-US" sz="2000" b="1" dirty="0" smtClean="0"/>
              <a:t>58</a:t>
            </a:r>
            <a:r>
              <a:rPr lang="en-US" sz="2000" dirty="0" smtClean="0"/>
              <a:t> (upper left), </a:t>
            </a:r>
            <a:r>
              <a:rPr lang="en-US" sz="2000" b="1" dirty="0" smtClean="0"/>
              <a:t>18</a:t>
            </a:r>
            <a:r>
              <a:rPr lang="en-US" sz="2000" dirty="0" smtClean="0"/>
              <a:t> (upper right), </a:t>
            </a:r>
            <a:r>
              <a:rPr lang="en-US" sz="2000" b="1" dirty="0" smtClean="0"/>
              <a:t>E</a:t>
            </a:r>
            <a:r>
              <a:rPr lang="en-US" sz="2000" dirty="0" smtClean="0"/>
              <a:t> (lower left) and </a:t>
            </a:r>
            <a:r>
              <a:rPr lang="en-US" sz="2000" b="1" dirty="0" smtClean="0"/>
              <a:t>17</a:t>
            </a:r>
            <a:r>
              <a:rPr lang="en-US" sz="2000" dirty="0" smtClean="0"/>
              <a:t> (lower right).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hlbi.nih.gov/health/dci/images/hemophilia_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914400"/>
            <a:ext cx="6578417" cy="5715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228600"/>
            <a:ext cx="6248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3738" lvl="0" indent="-339725" defTabSz="79692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2.  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hemophilia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blood won’t clot  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241744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43000" y="3124200"/>
          <a:ext cx="2667000" cy="2362200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</a:tblGrid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X</a:t>
                      </a:r>
                      <a:r>
                        <a:rPr lang="en-US" sz="3200" b="1" baseline="30000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n</a:t>
                      </a:r>
                      <a:r>
                        <a:rPr lang="en-US" sz="3200" b="1" dirty="0" err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Y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68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895600" y="259080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33400" y="3352800"/>
            <a:ext cx="68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609600" y="46482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962400" y="5334000"/>
            <a:ext cx="518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4295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Phenotype: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 normal vision females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normal vision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00200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 colorblind male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52400" y="107722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A female that has normal vision but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carrier for colorblindness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marries a male with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normal</a:t>
            </a:r>
            <a:r>
              <a:rPr kumimoji="0" lang="en-US" sz="2800" b="0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vision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Give the expected phenotypes of their children.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normal vision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n = colorblindness              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Y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  </a:t>
            </a: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81600" y="17526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18288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048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8600" y="45720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3716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819400" y="24384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295400" y="3429000"/>
            <a:ext cx="91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371600" y="44958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670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743200" y="46482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38800" y="5181600"/>
            <a:ext cx="3276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638800" y="5791200"/>
            <a:ext cx="2895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38800" y="6172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http://static2.thrivesmart.com/uploaded_images/business_images/0003/4105/Eyes_slide_sh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27940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aculty.ucc.edu/biology-atsma/pics/pedigr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5451" y="609600"/>
            <a:ext cx="4278549" cy="32004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2400" y="83047"/>
            <a:ext cx="63246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Pedigrees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Graphic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representation of how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passed from parents to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Tips for making a pedigree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Circles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females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Squares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for males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Horizontal lines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connecting a male and a female represent a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marriage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-4079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Vertical line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brackets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connect parent to offspring</a:t>
            </a:r>
          </a:p>
          <a:p>
            <a:pPr marL="804863" lvl="0" indent="-407988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circle or square indicates a person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 circle or square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NOT shaded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represents an individual who does NOT have the trait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804863" lvl="0" indent="-407988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Partial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shade indicates a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carrier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someone who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for the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40290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228600" y="151656"/>
            <a:ext cx="8686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Make a pedigree chart for the following couple. Dana is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color blind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her husband Jeff is not.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	They have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boys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two girls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 </a:t>
            </a: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HINT: Colorblindness is a </a:t>
            </a: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sex-linked trait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5486400" y="2209800"/>
            <a:ext cx="990600" cy="533399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X</a:t>
            </a:r>
            <a:r>
              <a:rPr kumimoji="0" lang="en-US" sz="3200" b="1" i="0" u="sng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Y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0" name="Text Box 52"/>
          <p:cNvSpPr txBox="1">
            <a:spLocks noChangeArrowheads="1"/>
          </p:cNvSpPr>
          <p:nvPr/>
        </p:nvSpPr>
        <p:spPr bwMode="auto">
          <a:xfrm>
            <a:off x="2362200" y="5257800"/>
            <a:ext cx="18288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Has trait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1" name="Text Box 53"/>
          <p:cNvSpPr txBox="1">
            <a:spLocks noChangeArrowheads="1"/>
          </p:cNvSpPr>
          <p:nvPr/>
        </p:nvSpPr>
        <p:spPr bwMode="auto">
          <a:xfrm>
            <a:off x="4114800" y="5257800"/>
            <a:ext cx="3124200" cy="5238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Can pass trait to offspring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62200" y="2209800"/>
            <a:ext cx="931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r>
              <a:rPr lang="en-US" sz="3200" b="1" u="sng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3200" b="1" u="sng" baseline="30000" dirty="0" err="1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n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622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334000" y="2286000"/>
            <a:ext cx="990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91000" y="2895600"/>
            <a:ext cx="4953000" cy="3962400"/>
            <a:chOff x="4191000" y="2895600"/>
            <a:chExt cx="4953000" cy="3962400"/>
          </a:xfrm>
        </p:grpSpPr>
        <p:pic>
          <p:nvPicPr>
            <p:cNvPr id="9218" name="Picture 2" descr="http://www.hmh.net/AdamHealth/graphics/images/en/1945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1000" y="2895600"/>
              <a:ext cx="4953000" cy="3962400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8077200" y="6553200"/>
              <a:ext cx="1066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0"/>
            <a:ext cx="8991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Multiple Alleles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 or more alleles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same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gene that code for a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single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trait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humans,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determined by 3 alleles –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and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BUT each human can only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inherit</a:t>
            </a:r>
            <a:r>
              <a:rPr kumimoji="0" lang="en-US" sz="26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alleles</a:t>
            </a: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– A and B  (</a:t>
            </a:r>
            <a:r>
              <a:rPr kumimoji="0" 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codominance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4863" marR="0" lvl="0" indent="3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– O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804863" marR="0" lvl="0" indent="-3476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Blood type – A = AA or AO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B = BB or BO 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AB = AB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2574925" algn="l"/>
              </a:tabLst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O = OO</a:t>
            </a: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4267200" y="2438400"/>
            <a:ext cx="457200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5334000" y="2438400"/>
            <a:ext cx="4572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5622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Example: What would be the possible blood types of children born to a female with type AB blood and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 male with type O blood?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71600" y="1676400"/>
            <a:ext cx="243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AB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X 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051933" y="2922905"/>
          <a:ext cx="1967866" cy="1649096"/>
        </p:xfrm>
        <a:graphic>
          <a:graphicData uri="http://schemas.openxmlformats.org/drawingml/2006/table">
            <a:tbl>
              <a:tblPr/>
              <a:tblGrid>
                <a:gridCol w="983933"/>
                <a:gridCol w="983933"/>
              </a:tblGrid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54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AO</a:t>
                      </a:r>
                      <a:endParaRPr lang="en-US" sz="3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BO</a:t>
                      </a:r>
                      <a:endParaRPr lang="en-US" sz="3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581400" y="3048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581400" y="38862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1828800" y="5943600"/>
            <a:ext cx="525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Children would be type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only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400" y="1676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14600" y="17526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1910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029200" y="23622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00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0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114800" y="3048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14800" y="39624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05400" y="29718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810000"/>
            <a:ext cx="7620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34000" y="5867400"/>
            <a:ext cx="304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019800" y="6019800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0"/>
            <a:ext cx="8686800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 – sudden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change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(change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pair sequence of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Can be 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Harmful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organism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able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survive: 	genetic disorders, cancer, death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Beneficial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allows organism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better survive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provides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genetic variation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1" name="Picture 18" descr="evolution-fl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581400"/>
            <a:ext cx="3241610" cy="2968951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28600" y="3886200"/>
            <a:ext cx="51816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Neutral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neither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harmful nor helpful to organism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Mutations can occur in 2 ways: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gene/point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mutation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2400" y="0"/>
            <a:ext cx="87630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Chromosomal mutation: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less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than a gene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drastic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affects entire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so affects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many 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rather than just one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caused by failure of the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separate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normally during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meiosis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 pairs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no longer look the same – too few or too many genes, different shape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114800"/>
            <a:ext cx="3276600" cy="20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rot="5400000">
            <a:off x="3810000" y="4800600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>
            <a:off x="3810794" y="5561806"/>
            <a:ext cx="457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segment of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4893231" cy="4025280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86000"/>
            <a:ext cx="3162300" cy="341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95400" y="381000"/>
            <a:ext cx="6553200" cy="5943600"/>
            <a:chOff x="1295400" y="381000"/>
            <a:chExt cx="6553200" cy="5943600"/>
          </a:xfrm>
        </p:grpSpPr>
        <p:pic>
          <p:nvPicPr>
            <p:cNvPr id="2" name="Picture 1" descr="chromosome mutations2 002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5400" y="381000"/>
              <a:ext cx="6248400" cy="57912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7162800" y="6019800"/>
              <a:ext cx="6858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1143000"/>
            <a:ext cx="4876800" cy="365760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81250" cy="21717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28600" y="0"/>
            <a:ext cx="86868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470" y="1066800"/>
            <a:ext cx="2003530" cy="2600325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810000"/>
            <a:ext cx="3048000" cy="30480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419600"/>
            <a:ext cx="52482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2362200"/>
            <a:ext cx="9361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600" y="2438400"/>
            <a:ext cx="4108541" cy="327660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" y="228600"/>
            <a:ext cx="8305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209800"/>
            <a:ext cx="3200400" cy="4336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28600"/>
            <a:ext cx="8763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u="sng" dirty="0" smtClean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50838"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0"/>
            <a:ext cx="3496999" cy="327660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362200"/>
            <a:ext cx="2362200" cy="2803143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657600"/>
            <a:ext cx="2358774" cy="27990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0" indent="-3508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4038600" cy="2884714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124200" cy="2343150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295400"/>
            <a:ext cx="2400300" cy="24003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6705600" y="5334000"/>
            <a:ext cx="6096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48006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Hardier</a:t>
            </a:r>
            <a:endParaRPr lang="en-US" sz="28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6858000" y="4191000"/>
            <a:ext cx="762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8600" y="228600"/>
            <a:ext cx="830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or Point Mutation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most common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least drastic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794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only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gene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is altered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point mutation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667000"/>
            <a:ext cx="4200525" cy="3771900"/>
          </a:xfrm>
          <a:prstGeom prst="rect">
            <a:avLst/>
          </a:prstGeom>
        </p:spPr>
      </p:pic>
      <p:pic>
        <p:nvPicPr>
          <p:cNvPr id="3074" name="Picture 2" descr="http://kvhs.nbed.nb.ca/gallant/biology/point_mu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28800"/>
            <a:ext cx="4279900" cy="2337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8600" y="304800"/>
            <a:ext cx="39624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0838" marR="0" lvl="0" indent="-3508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350838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467100" cy="636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2954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81000"/>
            <a:ext cx="3810000" cy="30480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05200"/>
            <a:ext cx="3810000" cy="30956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3505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724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Mutated genes produce enzymes that are less effective than normal at breaking down fatty cell products known as </a:t>
            </a:r>
            <a:r>
              <a:rPr lang="en-US" dirty="0" err="1" smtClean="0"/>
              <a:t>gangliosides</a:t>
            </a:r>
            <a:r>
              <a:rPr lang="en-US" dirty="0" smtClean="0"/>
              <a:t>. As a result, </a:t>
            </a:r>
            <a:r>
              <a:rPr lang="en-US" dirty="0" err="1" smtClean="0"/>
              <a:t>gangliosides</a:t>
            </a:r>
            <a:r>
              <a:rPr lang="en-US" dirty="0" smtClean="0"/>
              <a:t> build up in the lysosomes and overload cells. Their buildup ultimately causes damage to nerve cells.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5675" y="4953000"/>
            <a:ext cx="18383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381000"/>
            <a:ext cx="480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Phenylketonuria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(PKU)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an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amino acid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common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milk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cannot be broken down and as it builds up it causes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mental retardation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newborns are tested for this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http://upload.wikimedia.org/wikipedia/commons/1/16/Phenylketonuria_te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57200"/>
            <a:ext cx="3469267" cy="192149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81000" y="2971800"/>
            <a:ext cx="4572000" cy="33547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gene mutations: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Huntington’s disease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gradual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deterioration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brain tissue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, shows up in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middle age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and is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b="1" u="sng" dirty="0" smtClean="0">
              <a:solidFill>
                <a:srgbClr val="C00000"/>
              </a:solidFill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Dwarfism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– variety of </a:t>
            </a:r>
            <a:r>
              <a:rPr lang="en-US" sz="24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skeletal</a:t>
            </a:r>
            <a:r>
              <a:rPr lang="en-US" sz="24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abnormalities</a:t>
            </a:r>
            <a:endParaRPr lang="en-US" sz="2400" dirty="0"/>
          </a:p>
        </p:txBody>
      </p:sp>
      <p:pic>
        <p:nvPicPr>
          <p:cNvPr id="53254" name="Picture 6" descr="http://ken_ashford.typepad.com/.a/6a00d834515b2069e20120a53f50a5970c-500w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743200"/>
            <a:ext cx="2514384" cy="2368550"/>
          </a:xfrm>
          <a:prstGeom prst="rect">
            <a:avLst/>
          </a:prstGeom>
          <a:noFill/>
        </p:spPr>
      </p:pic>
      <p:pic>
        <p:nvPicPr>
          <p:cNvPr id="53259" name="Picture 11" descr="http://bp2.blogger.com/_6SegTBPFRqg/RhFn_ZtWPkI/AAAAAAAAACE/E5FvhjaQe2k/s320/Kenadie+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495800"/>
            <a:ext cx="1394937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04800" y="75456"/>
            <a:ext cx="85344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Detecting Genetic Disorders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picture of an individual’s chromosomes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karyotype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50838" marR="0" lvl="0" indent="-350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amniotic fluid surrounding the embryo is removed for analysis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amniocentesis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ex chromosomes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362200"/>
            <a:ext cx="4543425" cy="366712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2886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495800" y="5943600"/>
            <a:ext cx="4648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Female with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Down’s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syndrome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447800" y="2819400"/>
            <a:ext cx="5838092" cy="3870960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228600" y="0"/>
            <a:ext cx="853440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 come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homologous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pairs, thus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come in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Homologous pairs –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matching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genes – one from female parent and one from male parent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Example: Humans have 46 chromosomes or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23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pairs.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dad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sperm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l"/>
              </a:tabLs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	 One set from mom – 23 in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egg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09800" y="1066800"/>
            <a:ext cx="30480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blue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0" y="4191000"/>
            <a:ext cx="3657600" cy="76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for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eye color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brown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eyes)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495800" y="2590800"/>
            <a:ext cx="26670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Homologous pair of chromosomes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2821007" cy="2295525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28600" y="361890"/>
            <a:ext cx="6477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pair of Homologous Chromosomes: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28600" y="54864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different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(possibilities) for the same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37795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eyes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962400"/>
            <a:ext cx="2667000" cy="2728736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2133600" y="4724400"/>
            <a:ext cx="1447800" cy="7620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133600" y="5486400"/>
            <a:ext cx="1905000" cy="3048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4876800" y="5334000"/>
            <a:ext cx="1676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4800" y="51816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Dominant color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629400" y="4953000"/>
            <a:ext cx="175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Recessive color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28600" y="228600"/>
            <a:ext cx="86868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Example: Straight thumb is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hitchhiker thumb 		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= straight thumb   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hitchhikers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(Always use the same letter for the same alleles—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 = straight, h = hitchhiker’s)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5" descr="hitchiker 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590800"/>
            <a:ext cx="4149681" cy="28194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4939843"/>
            <a:ext cx="8763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TT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Straight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Hitchhikers thumb =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886200" y="4953000"/>
            <a:ext cx="38862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2400" y="5791200"/>
            <a:ext cx="4953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lvl="0" indent="-1682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* Must have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recessive 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for a recessive trait to “</a:t>
            </a:r>
            <a:r>
              <a:rPr lang="en-US" sz="28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show</a:t>
            </a:r>
            <a:r>
              <a:rPr lang="en-US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6" dur="2000" fill="hold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18" dur="20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58579"/>
            <a:ext cx="86868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Both genes of a pair are the same – 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homozygous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purebred</a:t>
            </a:r>
          </a:p>
          <a:p>
            <a:pPr marL="341313" lvl="0" indent="-341313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TT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dominant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– homozygous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One dominant and one recessive gene –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heterozygous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hybrid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1313" lvl="0" indent="-3413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 heterozygous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spoodle.co.nz/yabbfiles/Attachments/spoodle-puppy-black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114800"/>
            <a:ext cx="2057400" cy="2560113"/>
          </a:xfrm>
          <a:prstGeom prst="rect">
            <a:avLst/>
          </a:prstGeom>
          <a:noFill/>
        </p:spPr>
      </p:pic>
      <p:pic>
        <p:nvPicPr>
          <p:cNvPr id="12292" name="Picture 4" descr="http://iphonetoolbox.com/wp-content/uploads/2008/08/white-puppy-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1752600" cy="2628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8006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Black</a:t>
            </a:r>
          </a:p>
          <a:p>
            <a:pPr marL="738188" indent="-738188"/>
            <a:r>
              <a:rPr lang="en-US" sz="2800" dirty="0" smtClean="0"/>
              <a:t>Bb – Black w/ white gene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51816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bb – White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8600" y="152400"/>
            <a:ext cx="8686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 and Phenotype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Combination of genes an organism has (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actual gene makeup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Ex:  TT,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tt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Physical appearance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resulting from gene make-up –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phenotype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Ex:  hitchhiker’s thumb or straight thumb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www.bbc.co.uk/schools/gcsebitesize/science/images/25_environmental_variati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62400"/>
            <a:ext cx="6097314" cy="2590800"/>
          </a:xfrm>
          <a:prstGeom prst="rect">
            <a:avLst/>
          </a:prstGeom>
          <a:noFill/>
        </p:spPr>
      </p:pic>
      <p:pic>
        <p:nvPicPr>
          <p:cNvPr id="12292" name="Picture 4" descr="http://course1.winona.edu/sberg/ILLUST/mend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3305175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1096CC707031408CD9FF9F286BB83A" ma:contentTypeVersion="1" ma:contentTypeDescription="Create a new document." ma:contentTypeScope="" ma:versionID="86c8869a9d9a84e7005a5d293027d473">
  <xsd:schema xmlns:xsd="http://www.w3.org/2001/XMLSchema" xmlns:p="http://schemas.microsoft.com/office/2006/metadata/properties" xmlns:ns2="3dad766c-9e36-455d-8d7c-234eca89fec7" targetNamespace="http://schemas.microsoft.com/office/2006/metadata/properties" ma:root="true" ma:fieldsID="111b1d09fd174d8180c4ea5adcf5fafb" ns2:_="">
    <xsd:import namespace="3dad766c-9e36-455d-8d7c-234eca89fec7"/>
    <xsd:element name="properties">
      <xsd:complexType>
        <xsd:sequence>
          <xsd:element name="documentManagement">
            <xsd:complexType>
              <xsd:all>
                <xsd:element ref="ns2:Resource_x0020_Typ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3dad766c-9e36-455d-8d7c-234eca89fec7" elementFormDefault="qualified">
    <xsd:import namespace="http://schemas.microsoft.com/office/2006/documentManagement/types"/>
    <xsd:element name="Resource_x0020_Type" ma:index="8" nillable="true" ma:displayName="Resource Type" ma:default="" ma:internalName="Resource_x0020_Type" ma:requiredMultiChoice="true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Academic"/>
                        <xsd:enumeration value="AP"/>
                        <xsd:enumeration value="Pre AP"/>
                        <xsd:enumeration value="Parent Resource"/>
                        <xsd:enumeration value="Student Resource"/>
                        <xsd:enumeration value="Publications"/>
                        <xsd:enumeration value="Homework"/>
                        <xsd:enumeration value="Other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_x0020_Type xmlns="3dad766c-9e36-455d-8d7c-234eca89fec7">
      <Value>Academic</Value>
      <Value>Student Resource</Value>
    </Resource_x0020_Type>
  </documentManagement>
</p:properties>
</file>

<file path=customXml/itemProps1.xml><?xml version="1.0" encoding="utf-8"?>
<ds:datastoreItem xmlns:ds="http://schemas.openxmlformats.org/officeDocument/2006/customXml" ds:itemID="{9875B11A-AE35-49F3-BF2B-DE8F4D52FB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d766c-9e36-455d-8d7c-234eca89fec7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EDD032C-F37E-48F9-8646-5FB9BF8A6A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8075F-18E9-41CB-BC19-697430B33E52}">
  <ds:schemaRefs>
    <ds:schemaRef ds:uri="http://schemas.microsoft.com/office/2006/documentManagement/types"/>
    <ds:schemaRef ds:uri="3dad766c-9e36-455d-8d7c-234eca89fec7"/>
    <ds:schemaRef ds:uri="http://www.w3.org/XML/1998/namespace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1546</Words>
  <Application>Microsoft Office PowerPoint</Application>
  <PresentationFormat>On-screen Show (4:3)</PresentationFormat>
  <Paragraphs>344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 Powerpoint</dc:title>
  <dc:creator>Amy</dc:creator>
  <cp:lastModifiedBy>Jennifer Ferguson</cp:lastModifiedBy>
  <cp:revision>89</cp:revision>
  <dcterms:created xsi:type="dcterms:W3CDTF">2009-11-17T01:31:48Z</dcterms:created>
  <dcterms:modified xsi:type="dcterms:W3CDTF">2015-05-06T19:08:51Z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0x010100AF1096CC707031408CD9FF9F286BB83A</vt:lpwstr>
  </property>
</Properties>
</file>