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7" r:id="rId6"/>
    <p:sldId id="260" r:id="rId7"/>
    <p:sldId id="265" r:id="rId8"/>
    <p:sldId id="266" r:id="rId9"/>
    <p:sldId id="269" r:id="rId10"/>
    <p:sldId id="267" r:id="rId11"/>
    <p:sldId id="261" r:id="rId12"/>
    <p:sldId id="262" r:id="rId13"/>
    <p:sldId id="263" r:id="rId14"/>
    <p:sldId id="264" r:id="rId15"/>
    <p:sldId id="268" r:id="rId16"/>
    <p:sldId id="270" r:id="rId17"/>
    <p:sldId id="273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6F385-DE24-411F-AF81-F4625FAFD022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F63F-B372-43A6-AD9F-110A7BDCF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5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F63F-B372-43A6-AD9F-110A7BDCFB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52D1-6B5D-4596-AEA4-042700DF4950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FC8B-6B89-49C7-8621-88E6D97C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Interpreting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Review so your brain can retain!!!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allo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783" y="381000"/>
            <a:ext cx="8564217" cy="601979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Draw a circle around Hydrogen and draw an up arrow to show that you are separating the element from the rest of the group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Hydrogen does not have any similar properties with the elements in group one; it is placed in the same column because it only has one valence electron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8153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 is this </a:t>
            </a:r>
            <a:r>
              <a:rPr lang="en-US" sz="40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homie</a:t>
            </a:r>
            <a:r>
              <a:rPr lang="en-US" sz="4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hangin</a:t>
            </a:r>
            <a:r>
              <a:rPr lang="en-US" sz="40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 in the group 1 crib?</a:t>
            </a:r>
            <a:endParaRPr lang="en-US" sz="4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Group 1 – Alkali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Lightly shade group 1 elements </a:t>
            </a:r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green</a:t>
            </a:r>
          </a:p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GO!!!!!! And REACT!!!!</a:t>
            </a:r>
          </a:p>
          <a:p>
            <a:r>
              <a:rPr lang="en-US" dirty="0" smtClean="0"/>
              <a:t>Group one elements are extremely chemically reactive.</a:t>
            </a:r>
          </a:p>
          <a:p>
            <a:r>
              <a:rPr lang="en-US" dirty="0" smtClean="0"/>
              <a:t>The elements are more reactive the further down the group you move.</a:t>
            </a:r>
          </a:p>
          <a:p>
            <a:r>
              <a:rPr lang="en-US" dirty="0" smtClean="0"/>
              <a:t>Group one elements only have 1 valence electron, these elements often give away this electron to become stable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Group 2-Alkaline Earth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Stripe group 2 elements with </a:t>
            </a:r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green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GO!!!!  AND REACT!!!!! </a:t>
            </a:r>
          </a:p>
          <a:p>
            <a:r>
              <a:rPr lang="en-US" sz="3600" dirty="0" smtClean="0">
                <a:latin typeface="+mj-lt"/>
                <a:cs typeface="Aharoni" pitchFamily="2" charset="-79"/>
              </a:rPr>
              <a:t>Group 2 metals are chemically reactive (not as extreme as group 1, but still highly reactive)</a:t>
            </a:r>
            <a:endParaRPr lang="en-US" sz="3600" dirty="0"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Group 17-Halogens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Lightly shade group 17 elements </a:t>
            </a:r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green</a:t>
            </a:r>
          </a:p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GO!!!!!! And REACT!!!!</a:t>
            </a:r>
          </a:p>
          <a:p>
            <a:r>
              <a:rPr lang="en-US" dirty="0" smtClean="0"/>
              <a:t>Group 17 elements are extremely chemically reactive.</a:t>
            </a:r>
          </a:p>
          <a:p>
            <a:r>
              <a:rPr lang="en-US" dirty="0" smtClean="0"/>
              <a:t>These elements have 7 valence electrons and only need 1 more to be stable.</a:t>
            </a:r>
          </a:p>
          <a:p>
            <a:r>
              <a:rPr lang="en-US" dirty="0" smtClean="0"/>
              <a:t>These elements often reactive with group 1 Alkali Metals (7+1=8 </a:t>
            </a:r>
            <a:r>
              <a:rPr lang="en-US" i="1" dirty="0" smtClean="0"/>
              <a:t>stable </a:t>
            </a:r>
            <a:r>
              <a:rPr lang="en-US" dirty="0" smtClean="0"/>
              <a:t>).  When these elements react with group 1 metals they form salts.</a:t>
            </a:r>
            <a:endParaRPr lang="en-US" i="1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Group 18-Noble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RED-AT A STOP!-UNREACTIVE</a:t>
            </a:r>
          </a:p>
          <a:p>
            <a:r>
              <a:rPr lang="en-US" sz="4800" dirty="0" smtClean="0"/>
              <a:t>Lightly shade group 18 red</a:t>
            </a:r>
          </a:p>
          <a:p>
            <a:r>
              <a:rPr lang="en-US" sz="4800" dirty="0" smtClean="0"/>
              <a:t>Noble gases are not reactive (stable) because they have full energy levels</a:t>
            </a:r>
          </a:p>
          <a:p>
            <a:endParaRPr lang="en-US" sz="4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Metals-Groups 3-12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Draw a bracket above groups 3-12</a:t>
            </a:r>
          </a:p>
          <a:p>
            <a:r>
              <a:rPr lang="en-US" sz="4000" dirty="0" smtClean="0"/>
              <a:t>Label above the bracket “Transition Metals”</a:t>
            </a:r>
          </a:p>
          <a:p>
            <a:r>
              <a:rPr lang="en-US" sz="4000" dirty="0" smtClean="0">
                <a:solidFill>
                  <a:schemeClr val="tx2"/>
                </a:solidFill>
              </a:rPr>
              <a:t>Stripe these elements blue</a:t>
            </a:r>
          </a:p>
          <a:p>
            <a:r>
              <a:rPr lang="en-US" sz="4000" dirty="0" smtClean="0"/>
              <a:t>Don’t forget this includes the Lanthanide &amp; Actinide Series</a:t>
            </a:r>
          </a:p>
          <a:p>
            <a:r>
              <a:rPr lang="en-US" sz="4000" dirty="0" smtClean="0"/>
              <a:t>Transition metals have varied reactivity</a:t>
            </a:r>
            <a:endParaRPr lang="en-US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Lanthanide &amp; Actinide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Draw a bracket beside these two series of elements</a:t>
            </a:r>
          </a:p>
          <a:p>
            <a:r>
              <a:rPr lang="en-US" sz="4000" dirty="0" smtClean="0"/>
              <a:t>Label the bracket “Rare Earth Metals”</a:t>
            </a:r>
          </a:p>
          <a:p>
            <a:r>
              <a:rPr lang="en-US" sz="4000" dirty="0" smtClean="0"/>
              <a:t>Draw an arrow to the Actinide Label and write ALL Radioactive</a:t>
            </a:r>
            <a:endParaRPr lang="en-US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Label the remaining metals with </a:t>
            </a:r>
            <a:r>
              <a:rPr lang="en-US" sz="4000" dirty="0" smtClean="0">
                <a:solidFill>
                  <a:schemeClr val="tx2"/>
                </a:solidFill>
              </a:rPr>
              <a:t>blue dots  (varied reactivity)</a:t>
            </a:r>
          </a:p>
          <a:p>
            <a:r>
              <a:rPr lang="en-US" sz="4000" dirty="0" smtClean="0"/>
              <a:t>Al, </a:t>
            </a:r>
            <a:r>
              <a:rPr lang="en-US" sz="4000" dirty="0" err="1" smtClean="0"/>
              <a:t>Ga</a:t>
            </a:r>
            <a:r>
              <a:rPr lang="en-US" sz="4000" dirty="0" smtClean="0"/>
              <a:t>, In, </a:t>
            </a:r>
            <a:r>
              <a:rPr lang="en-US" sz="4000" dirty="0" err="1" smtClean="0"/>
              <a:t>Tl</a:t>
            </a:r>
            <a:r>
              <a:rPr lang="en-US" sz="4000" dirty="0" smtClean="0"/>
              <a:t>, </a:t>
            </a:r>
            <a:r>
              <a:rPr lang="en-US" sz="4000" dirty="0" err="1" smtClean="0"/>
              <a:t>Pb</a:t>
            </a:r>
            <a:r>
              <a:rPr lang="en-US" sz="4000" dirty="0" smtClean="0"/>
              <a:t>, Bi, </a:t>
            </a:r>
            <a:r>
              <a:rPr lang="en-US" sz="4000" dirty="0" err="1" smtClean="0"/>
              <a:t>Sn</a:t>
            </a:r>
            <a:endParaRPr lang="en-US" sz="4000" dirty="0" smtClean="0"/>
          </a:p>
          <a:p>
            <a:r>
              <a:rPr lang="en-US" sz="4000" dirty="0" smtClean="0"/>
              <a:t>Draw a star beside Aluminum to indicate that this element is the most abundant metal found on the Earth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685800" y="457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76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83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914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15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01000" y="381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Non-metals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Label the remaining non-metals with </a:t>
            </a:r>
            <a:r>
              <a:rPr lang="en-US" sz="4400" dirty="0" smtClean="0">
                <a:solidFill>
                  <a:schemeClr val="tx2"/>
                </a:solidFill>
              </a:rPr>
              <a:t>blue triangles </a:t>
            </a:r>
            <a:r>
              <a:rPr lang="en-US" sz="3600" dirty="0" smtClean="0">
                <a:solidFill>
                  <a:schemeClr val="tx2"/>
                </a:solidFill>
              </a:rPr>
              <a:t>(varied reactivity)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dirty="0" smtClean="0"/>
              <a:t>C, N, O, P, S, Se</a:t>
            </a:r>
            <a:endParaRPr lang="en-US" sz="4400" dirty="0"/>
          </a:p>
        </p:txBody>
      </p:sp>
      <p:sp>
        <p:nvSpPr>
          <p:cNvPr id="4" name="Isosceles Triangle 3"/>
          <p:cNvSpPr/>
          <p:nvPr/>
        </p:nvSpPr>
        <p:spPr>
          <a:xfrm>
            <a:off x="762000" y="533400"/>
            <a:ext cx="457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2049124">
            <a:off x="1481900" y="691942"/>
            <a:ext cx="457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7815860">
            <a:off x="7543800" y="228600"/>
            <a:ext cx="457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858000" y="990600"/>
            <a:ext cx="457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is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Copy of the periodic table</a:t>
            </a:r>
          </a:p>
          <a:p>
            <a:r>
              <a:rPr lang="en-US" sz="4000" dirty="0" smtClean="0"/>
              <a:t>Pencil</a:t>
            </a:r>
          </a:p>
          <a:p>
            <a:r>
              <a:rPr lang="en-US" sz="4000" dirty="0" smtClean="0"/>
              <a:t>Colored pencils or crayons </a:t>
            </a:r>
          </a:p>
          <a:p>
            <a:pPr>
              <a:buNone/>
            </a:pPr>
            <a:r>
              <a:rPr lang="en-US" sz="4000" dirty="0"/>
              <a:t> </a:t>
            </a:r>
            <a:r>
              <a:rPr lang="en-US" sz="4000" dirty="0" smtClean="0"/>
              <a:t>  (red, blue, green, purple)</a:t>
            </a:r>
          </a:p>
          <a:p>
            <a:r>
              <a:rPr lang="en-US" sz="4000" dirty="0" smtClean="0"/>
              <a:t>Brain</a:t>
            </a:r>
          </a:p>
          <a:p>
            <a:r>
              <a:rPr lang="en-US" sz="4000" dirty="0" smtClean="0"/>
              <a:t>Periodic table from your agenda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Write a “V” under each group #</a:t>
            </a:r>
          </a:p>
          <a:p>
            <a:r>
              <a:rPr lang="en-US" sz="4000" dirty="0" smtClean="0"/>
              <a:t>This is to remind you that the group # tells you the number of valence electrons the elements in that group contain.</a:t>
            </a:r>
          </a:p>
          <a:p>
            <a:r>
              <a:rPr lang="en-US" sz="4000" dirty="0" smtClean="0"/>
              <a:t>The # of valence electrons an element has affects the atom’s chemical reactivity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228600"/>
            <a:ext cx="6235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Valence Electrons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 Valence Electrons are the electrons on the outermost energy level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double digit group numbers, the number in the ones place tells you the # of valence electrons (ex. 17, 7 valence electrons)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EXCEPTION-He (only has 2 valence electrons) however, since the first energy level only holds 2 electrons the element is stable like the rest of the noble gases in group 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Valence Electrons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Draw a square around the period numbers</a:t>
            </a:r>
          </a:p>
          <a:p>
            <a:r>
              <a:rPr lang="en-US" dirty="0" smtClean="0"/>
              <a:t>Next to one of the squares write the label “energy levels”</a:t>
            </a:r>
          </a:p>
          <a:p>
            <a:r>
              <a:rPr lang="en-US" dirty="0" smtClean="0"/>
              <a:t>The period number tells you the number of energy levels the elements in that period contain</a:t>
            </a:r>
          </a:p>
          <a:p>
            <a:r>
              <a:rPr lang="en-US" dirty="0" smtClean="0"/>
              <a:t>Energy levels affect an element’s chemical reactivity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4572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6096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5745162"/>
          </a:xfrm>
        </p:spPr>
        <p:txBody>
          <a:bodyPr>
            <a:normAutofit/>
          </a:bodyPr>
          <a:lstStyle/>
          <a:p>
            <a:r>
              <a:rPr lang="en-US" dirty="0" smtClean="0"/>
              <a:t>Remember that groups/families on the periodic table are the columns of elements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553200" y="1397000"/>
          <a:ext cx="1066800" cy="416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694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Rb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267">
                <a:tc>
                  <a:txBody>
                    <a:bodyPr/>
                    <a:lstStyle/>
                    <a:p>
                      <a:r>
                        <a:rPr lang="en-US" dirty="0" smtClean="0"/>
                        <a:t>Fr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that periods of elements go across the table.  Think about writing a sentence, you write from left to write and put a period at the end.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3962400"/>
          <a:ext cx="8001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</a:tblGrid>
              <a:tr h="8280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5638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This is the beginning of period 4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"/>
            <a:ext cx="7772400" cy="533399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the man in the upcoming video talks about “not as bright” going from “left to right” (on the periodic table) he is referring to the LUSTER of the elements.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1282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 VIDEO</a:t>
            </a:r>
            <a:endParaRPr lang="en-US" dirty="0"/>
          </a:p>
        </p:txBody>
      </p:sp>
      <p:pic>
        <p:nvPicPr>
          <p:cNvPr id="3" name="IMG_0315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71600"/>
            <a:ext cx="8305800" cy="520065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 &amp; Non-metals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the periodic table into metals and non-metals</a:t>
            </a:r>
          </a:p>
          <a:p>
            <a:r>
              <a:rPr lang="en-US" dirty="0" smtClean="0"/>
              <a:t>Find the “stair step” line</a:t>
            </a:r>
          </a:p>
          <a:p>
            <a:r>
              <a:rPr lang="en-US" dirty="0" smtClean="0"/>
              <a:t>Draw a left arrow to the left of the stair step line and write the word “metals”</a:t>
            </a:r>
          </a:p>
          <a:p>
            <a:r>
              <a:rPr lang="en-US" dirty="0" smtClean="0"/>
              <a:t>Draw a right arrow to the right of the stair step line and write the word “non-metals”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Lightly shade the metalloids purple</a:t>
            </a:r>
          </a:p>
          <a:p>
            <a:r>
              <a:rPr lang="en-US" dirty="0" smtClean="0"/>
              <a:t>Boron, Silicon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</a:t>
            </a:r>
            <a:r>
              <a:rPr lang="en-US" sz="2400" dirty="0" smtClean="0"/>
              <a:t>Across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362200" y="2819400"/>
            <a:ext cx="685800" cy="12954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24200" y="3810000"/>
            <a:ext cx="1371600" cy="609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1" y="2743200"/>
            <a:ext cx="564385" cy="1752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Down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495800" y="4191000"/>
            <a:ext cx="685800" cy="12954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81600" y="5257800"/>
            <a:ext cx="1371600" cy="609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477000" y="5334000"/>
            <a:ext cx="685800" cy="12954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31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685800"/>
            <a:ext cx="7721600" cy="57912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795</Words>
  <Application>Microsoft Office PowerPoint</Application>
  <PresentationFormat>On-screen Show (4:3)</PresentationFormat>
  <Paragraphs>126</Paragraphs>
  <Slides>22</Slides>
  <Notes>21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Interpreting the Periodic Table</vt:lpstr>
      <vt:lpstr>What you need is . . .</vt:lpstr>
      <vt:lpstr>Remember that groups/families on the periodic table are the columns of elements</vt:lpstr>
      <vt:lpstr>Remember that periods of elements go across the table.  Think about writing a sentence, you write from left to write and put a period at the end.</vt:lpstr>
      <vt:lpstr>PowerPoint Presentation</vt:lpstr>
      <vt:lpstr>WATCH THIS VIDEO</vt:lpstr>
      <vt:lpstr>Metals &amp; Non-metals</vt:lpstr>
      <vt:lpstr>Identify the Metalloids</vt:lpstr>
      <vt:lpstr>PowerPoint Presentation</vt:lpstr>
      <vt:lpstr>PowerPoint Presentation</vt:lpstr>
      <vt:lpstr>Hydrogen</vt:lpstr>
      <vt:lpstr>Label Group 1 – Alkali Metals</vt:lpstr>
      <vt:lpstr>Label Group 2-Alkaline Earth Metals</vt:lpstr>
      <vt:lpstr>Label Group 17-Halogens</vt:lpstr>
      <vt:lpstr>Label Group 18-Noble Gases</vt:lpstr>
      <vt:lpstr>Transition Metals-Groups 3-12</vt:lpstr>
      <vt:lpstr>Lanthanide &amp; Actinide Series</vt:lpstr>
      <vt:lpstr>Other Metals </vt:lpstr>
      <vt:lpstr>Other Non-metals</vt:lpstr>
      <vt:lpstr>PowerPoint Presentation</vt:lpstr>
      <vt:lpstr>Valence Electrons</vt:lpstr>
      <vt:lpstr>Energy Levels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the Periodic Table</dc:title>
  <dc:creator>Angelya Saine</dc:creator>
  <cp:lastModifiedBy>Jennifer Ferguson</cp:lastModifiedBy>
  <cp:revision>55</cp:revision>
  <dcterms:created xsi:type="dcterms:W3CDTF">2012-01-19T03:07:46Z</dcterms:created>
  <dcterms:modified xsi:type="dcterms:W3CDTF">2015-02-02T21:33:51Z</dcterms:modified>
</cp:coreProperties>
</file>